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2" r:id="rId2"/>
    <p:sldMasterId id="2147483674" r:id="rId3"/>
    <p:sldMasterId id="2147483676" r:id="rId4"/>
  </p:sldMasterIdLst>
  <p:sldIdLst>
    <p:sldId id="257" r:id="rId5"/>
    <p:sldId id="265" r:id="rId6"/>
    <p:sldId id="258" r:id="rId7"/>
    <p:sldId id="267" r:id="rId8"/>
    <p:sldId id="307" r:id="rId9"/>
    <p:sldId id="308" r:id="rId10"/>
    <p:sldId id="260" r:id="rId11"/>
    <p:sldId id="269" r:id="rId12"/>
    <p:sldId id="309" r:id="rId13"/>
    <p:sldId id="270" r:id="rId14"/>
    <p:sldId id="271" r:id="rId15"/>
    <p:sldId id="272" r:id="rId16"/>
    <p:sldId id="313" r:id="rId17"/>
    <p:sldId id="314" r:id="rId18"/>
    <p:sldId id="312" r:id="rId19"/>
    <p:sldId id="273" r:id="rId20"/>
    <p:sldId id="274" r:id="rId21"/>
    <p:sldId id="315" r:id="rId22"/>
    <p:sldId id="316" r:id="rId23"/>
    <p:sldId id="275" r:id="rId24"/>
    <p:sldId id="320" r:id="rId25"/>
    <p:sldId id="317" r:id="rId26"/>
    <p:sldId id="318" r:id="rId27"/>
    <p:sldId id="276" r:id="rId28"/>
    <p:sldId id="319" r:id="rId29"/>
    <p:sldId id="277" r:id="rId30"/>
    <p:sldId id="278" r:id="rId31"/>
    <p:sldId id="279" r:id="rId32"/>
    <p:sldId id="321" r:id="rId33"/>
    <p:sldId id="280" r:id="rId34"/>
    <p:sldId id="322" r:id="rId35"/>
    <p:sldId id="281" r:id="rId36"/>
    <p:sldId id="323" r:id="rId37"/>
    <p:sldId id="282" r:id="rId38"/>
    <p:sldId id="324" r:id="rId39"/>
    <p:sldId id="283" r:id="rId40"/>
    <p:sldId id="325" r:id="rId41"/>
    <p:sldId id="326" r:id="rId42"/>
    <p:sldId id="284" r:id="rId43"/>
    <p:sldId id="327" r:id="rId44"/>
    <p:sldId id="285" r:id="rId45"/>
    <p:sldId id="328" r:id="rId46"/>
    <p:sldId id="329" r:id="rId47"/>
    <p:sldId id="330" r:id="rId48"/>
    <p:sldId id="286" r:id="rId49"/>
    <p:sldId id="331" r:id="rId50"/>
    <p:sldId id="332" r:id="rId51"/>
    <p:sldId id="333" r:id="rId52"/>
    <p:sldId id="343" r:id="rId53"/>
    <p:sldId id="339" r:id="rId54"/>
    <p:sldId id="340" r:id="rId55"/>
    <p:sldId id="341" r:id="rId56"/>
    <p:sldId id="342" r:id="rId57"/>
    <p:sldId id="338" r:id="rId58"/>
    <p:sldId id="288" r:id="rId59"/>
    <p:sldId id="289" r:id="rId60"/>
    <p:sldId id="290" r:id="rId61"/>
    <p:sldId id="344" r:id="rId62"/>
    <p:sldId id="345" r:id="rId63"/>
    <p:sldId id="291" r:id="rId64"/>
    <p:sldId id="346" r:id="rId65"/>
    <p:sldId id="292" r:id="rId66"/>
    <p:sldId id="350" r:id="rId67"/>
    <p:sldId id="347" r:id="rId68"/>
    <p:sldId id="351" r:id="rId69"/>
    <p:sldId id="266" r:id="rId70"/>
    <p:sldId id="264" r:id="rId71"/>
    <p:sldId id="352" r:id="rId7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71" d="100"/>
          <a:sy n="171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1B8E-4084-9901-FF46-E9A856F0C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0933"/>
            <a:ext cx="6858000" cy="600926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88C60-DF39-639F-05FA-98EABEA97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403835"/>
            <a:ext cx="6858000" cy="15395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745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4E48-D834-A13D-A4D3-EF3292B96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70201"/>
            <a:ext cx="6858000" cy="661873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5DBB6-5587-984A-5737-80C3DA2B4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50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4E48-D834-A13D-A4D3-EF3292B96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70201"/>
            <a:ext cx="6858000" cy="661873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5DBB6-5587-984A-5737-80C3DA2B4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8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4E48-D834-A13D-A4D3-EF3292B96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497344"/>
            <a:ext cx="6858000" cy="66187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1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B54F-119F-2942-5A76-1B3CF883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AA862-D32A-7B02-5CBE-DE18097AF38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D28E-C42A-3250-B209-79A5879A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63094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748D5-74DD-AEA5-015F-96F21F337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026763"/>
            <a:ext cx="7886700" cy="254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1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D931-11C2-0B72-86BD-5B998BA1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65A5D-D407-AD90-7C1F-3FC06EA202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115490"/>
            <a:ext cx="3867150" cy="3262312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33FC-4C55-BF68-EC3D-2005D4B6E6E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8200" y="1115490"/>
            <a:ext cx="3867150" cy="3262312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14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D522-14BF-13E7-90DA-76A1CDD9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512339"/>
            <a:ext cx="7886700" cy="61912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36228-1354-B910-5419-773CDA4BC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1965E-0A44-8C2C-B0F6-13976672D6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E1244-8BD1-6294-B877-DDDBE2F13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E34A5D-68F5-48DA-40E9-263E494901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3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2482-ED19-32AD-596D-49F7411A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837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1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A22A-061A-5BA6-C4E3-800A001A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63672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66F4-4346-0DFD-A0D4-2284990CD1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788" y="342899"/>
            <a:ext cx="4629150" cy="40528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36E0A-7315-6BA0-9A56-A9B3D9E28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375554"/>
            <a:ext cx="2949575" cy="20265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03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8FFE-7323-44AF-A503-9534B5E4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73099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A8BAB-A408-0B54-B7FA-8BC17C1C2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342899"/>
            <a:ext cx="4629150" cy="40528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3859B-1408-BEAA-066F-A066B6B60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300140"/>
            <a:ext cx="2949575" cy="21019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7E120-2D18-7BE5-BDB5-AF64BE4C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0830CAC-A2AC-4A47-95D1-255F46949B2C}" type="datetimeFigureOut">
              <a:rPr lang="en-US" smtClean="0"/>
              <a:t>5/1/24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49C8C-6E6E-05AE-365E-6294255A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6FB41-EECA-3BB0-63A3-9D3C4187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56C9BFF-4E1C-9C4E-B98E-3165261B3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1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creen with a purple border&#10;&#10;Description automatically generated">
            <a:extLst>
              <a:ext uri="{FF2B5EF4-FFF2-40B4-BE49-F238E27FC236}">
                <a16:creationId xmlns:a16="http://schemas.microsoft.com/office/drawing/2014/main" id="{7229D823-3BAB-C68A-9232-192D7E1B27D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279470-C0E1-B8EB-13EC-4DF6D907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4779"/>
            <a:ext cx="7886700" cy="556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56249-DC21-707F-F489-F090FD561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93509"/>
            <a:ext cx="7886700" cy="3538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74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DC9A5431-EB88-C24B-D7E5-A285120C0D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CFEA0-34AA-5BFB-9B3E-3322CF49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CA43-B198-CED6-47B5-FA96A8EB3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23D27-3973-55F0-E071-D74046A44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93FE-9A1F-4146-B581-FECC047D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7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a blue border&#10;&#10;Description automatically generated">
            <a:extLst>
              <a:ext uri="{FF2B5EF4-FFF2-40B4-BE49-F238E27FC236}">
                <a16:creationId xmlns:a16="http://schemas.microsoft.com/office/drawing/2014/main" id="{2B1B7D25-B344-7609-C523-75025AC744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CFEA0-34AA-5BFB-9B3E-3322CF49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CA43-B198-CED6-47B5-FA96A8EB3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23D27-3973-55F0-E071-D74046A44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93FE-9A1F-4146-B581-FECC047D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alm trees&#10;&#10;Description automatically generated">
            <a:extLst>
              <a:ext uri="{FF2B5EF4-FFF2-40B4-BE49-F238E27FC236}">
                <a16:creationId xmlns:a16="http://schemas.microsoft.com/office/drawing/2014/main" id="{D5DD17A7-99D5-083A-F4BD-D7E5068CAE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CFEA0-34AA-5BFB-9B3E-3322CF49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CA43-B198-CED6-47B5-FA96A8EB3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23D27-3973-55F0-E071-D74046A44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93FE-9A1F-4146-B581-FECC047D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4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402.01727" TargetMode="External"/><Relationship Id="rId3" Type="http://schemas.openxmlformats.org/officeDocument/2006/relationships/hyperlink" Target="https://pubmed.ncbi.nlm.nih.gov/36812645/" TargetMode="External"/><Relationship Id="rId7" Type="http://schemas.openxmlformats.org/officeDocument/2006/relationships/hyperlink" Target="https://arxiv.org/pdf/2402.10949" TargetMode="External"/><Relationship Id="rId2" Type="http://schemas.openxmlformats.org/officeDocument/2006/relationships/hyperlink" Target="https://pubmed.ncbi.nlm.nih.gov/30224757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cbi.nlm.nih.gov/pmc/articles/PMC10635391/" TargetMode="External"/><Relationship Id="rId5" Type="http://schemas.openxmlformats.org/officeDocument/2006/relationships/hyperlink" Target="https://pubmed.ncbi.nlm.nih.gov/37459091/" TargetMode="External"/><Relationship Id="rId4" Type="http://schemas.openxmlformats.org/officeDocument/2006/relationships/hyperlink" Target="https://pubmed.ncbi.nlm.nih.gov/38557971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1F724-5F05-E3EF-E73A-B944F857E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4966" y="1283594"/>
            <a:ext cx="5879034" cy="60092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Generative AI for Research and Education: From Theory to Practice</a:t>
            </a:r>
            <a:endParaRPr lang="en-US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CF2E8-D0C1-F0B2-A481-8A5CB745C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6911" y="2780587"/>
            <a:ext cx="2675144" cy="465008"/>
          </a:xfrm>
        </p:spPr>
        <p:txBody>
          <a:bodyPr/>
          <a:lstStyle/>
          <a:p>
            <a:r>
              <a:rPr lang="en-US" dirty="0"/>
              <a:t>Tanner Dean D.O.</a:t>
            </a:r>
          </a:p>
          <a:p>
            <a:endParaRPr lang="en-US" dirty="0"/>
          </a:p>
        </p:txBody>
      </p:sp>
      <p:pic>
        <p:nvPicPr>
          <p:cNvPr id="4" name="Picture 3" descr="A dog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9A1BFC6-CEA4-C83C-3F15-9611D1F3B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r="2051"/>
          <a:stretch/>
        </p:blipFill>
        <p:spPr>
          <a:xfrm>
            <a:off x="113215" y="446730"/>
            <a:ext cx="3223298" cy="368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3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key with a rabbit head&#10;&#10;Description automatically generated">
            <a:extLst>
              <a:ext uri="{FF2B5EF4-FFF2-40B4-BE49-F238E27FC236}">
                <a16:creationId xmlns:a16="http://schemas.microsoft.com/office/drawing/2014/main" id="{B8C5E678-84A6-270D-A9FC-771F6C78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86" y="970961"/>
            <a:ext cx="3621932" cy="36219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3AA2C7-C46E-2AA1-CB15-AC392B33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Key Ideas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78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F5BA-14BE-851B-5DC1-8971D8AC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7F535-E541-8F46-DC35-06AEA1477F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Artificial intelligence </a:t>
            </a:r>
          </a:p>
          <a:p>
            <a:r>
              <a:rPr lang="en-US" sz="1800" dirty="0"/>
              <a:t>The capability of a machine to imitate intelligent human behavior. It encompasses techniques that enable computers to solve problems, make decisions, and learn from data.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C9D09-8548-79AB-89D6-4668B9E592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  <a:p>
            <a:r>
              <a:rPr lang="en-US" sz="1800" dirty="0"/>
              <a:t>a branch of artificial intelligence that focuses on developing algorithms and statistical models that enable computers to perform tasks without explicit instructions, by using patterns and inference derived from data.</a:t>
            </a:r>
          </a:p>
        </p:txBody>
      </p:sp>
    </p:spTree>
    <p:extLst>
      <p:ext uri="{BB962C8B-B14F-4D97-AF65-F5344CB8AC3E}">
        <p14:creationId xmlns:p14="http://schemas.microsoft.com/office/powerpoint/2010/main" val="22090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FF48-E4D9-629E-6A1F-4F1D00F9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64DC6-2988-1065-CD67-A471A6C6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/>
              <a:t>A form of artificial intelligence that generates novel text, videos, sound, etc. based off instructions called prompts. </a:t>
            </a:r>
          </a:p>
          <a:p>
            <a:endParaRPr lang="en-US" dirty="0"/>
          </a:p>
        </p:txBody>
      </p:sp>
      <p:pic>
        <p:nvPicPr>
          <p:cNvPr id="7" name="Picture 6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B1395FB6-772F-7B81-8953-E8D3A6179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40108" y="154714"/>
            <a:ext cx="4447855" cy="42474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230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FF48-E4D9-629E-6A1F-4F1D00F9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64DC6-2988-1065-CD67-A471A6C6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/>
              <a:t>A form of artificial intelligence that generates novel text, videos, sound, etc. based off instructions called prompts. </a:t>
            </a:r>
          </a:p>
          <a:p>
            <a:endParaRPr lang="en-US" dirty="0"/>
          </a:p>
        </p:txBody>
      </p:sp>
      <p:pic>
        <p:nvPicPr>
          <p:cNvPr id="7" name="Picture 6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B1395FB6-772F-7B81-8953-E8D3A6179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40108" y="154714"/>
            <a:ext cx="4447855" cy="4247423"/>
          </a:xfrm>
          <a:prstGeom prst="rect">
            <a:avLst/>
          </a:prstGeom>
          <a:effectLst/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E8DABBC5-3CB6-DA88-8B18-BC80B4D2B0F2}"/>
              </a:ext>
            </a:extLst>
          </p:cNvPr>
          <p:cNvSpPr/>
          <p:nvPr/>
        </p:nvSpPr>
        <p:spPr>
          <a:xfrm rot="20019122">
            <a:off x="4697862" y="3203782"/>
            <a:ext cx="435291" cy="77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7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FF48-E4D9-629E-6A1F-4F1D00F9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64DC6-2988-1065-CD67-A471A6C6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/>
              <a:t>A form of artificial intelligence that generates novel text, videos, sound, etc. based off instructions called prompts. </a:t>
            </a:r>
          </a:p>
          <a:p>
            <a:endParaRPr lang="en-US" dirty="0"/>
          </a:p>
        </p:txBody>
      </p:sp>
      <p:pic>
        <p:nvPicPr>
          <p:cNvPr id="7" name="Picture 6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B1395FB6-772F-7B81-8953-E8D3A6179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40108" y="154714"/>
            <a:ext cx="4447855" cy="4247423"/>
          </a:xfrm>
          <a:prstGeom prst="rect">
            <a:avLst/>
          </a:prstGeom>
          <a:effectLst/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E8DABBC5-3CB6-DA88-8B18-BC80B4D2B0F2}"/>
              </a:ext>
            </a:extLst>
          </p:cNvPr>
          <p:cNvSpPr/>
          <p:nvPr/>
        </p:nvSpPr>
        <p:spPr>
          <a:xfrm rot="20019122">
            <a:off x="4697862" y="3203782"/>
            <a:ext cx="435291" cy="77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906EEA8-D4D0-52CC-8823-65D8868F0241}"/>
              </a:ext>
            </a:extLst>
          </p:cNvPr>
          <p:cNvSpPr/>
          <p:nvPr/>
        </p:nvSpPr>
        <p:spPr>
          <a:xfrm rot="16458042">
            <a:off x="5001352" y="355181"/>
            <a:ext cx="435291" cy="77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48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FF48-E4D9-629E-6A1F-4F1D00F9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64DC6-2988-1065-CD67-A471A6C6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/>
              <a:t>A form of artificial intelligence that generates novel text, videos, sound, etc. based off instructions called prompts. </a:t>
            </a:r>
          </a:p>
          <a:p>
            <a:endParaRPr lang="en-US" dirty="0"/>
          </a:p>
        </p:txBody>
      </p:sp>
      <p:pic>
        <p:nvPicPr>
          <p:cNvPr id="7" name="Picture 6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B1395FB6-772F-7B81-8953-E8D3A6179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40108" y="154714"/>
            <a:ext cx="4447855" cy="4247423"/>
          </a:xfrm>
          <a:prstGeom prst="rect">
            <a:avLst/>
          </a:prstGeom>
          <a:effectLst/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E8DABBC5-3CB6-DA88-8B18-BC80B4D2B0F2}"/>
              </a:ext>
            </a:extLst>
          </p:cNvPr>
          <p:cNvSpPr/>
          <p:nvPr/>
        </p:nvSpPr>
        <p:spPr>
          <a:xfrm rot="20019122">
            <a:off x="4697862" y="3203782"/>
            <a:ext cx="435291" cy="77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906EEA8-D4D0-52CC-8823-65D8868F0241}"/>
              </a:ext>
            </a:extLst>
          </p:cNvPr>
          <p:cNvSpPr/>
          <p:nvPr/>
        </p:nvSpPr>
        <p:spPr>
          <a:xfrm rot="16458042">
            <a:off x="5001352" y="355181"/>
            <a:ext cx="435291" cy="77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669732D-8DD1-CA13-826A-890DB707DFDD}"/>
              </a:ext>
            </a:extLst>
          </p:cNvPr>
          <p:cNvSpPr/>
          <p:nvPr/>
        </p:nvSpPr>
        <p:spPr>
          <a:xfrm rot="6919024">
            <a:off x="7133272" y="3364547"/>
            <a:ext cx="435291" cy="77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1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97482-7AA6-7B40-8081-731EDA7D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Available Generative AI – LLM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A2FA-5DE9-6DD5-CC5C-55996FF00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ChatGPT</a:t>
            </a:r>
          </a:p>
          <a:p>
            <a:r>
              <a:rPr lang="en-US" dirty="0"/>
              <a:t>Gemini</a:t>
            </a:r>
          </a:p>
          <a:p>
            <a:r>
              <a:rPr lang="en-US" dirty="0"/>
              <a:t>Copilot</a:t>
            </a:r>
          </a:p>
          <a:p>
            <a:r>
              <a:rPr lang="en-US" dirty="0"/>
              <a:t>LLAMA</a:t>
            </a:r>
          </a:p>
          <a:p>
            <a:r>
              <a:rPr lang="en-US" dirty="0" err="1"/>
              <a:t>PaLM</a:t>
            </a:r>
            <a:endParaRPr lang="en-US" dirty="0"/>
          </a:p>
          <a:p>
            <a:r>
              <a:rPr lang="en-US" dirty="0"/>
              <a:t>Claude </a:t>
            </a:r>
          </a:p>
          <a:p>
            <a:r>
              <a:rPr lang="en-US" dirty="0"/>
              <a:t>……….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9DA1E-9AF3-22EB-77E6-80E73F2A4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As of 4/30/24 ~ 129 models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5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anguage model&#10;&#10;Description automatically generated">
            <a:extLst>
              <a:ext uri="{FF2B5EF4-FFF2-40B4-BE49-F238E27FC236}">
                <a16:creationId xmlns:a16="http://schemas.microsoft.com/office/drawing/2014/main" id="{36B75A4A-0D60-E07A-6E57-B7D0863B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20" y="202558"/>
            <a:ext cx="7512436" cy="41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00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0023AD39-45D7-92D3-8623-3C0F8F0CA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43" y="227285"/>
            <a:ext cx="7055213" cy="40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anguage model&#10;&#10;Description automatically generated">
            <a:extLst>
              <a:ext uri="{FF2B5EF4-FFF2-40B4-BE49-F238E27FC236}">
                <a16:creationId xmlns:a16="http://schemas.microsoft.com/office/drawing/2014/main" id="{36B75A4A-0D60-E07A-6E57-B7D0863B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20" y="202558"/>
            <a:ext cx="7512436" cy="419121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7A71F21-C320-14D8-2098-4B45ADA5159A}"/>
              </a:ext>
            </a:extLst>
          </p:cNvPr>
          <p:cNvSpPr/>
          <p:nvPr/>
        </p:nvSpPr>
        <p:spPr>
          <a:xfrm rot="9560509">
            <a:off x="5932774" y="1221841"/>
            <a:ext cx="1898387" cy="75843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A7A066C-21DF-B197-FD52-433D1A71BBA6}"/>
              </a:ext>
            </a:extLst>
          </p:cNvPr>
          <p:cNvSpPr/>
          <p:nvPr/>
        </p:nvSpPr>
        <p:spPr>
          <a:xfrm rot="11724176">
            <a:off x="5971467" y="2513380"/>
            <a:ext cx="1924855" cy="8035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E192C-D228-B2CD-D334-9550DCCEB59A}"/>
              </a:ext>
            </a:extLst>
          </p:cNvPr>
          <p:cNvSpPr txBox="1"/>
          <p:nvPr/>
        </p:nvSpPr>
        <p:spPr>
          <a:xfrm rot="20404731">
            <a:off x="6504681" y="1348368"/>
            <a:ext cx="109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Dataset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08322-FDF0-E8A3-360F-D9A05A9DEAA0}"/>
              </a:ext>
            </a:extLst>
          </p:cNvPr>
          <p:cNvSpPr txBox="1"/>
          <p:nvPr/>
        </p:nvSpPr>
        <p:spPr>
          <a:xfrm rot="877393">
            <a:off x="6247225" y="2807923"/>
            <a:ext cx="1604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Reinforcement Learning </a:t>
            </a:r>
          </a:p>
        </p:txBody>
      </p:sp>
    </p:spTree>
    <p:extLst>
      <p:ext uri="{BB962C8B-B14F-4D97-AF65-F5344CB8AC3E}">
        <p14:creationId xmlns:p14="http://schemas.microsoft.com/office/powerpoint/2010/main" val="38242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1F724-5F05-E3EF-E73A-B944F857E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CF2E8-D0C1-F0B2-A481-8A5CB745C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858846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DAE7-43D8-33C8-AA85-9D20DBD4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Large Language Model – Simplified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4A646E-B196-F735-6343-9DE87155B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149367"/>
              </p:ext>
            </p:extLst>
          </p:nvPr>
        </p:nvGraphicFramePr>
        <p:xfrm>
          <a:off x="3579813" y="1434927"/>
          <a:ext cx="5440362" cy="148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88072">
                  <a:extLst>
                    <a:ext uri="{9D8B030D-6E8A-4147-A177-3AD203B41FA5}">
                      <a16:colId xmlns:a16="http://schemas.microsoft.com/office/drawing/2014/main" val="512168238"/>
                    </a:ext>
                  </a:extLst>
                </a:gridCol>
                <a:gridCol w="947622">
                  <a:extLst>
                    <a:ext uri="{9D8B030D-6E8A-4147-A177-3AD203B41FA5}">
                      <a16:colId xmlns:a16="http://schemas.microsoft.com/office/drawing/2014/main" val="1519659735"/>
                    </a:ext>
                  </a:extLst>
                </a:gridCol>
                <a:gridCol w="826568">
                  <a:extLst>
                    <a:ext uri="{9D8B030D-6E8A-4147-A177-3AD203B41FA5}">
                      <a16:colId xmlns:a16="http://schemas.microsoft.com/office/drawing/2014/main" val="3290876925"/>
                    </a:ext>
                  </a:extLst>
                </a:gridCol>
                <a:gridCol w="1393575">
                  <a:extLst>
                    <a:ext uri="{9D8B030D-6E8A-4147-A177-3AD203B41FA5}">
                      <a16:colId xmlns:a16="http://schemas.microsoft.com/office/drawing/2014/main" val="2034369065"/>
                    </a:ext>
                  </a:extLst>
                </a:gridCol>
                <a:gridCol w="1184525">
                  <a:extLst>
                    <a:ext uri="{9D8B030D-6E8A-4147-A177-3AD203B41FA5}">
                      <a16:colId xmlns:a16="http://schemas.microsoft.com/office/drawing/2014/main" val="12776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Abundant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209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46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65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enzyme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73270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8C95-5B3C-0AD4-D8CE-F44786C0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30350"/>
            <a:ext cx="2949575" cy="2871787"/>
          </a:xfrm>
        </p:spPr>
        <p:txBody>
          <a:bodyPr/>
          <a:lstStyle/>
          <a:p>
            <a:r>
              <a:rPr lang="en-US" dirty="0"/>
              <a:t>Dataset = “Word Wall” </a:t>
            </a:r>
          </a:p>
          <a:p>
            <a:r>
              <a:rPr lang="en-US" dirty="0">
                <a:solidFill>
                  <a:schemeClr val="bg2"/>
                </a:solidFill>
              </a:rPr>
              <a:t>Algorithms detect patterns within the “Word Wall” </a:t>
            </a:r>
          </a:p>
          <a:p>
            <a:r>
              <a:rPr lang="en-US" dirty="0">
                <a:solidFill>
                  <a:schemeClr val="bg2"/>
                </a:solidFill>
              </a:rPr>
              <a:t>Fine-Tuned with Reinforcement Learning 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from Human Feedback (RLHF)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A2FA8-5902-17DD-D954-878014CBCE68}"/>
              </a:ext>
            </a:extLst>
          </p:cNvPr>
          <p:cNvSpPr txBox="1"/>
          <p:nvPr/>
        </p:nvSpPr>
        <p:spPr>
          <a:xfrm>
            <a:off x="633414" y="1088454"/>
            <a:ext cx="294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7F5E7-0187-3317-69CD-97A602D83AA8}"/>
              </a:ext>
            </a:extLst>
          </p:cNvPr>
          <p:cNvSpPr txBox="1"/>
          <p:nvPr/>
        </p:nvSpPr>
        <p:spPr>
          <a:xfrm>
            <a:off x="3479800" y="4275847"/>
            <a:ext cx="54860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effectLst/>
              </a:rPr>
              <a:t>Adapted from: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</a:rPr>
              <a:t>Introduction to </a:t>
            </a:r>
            <a:r>
              <a:rPr lang="en-US" sz="800" i="1" dirty="0" err="1">
                <a:solidFill>
                  <a:schemeClr val="bg2">
                    <a:lumMod val="50000"/>
                  </a:schemeClr>
                </a:solidFill>
                <a:effectLst/>
              </a:rPr>
              <a:t>chatgpt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</a:rPr>
              <a:t>: Learn to use CHATGPT course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</a:rPr>
              <a:t>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effectLst/>
              </a:rPr>
              <a:t>DataCamp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</a:rPr>
              <a:t>. (n.d.). Retrieved April 17, 2023, from https://www.datacamp.com/courses/introduction-to-chatgpt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94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DAE7-43D8-33C8-AA85-9D20DBD4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Large Language Model – Simplified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4A646E-B196-F735-6343-9DE87155BD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79813" y="1434927"/>
          <a:ext cx="5440362" cy="148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88072">
                  <a:extLst>
                    <a:ext uri="{9D8B030D-6E8A-4147-A177-3AD203B41FA5}">
                      <a16:colId xmlns:a16="http://schemas.microsoft.com/office/drawing/2014/main" val="512168238"/>
                    </a:ext>
                  </a:extLst>
                </a:gridCol>
                <a:gridCol w="947622">
                  <a:extLst>
                    <a:ext uri="{9D8B030D-6E8A-4147-A177-3AD203B41FA5}">
                      <a16:colId xmlns:a16="http://schemas.microsoft.com/office/drawing/2014/main" val="1519659735"/>
                    </a:ext>
                  </a:extLst>
                </a:gridCol>
                <a:gridCol w="826568">
                  <a:extLst>
                    <a:ext uri="{9D8B030D-6E8A-4147-A177-3AD203B41FA5}">
                      <a16:colId xmlns:a16="http://schemas.microsoft.com/office/drawing/2014/main" val="3290876925"/>
                    </a:ext>
                  </a:extLst>
                </a:gridCol>
                <a:gridCol w="1393575">
                  <a:extLst>
                    <a:ext uri="{9D8B030D-6E8A-4147-A177-3AD203B41FA5}">
                      <a16:colId xmlns:a16="http://schemas.microsoft.com/office/drawing/2014/main" val="2034369065"/>
                    </a:ext>
                  </a:extLst>
                </a:gridCol>
                <a:gridCol w="1184525">
                  <a:extLst>
                    <a:ext uri="{9D8B030D-6E8A-4147-A177-3AD203B41FA5}">
                      <a16:colId xmlns:a16="http://schemas.microsoft.com/office/drawing/2014/main" val="12776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Most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Abundant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209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Human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46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Plays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65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Role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Neural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enzyme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73270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8C95-5B3C-0AD4-D8CE-F44786C0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30350"/>
            <a:ext cx="2949575" cy="287178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Dataset = “Word Wall” </a:t>
            </a:r>
          </a:p>
          <a:p>
            <a:r>
              <a:rPr lang="en-US" dirty="0"/>
              <a:t>Algorithms detect patterns within the “Word Wall” </a:t>
            </a:r>
          </a:p>
          <a:p>
            <a:r>
              <a:rPr lang="en-US" dirty="0">
                <a:solidFill>
                  <a:schemeClr val="bg2"/>
                </a:solidFill>
              </a:rPr>
              <a:t>Fine-Tuned with Reinforcement Learning 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from Human Feedback (RLHF)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A2FA8-5902-17DD-D954-878014CBCE68}"/>
              </a:ext>
            </a:extLst>
          </p:cNvPr>
          <p:cNvSpPr txBox="1"/>
          <p:nvPr/>
        </p:nvSpPr>
        <p:spPr>
          <a:xfrm>
            <a:off x="633414" y="1088454"/>
            <a:ext cx="294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7F5E7-0187-3317-69CD-97A602D83AA8}"/>
              </a:ext>
            </a:extLst>
          </p:cNvPr>
          <p:cNvSpPr txBox="1"/>
          <p:nvPr/>
        </p:nvSpPr>
        <p:spPr>
          <a:xfrm>
            <a:off x="3479800" y="4275847"/>
            <a:ext cx="54860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effectLst/>
              </a:rPr>
              <a:t>Adapted from: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</a:rPr>
              <a:t>Introduction to </a:t>
            </a:r>
            <a:r>
              <a:rPr lang="en-US" sz="800" i="1" dirty="0" err="1">
                <a:solidFill>
                  <a:schemeClr val="bg2">
                    <a:lumMod val="50000"/>
                  </a:schemeClr>
                </a:solidFill>
                <a:effectLst/>
              </a:rPr>
              <a:t>chatgpt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</a:rPr>
              <a:t>: Learn to use CHATGPT course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</a:rPr>
              <a:t>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effectLst/>
              </a:rPr>
              <a:t>DataCamp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</a:rPr>
              <a:t>. (n.d.). Retrieved April 17, 2023, from https://www.datacamp.com/courses/introduction-to-chatgpt 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659AD7-8E11-73C6-0248-F195A5A633C6}"/>
              </a:ext>
            </a:extLst>
          </p:cNvPr>
          <p:cNvCxnSpPr/>
          <p:nvPr/>
        </p:nvCxnSpPr>
        <p:spPr>
          <a:xfrm>
            <a:off x="4445000" y="1739900"/>
            <a:ext cx="1270000" cy="985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BA91DB-FA18-CBB5-980A-551C7CF66F9A}"/>
              </a:ext>
            </a:extLst>
          </p:cNvPr>
          <p:cNvCxnSpPr/>
          <p:nvPr/>
        </p:nvCxnSpPr>
        <p:spPr>
          <a:xfrm flipV="1">
            <a:off x="6299994" y="1581150"/>
            <a:ext cx="1631156" cy="1111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4C5E0C-FBEF-460E-3BDC-9E15E5079767}"/>
              </a:ext>
            </a:extLst>
          </p:cNvPr>
          <p:cNvCxnSpPr/>
          <p:nvPr/>
        </p:nvCxnSpPr>
        <p:spPr>
          <a:xfrm flipH="1">
            <a:off x="7156450" y="1739900"/>
            <a:ext cx="762000" cy="831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197CCA-695E-E4DD-0684-1AB2B567DD94}"/>
              </a:ext>
            </a:extLst>
          </p:cNvPr>
          <p:cNvCxnSpPr/>
          <p:nvPr/>
        </p:nvCxnSpPr>
        <p:spPr>
          <a:xfrm flipV="1">
            <a:off x="4164807" y="1644650"/>
            <a:ext cx="2361405" cy="744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538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667A6-4647-8F04-B9E2-0381AB7E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and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24C35-7A18-4C71-637E-CF1C18206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Pre-GPT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7E8A4-DB61-5A8D-ACEE-AB82B0335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Transformer + Attention Mechanism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5F013-3928-EA59-D981-06C49A5632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A4ACDE-9428-05EC-C0A2-C1857F1DB2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7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667A6-4647-8F04-B9E2-0381AB7E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and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24C35-7A18-4C71-637E-CF1C18206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Pre-GPT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7E8A4-DB61-5A8D-ACEE-AB82B0335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Transformer + Attention Mechanism 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2AC6C700-4AAD-1089-8D17-020B0D8D7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924215"/>
            <a:ext cx="3868737" cy="267302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17DE08-6714-0195-DF20-82F6647F17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4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667A6-4647-8F04-B9E2-0381AB7E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and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24C35-7A18-4C71-637E-CF1C18206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Pre-GPT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7E8A4-DB61-5A8D-ACEE-AB82B0335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Transformer + Attention Mechanism </a:t>
            </a:r>
          </a:p>
        </p:txBody>
      </p:sp>
      <p:pic>
        <p:nvPicPr>
          <p:cNvPr id="9" name="Content Placeholder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A41A693-7DCD-6B27-E079-0F88198053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03750" y="2112963"/>
            <a:ext cx="3887788" cy="1216023"/>
          </a:xfrm>
        </p:spPr>
      </p:pic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2AC6C700-4AAD-1089-8D17-020B0D8D7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924215"/>
            <a:ext cx="3868737" cy="267302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0E0AF2E5-DDDD-9888-5F88-0A76603385FE}"/>
              </a:ext>
            </a:extLst>
          </p:cNvPr>
          <p:cNvSpPr/>
          <p:nvPr/>
        </p:nvSpPr>
        <p:spPr>
          <a:xfrm rot="10800000">
            <a:off x="6185696" y="3521075"/>
            <a:ext cx="361948" cy="723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C529C-5EAF-3BA5-3023-556A1067B44F}"/>
              </a:ext>
            </a:extLst>
          </p:cNvPr>
          <p:cNvSpPr txBox="1"/>
          <p:nvPr/>
        </p:nvSpPr>
        <p:spPr>
          <a:xfrm>
            <a:off x="6635750" y="3783310"/>
            <a:ext cx="201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Self-attention or multi-head attention</a:t>
            </a:r>
          </a:p>
        </p:txBody>
      </p:sp>
    </p:spTree>
    <p:extLst>
      <p:ext uri="{BB962C8B-B14F-4D97-AF65-F5344CB8AC3E}">
        <p14:creationId xmlns:p14="http://schemas.microsoft.com/office/powerpoint/2010/main" val="1384023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DAE7-43D8-33C8-AA85-9D20DBD4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Large Language Model – Simplified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4A646E-B196-F735-6343-9DE87155BD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79813" y="1434927"/>
          <a:ext cx="5440362" cy="148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88072">
                  <a:extLst>
                    <a:ext uri="{9D8B030D-6E8A-4147-A177-3AD203B41FA5}">
                      <a16:colId xmlns:a16="http://schemas.microsoft.com/office/drawing/2014/main" val="512168238"/>
                    </a:ext>
                  </a:extLst>
                </a:gridCol>
                <a:gridCol w="947622">
                  <a:extLst>
                    <a:ext uri="{9D8B030D-6E8A-4147-A177-3AD203B41FA5}">
                      <a16:colId xmlns:a16="http://schemas.microsoft.com/office/drawing/2014/main" val="1519659735"/>
                    </a:ext>
                  </a:extLst>
                </a:gridCol>
                <a:gridCol w="826568">
                  <a:extLst>
                    <a:ext uri="{9D8B030D-6E8A-4147-A177-3AD203B41FA5}">
                      <a16:colId xmlns:a16="http://schemas.microsoft.com/office/drawing/2014/main" val="3290876925"/>
                    </a:ext>
                  </a:extLst>
                </a:gridCol>
                <a:gridCol w="1393575">
                  <a:extLst>
                    <a:ext uri="{9D8B030D-6E8A-4147-A177-3AD203B41FA5}">
                      <a16:colId xmlns:a16="http://schemas.microsoft.com/office/drawing/2014/main" val="2034369065"/>
                    </a:ext>
                  </a:extLst>
                </a:gridCol>
                <a:gridCol w="1184525">
                  <a:extLst>
                    <a:ext uri="{9D8B030D-6E8A-4147-A177-3AD203B41FA5}">
                      <a16:colId xmlns:a16="http://schemas.microsoft.com/office/drawing/2014/main" val="12776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Most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Abundant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209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Human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46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Plays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65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Role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Neural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enzyme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73270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8C95-5B3C-0AD4-D8CE-F44786C0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30350"/>
            <a:ext cx="2949575" cy="287178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Dataset = “Word Wall” </a:t>
            </a:r>
          </a:p>
          <a:p>
            <a:r>
              <a:rPr lang="en-US" dirty="0">
                <a:solidFill>
                  <a:schemeClr val="bg2"/>
                </a:solidFill>
              </a:rPr>
              <a:t>Algorithms detect patterns within the “Word Wall” </a:t>
            </a:r>
          </a:p>
          <a:p>
            <a:r>
              <a:rPr lang="en-US" dirty="0"/>
              <a:t>Fine-Tuned with Reinforcement Learning  from Human Feedback (RLHF)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A2FA8-5902-17DD-D954-878014CBCE68}"/>
              </a:ext>
            </a:extLst>
          </p:cNvPr>
          <p:cNvSpPr txBox="1"/>
          <p:nvPr/>
        </p:nvSpPr>
        <p:spPr>
          <a:xfrm>
            <a:off x="633414" y="1088454"/>
            <a:ext cx="294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7F5E7-0187-3317-69CD-97A602D83AA8}"/>
              </a:ext>
            </a:extLst>
          </p:cNvPr>
          <p:cNvSpPr txBox="1"/>
          <p:nvPr/>
        </p:nvSpPr>
        <p:spPr>
          <a:xfrm>
            <a:off x="3479800" y="4275847"/>
            <a:ext cx="54860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50000"/>
                  </a:schemeClr>
                </a:solidFill>
                <a:effectLst/>
              </a:rPr>
              <a:t>Adapted from: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</a:rPr>
              <a:t>Introduction to </a:t>
            </a:r>
            <a:r>
              <a:rPr lang="en-US" sz="800" i="1" dirty="0" err="1">
                <a:solidFill>
                  <a:schemeClr val="bg2">
                    <a:lumMod val="50000"/>
                  </a:schemeClr>
                </a:solidFill>
                <a:effectLst/>
              </a:rPr>
              <a:t>chatgpt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</a:rPr>
              <a:t>: Learn to use CHATGPT course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</a:rPr>
              <a:t>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effectLst/>
              </a:rPr>
              <a:t>DataCamp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</a:rPr>
              <a:t>. (n.d.). Retrieved April 17, 2023, from https://www.datacamp.com/courses/introduction-to-chatgpt 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659AD7-8E11-73C6-0248-F195A5A633C6}"/>
              </a:ext>
            </a:extLst>
          </p:cNvPr>
          <p:cNvCxnSpPr/>
          <p:nvPr/>
        </p:nvCxnSpPr>
        <p:spPr>
          <a:xfrm>
            <a:off x="4445000" y="1739900"/>
            <a:ext cx="1270000" cy="985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BA91DB-FA18-CBB5-980A-551C7CF66F9A}"/>
              </a:ext>
            </a:extLst>
          </p:cNvPr>
          <p:cNvCxnSpPr/>
          <p:nvPr/>
        </p:nvCxnSpPr>
        <p:spPr>
          <a:xfrm flipV="1">
            <a:off x="6299994" y="1581150"/>
            <a:ext cx="1631156" cy="1111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4C5E0C-FBEF-460E-3BDC-9E15E5079767}"/>
              </a:ext>
            </a:extLst>
          </p:cNvPr>
          <p:cNvCxnSpPr/>
          <p:nvPr/>
        </p:nvCxnSpPr>
        <p:spPr>
          <a:xfrm flipH="1">
            <a:off x="7156450" y="1739900"/>
            <a:ext cx="762000" cy="831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197CCA-695E-E4DD-0684-1AB2B567DD94}"/>
              </a:ext>
            </a:extLst>
          </p:cNvPr>
          <p:cNvCxnSpPr/>
          <p:nvPr/>
        </p:nvCxnSpPr>
        <p:spPr>
          <a:xfrm flipV="1">
            <a:off x="4164807" y="1644650"/>
            <a:ext cx="2361405" cy="744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miley Face 2">
            <a:extLst>
              <a:ext uri="{FF2B5EF4-FFF2-40B4-BE49-F238E27FC236}">
                <a16:creationId xmlns:a16="http://schemas.microsoft.com/office/drawing/2014/main" id="{467DA6E1-8733-0848-2583-84B6AF6C8E40}"/>
              </a:ext>
            </a:extLst>
          </p:cNvPr>
          <p:cNvSpPr/>
          <p:nvPr/>
        </p:nvSpPr>
        <p:spPr>
          <a:xfrm>
            <a:off x="4733489" y="3094920"/>
            <a:ext cx="830700" cy="791383"/>
          </a:xfrm>
          <a:prstGeom prst="smileyFac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34E4AE84-3E54-EA8D-7348-5E7A2789A49B}"/>
              </a:ext>
            </a:extLst>
          </p:cNvPr>
          <p:cNvSpPr/>
          <p:nvPr/>
        </p:nvSpPr>
        <p:spPr>
          <a:xfrm>
            <a:off x="6854072" y="3094920"/>
            <a:ext cx="755843" cy="791383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0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raining&#10;&#10;Description automatically generated with medium confidence">
            <a:extLst>
              <a:ext uri="{FF2B5EF4-FFF2-40B4-BE49-F238E27FC236}">
                <a16:creationId xmlns:a16="http://schemas.microsoft.com/office/drawing/2014/main" id="{5DE0641F-7D56-1C24-BC01-1646558CB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96" y="717454"/>
            <a:ext cx="6953607" cy="37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81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3525-68D9-EAE4-7A54-8D08BFB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Idea- Training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2C85D-2867-430E-75E3-300F653CF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LLM’s get their power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The Transformer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Reinforcement learning with human feedback</a:t>
            </a:r>
          </a:p>
          <a:p>
            <a:endParaRPr lang="en-US" dirty="0"/>
          </a:p>
        </p:txBody>
      </p:sp>
      <p:pic>
        <p:nvPicPr>
          <p:cNvPr id="5" name="Content Placeholder 9" descr="A key with a rabbit head&#10;&#10;Description automatically generated">
            <a:extLst>
              <a:ext uri="{FF2B5EF4-FFF2-40B4-BE49-F238E27FC236}">
                <a16:creationId xmlns:a16="http://schemas.microsoft.com/office/drawing/2014/main" id="{FAC7497B-3F83-FBD3-8AAA-1B66580A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94" y="193674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98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207B-1FEB-CCE4-B4EB-7E834619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 (GPT4) – What can it do?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AEA40-9E1E-A46A-A010-FA21649CD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84BD3-DD3A-832A-74D2-37C1395243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700" dirty="0"/>
              <a:t>Summarize text</a:t>
            </a:r>
          </a:p>
          <a:p>
            <a:r>
              <a:rPr lang="en-US" sz="2700" dirty="0"/>
              <a:t>Explain concepts </a:t>
            </a:r>
          </a:p>
          <a:p>
            <a:r>
              <a:rPr lang="en-US" sz="2700" dirty="0"/>
              <a:t>Remembering conversation history </a:t>
            </a:r>
          </a:p>
          <a:p>
            <a:r>
              <a:rPr lang="en-US" sz="2700" dirty="0"/>
              <a:t>Brainstorming / creating ideas</a:t>
            </a:r>
          </a:p>
          <a:p>
            <a:r>
              <a:rPr lang="en-US" sz="2700" dirty="0"/>
              <a:t>Code/debug code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4DC52-EDAD-8365-5F3B-1CAE41F22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A0C59-FBE1-F646-68CB-27B9B324D1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Knowledge limit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GPT4 = early 2022</a:t>
            </a:r>
          </a:p>
          <a:p>
            <a:r>
              <a:rPr lang="en-US" dirty="0">
                <a:solidFill>
                  <a:schemeClr val="bg2"/>
                </a:solidFill>
              </a:rPr>
              <a:t>Biases in dataset </a:t>
            </a:r>
          </a:p>
          <a:p>
            <a:r>
              <a:rPr lang="en-US" dirty="0">
                <a:solidFill>
                  <a:schemeClr val="bg2"/>
                </a:solidFill>
              </a:rPr>
              <a:t>Loss of context tracking </a:t>
            </a:r>
          </a:p>
          <a:p>
            <a:r>
              <a:rPr lang="en-US" dirty="0">
                <a:solidFill>
                  <a:schemeClr val="bg2"/>
                </a:solidFill>
              </a:rPr>
              <a:t>Hallucination </a:t>
            </a:r>
          </a:p>
          <a:p>
            <a:r>
              <a:rPr lang="en-US" dirty="0">
                <a:solidFill>
                  <a:schemeClr val="bg2"/>
                </a:solidFill>
              </a:rPr>
              <a:t>Legal and Ethical uncertainties </a:t>
            </a:r>
          </a:p>
          <a:p>
            <a:r>
              <a:rPr lang="en-US" dirty="0">
                <a:solidFill>
                  <a:schemeClr val="bg2"/>
                </a:solidFill>
              </a:rPr>
              <a:t>Cannot ask for clarifying data (LLM to user) </a:t>
            </a:r>
          </a:p>
          <a:p>
            <a:r>
              <a:rPr lang="en-US" dirty="0">
                <a:solidFill>
                  <a:schemeClr val="bg2"/>
                </a:solidFill>
              </a:rPr>
              <a:t>For more see: Introducing ChatGPT (openai.com)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207B-1FEB-CCE4-B4EB-7E834619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 (GPT4) – What can it do?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AEA40-9E1E-A46A-A010-FA21649CD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84BD3-DD3A-832A-74D2-37C1395243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700" dirty="0">
                <a:solidFill>
                  <a:schemeClr val="bg2"/>
                </a:solidFill>
              </a:rPr>
              <a:t>Summarize text</a:t>
            </a:r>
          </a:p>
          <a:p>
            <a:r>
              <a:rPr lang="en-US" sz="2700" dirty="0">
                <a:solidFill>
                  <a:schemeClr val="bg2"/>
                </a:solidFill>
              </a:rPr>
              <a:t>Explain concepts </a:t>
            </a:r>
          </a:p>
          <a:p>
            <a:r>
              <a:rPr lang="en-US" sz="2700" dirty="0">
                <a:solidFill>
                  <a:schemeClr val="bg2"/>
                </a:solidFill>
              </a:rPr>
              <a:t>Remembering conversation history </a:t>
            </a:r>
          </a:p>
          <a:p>
            <a:r>
              <a:rPr lang="en-US" sz="2700" dirty="0">
                <a:solidFill>
                  <a:schemeClr val="bg2"/>
                </a:solidFill>
              </a:rPr>
              <a:t>Brainstorming / creating ideas</a:t>
            </a:r>
          </a:p>
          <a:p>
            <a:r>
              <a:rPr lang="en-US" sz="2700" dirty="0">
                <a:solidFill>
                  <a:schemeClr val="bg2"/>
                </a:solidFill>
              </a:rPr>
              <a:t>Code/debug code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4DC52-EDAD-8365-5F3B-1CAE41F22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A0C59-FBE1-F646-68CB-27B9B324D1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Knowledge limit </a:t>
            </a:r>
          </a:p>
          <a:p>
            <a:pPr lvl="1"/>
            <a:r>
              <a:rPr lang="en-US" dirty="0"/>
              <a:t>GPT4 = early 2022</a:t>
            </a:r>
          </a:p>
          <a:p>
            <a:r>
              <a:rPr lang="en-US" dirty="0"/>
              <a:t>Biases in dataset </a:t>
            </a:r>
          </a:p>
          <a:p>
            <a:r>
              <a:rPr lang="en-US" dirty="0"/>
              <a:t>Loss of context tracking </a:t>
            </a:r>
          </a:p>
          <a:p>
            <a:r>
              <a:rPr lang="en-US" dirty="0"/>
              <a:t>Hallucination </a:t>
            </a:r>
          </a:p>
          <a:p>
            <a:r>
              <a:rPr lang="en-US" dirty="0"/>
              <a:t>Legal and Ethical uncertainties </a:t>
            </a:r>
          </a:p>
          <a:p>
            <a:r>
              <a:rPr lang="en-US" dirty="0"/>
              <a:t>Cannot ask for clarifying data (LLM to user) </a:t>
            </a:r>
          </a:p>
          <a:p>
            <a:r>
              <a:rPr lang="en-US" dirty="0"/>
              <a:t>For more see: Introducing ChatGPT (openai.com)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7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A5D5-149B-9026-9610-28D008A7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865F-40AD-930E-835A-8DB54339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Assistant Professor of Internal Medicine – Wichita</a:t>
            </a:r>
          </a:p>
          <a:p>
            <a:r>
              <a:rPr lang="en-US" sz="2000" dirty="0"/>
              <a:t>Residency – Internal Medicine KUMC-Wichita</a:t>
            </a:r>
          </a:p>
          <a:p>
            <a:r>
              <a:rPr lang="en-US" sz="2000" dirty="0"/>
              <a:t>Medical School- A.T. Still University - Kirksville College of Osteopathic Medicine </a:t>
            </a:r>
          </a:p>
          <a:p>
            <a:r>
              <a:rPr lang="en-US" sz="2000" dirty="0"/>
              <a:t>Undergraduate: BYU </a:t>
            </a:r>
          </a:p>
          <a:p>
            <a:pPr lvl="1"/>
            <a:r>
              <a:rPr lang="en-US" sz="2000" dirty="0"/>
              <a:t>Major: Microbiology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42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34D474C-2F39-7716-D921-C4196A898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40" y="244373"/>
            <a:ext cx="7207620" cy="39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59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 descr="A close up of a document&#10;&#10;Description automatically generated">
            <a:extLst>
              <a:ext uri="{FF2B5EF4-FFF2-40B4-BE49-F238E27FC236}">
                <a16:creationId xmlns:a16="http://schemas.microsoft.com/office/drawing/2014/main" id="{6E988DD2-B186-74BA-ACEE-E5721B55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68" y="460690"/>
            <a:ext cx="5262732" cy="41052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8608-DFE4-419B-5138-08630C461F2A}"/>
              </a:ext>
            </a:extLst>
          </p:cNvPr>
          <p:cNvSpPr txBox="1">
            <a:spLocks/>
          </p:cNvSpPr>
          <p:nvPr/>
        </p:nvSpPr>
        <p:spPr>
          <a:xfrm>
            <a:off x="369947" y="249468"/>
            <a:ext cx="4724243" cy="1113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can it do </a:t>
            </a:r>
          </a:p>
        </p:txBody>
      </p:sp>
    </p:spTree>
    <p:extLst>
      <p:ext uri="{BB962C8B-B14F-4D97-AF65-F5344CB8AC3E}">
        <p14:creationId xmlns:p14="http://schemas.microsoft.com/office/powerpoint/2010/main" val="853888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 descr="A close up of a document&#10;&#10;Description automatically generated">
            <a:extLst>
              <a:ext uri="{FF2B5EF4-FFF2-40B4-BE49-F238E27FC236}">
                <a16:creationId xmlns:a16="http://schemas.microsoft.com/office/drawing/2014/main" id="{6E988DD2-B186-74BA-ACEE-E5721B55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68" y="460690"/>
            <a:ext cx="5262732" cy="41052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8608-DFE4-419B-5138-08630C461F2A}"/>
              </a:ext>
            </a:extLst>
          </p:cNvPr>
          <p:cNvSpPr txBox="1">
            <a:spLocks/>
          </p:cNvSpPr>
          <p:nvPr/>
        </p:nvSpPr>
        <p:spPr>
          <a:xfrm>
            <a:off x="369947" y="249468"/>
            <a:ext cx="4724243" cy="1113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can it 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DD78A-6193-9BBE-CF98-28FD09FA31EA}"/>
              </a:ext>
            </a:extLst>
          </p:cNvPr>
          <p:cNvSpPr txBox="1"/>
          <p:nvPr/>
        </p:nvSpPr>
        <p:spPr>
          <a:xfrm>
            <a:off x="181196" y="1006633"/>
            <a:ext cx="46252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14% average increase in “productivity”</a:t>
            </a:r>
          </a:p>
          <a:p>
            <a:r>
              <a:rPr lang="en-US" sz="1600" dirty="0">
                <a:solidFill>
                  <a:schemeClr val="tx2"/>
                </a:solidFill>
              </a:rPr>
              <a:t>Stratified by skill level: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35% increase for novice / low skill</a:t>
            </a:r>
          </a:p>
          <a:p>
            <a:r>
              <a:rPr lang="en-US" sz="1600" dirty="0">
                <a:solidFill>
                  <a:schemeClr val="tx2"/>
                </a:solidFill>
              </a:rPr>
              <a:t>“minimal” impact experienced or highly skilled workers </a:t>
            </a:r>
          </a:p>
          <a:p>
            <a:r>
              <a:rPr lang="en-US" dirty="0"/>
              <a:t>	 </a:t>
            </a:r>
          </a:p>
        </p:txBody>
      </p:sp>
      <p:pic>
        <p:nvPicPr>
          <p:cNvPr id="5" name="Picture 4" descr="A graph with blue dots and white text&#10;&#10;Description automatically generated">
            <a:extLst>
              <a:ext uri="{FF2B5EF4-FFF2-40B4-BE49-F238E27FC236}">
                <a16:creationId xmlns:a16="http://schemas.microsoft.com/office/drawing/2014/main" id="{C802CFA3-A2B4-4E3D-1EB7-592D316C0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" y="2652310"/>
            <a:ext cx="4190665" cy="18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2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3525-68D9-EAE4-7A54-8D08BFB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Idea-Capabilities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2C85D-2867-430E-75E3-300F653CF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20751"/>
            <a:ext cx="2949575" cy="2101998"/>
          </a:xfrm>
        </p:spPr>
        <p:txBody>
          <a:bodyPr/>
          <a:lstStyle/>
          <a:p>
            <a:r>
              <a:rPr lang="en-US" dirty="0"/>
              <a:t>Every day new studies come out showing what GPT’s can do in an experimental (or not) manner. </a:t>
            </a:r>
          </a:p>
          <a:p>
            <a:r>
              <a:rPr lang="en-US" dirty="0"/>
              <a:t>May help the “lower” skilled, catch up with those of “higher” skill</a:t>
            </a:r>
          </a:p>
        </p:txBody>
      </p:sp>
      <p:pic>
        <p:nvPicPr>
          <p:cNvPr id="5" name="Content Placeholder 9" descr="A key with a rabbit head&#10;&#10;Description automatically generated">
            <a:extLst>
              <a:ext uri="{FF2B5EF4-FFF2-40B4-BE49-F238E27FC236}">
                <a16:creationId xmlns:a16="http://schemas.microsoft.com/office/drawing/2014/main" id="{FAC7497B-3F83-FBD3-8AAA-1B66580A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94" y="193674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7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B0AB-EAE8-E3B0-099F-C5D7109F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Prompt Engineering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31D69-571F-5C42-E417-079A7E400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Thoughtful responses are based on thoughtful prompts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Restrictions Breed Creativity 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6A8F41-BEAB-EDA8-D8D3-B13A141E5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517"/>
          <a:stretch/>
        </p:blipFill>
        <p:spPr>
          <a:xfrm>
            <a:off x="4481258" y="342899"/>
            <a:ext cx="4251616" cy="40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14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anguage model&#10;&#10;Description automatically generated">
            <a:extLst>
              <a:ext uri="{FF2B5EF4-FFF2-40B4-BE49-F238E27FC236}">
                <a16:creationId xmlns:a16="http://schemas.microsoft.com/office/drawing/2014/main" id="{36B75A4A-0D60-E07A-6E57-B7D0863B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20" y="202558"/>
            <a:ext cx="7512436" cy="41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36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5BE4-7079-20D1-EB96-FA9E2A0C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kern="1200" dirty="0">
                <a:latin typeface="+mj-lt"/>
                <a:ea typeface="+mj-ea"/>
                <a:cs typeface="+mj-cs"/>
              </a:rPr>
              <a:t>Prompt Engineering – How </a:t>
            </a:r>
            <a:r>
              <a:rPr lang="en-US" sz="2400" dirty="0"/>
              <a:t>ChatGPT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interprets prompts </a:t>
            </a:r>
            <a:endParaRPr lang="en-US" sz="2400" dirty="0"/>
          </a:p>
        </p:txBody>
      </p:sp>
      <p:sp>
        <p:nvSpPr>
          <p:cNvPr id="7" name="Rectangle 6" descr="Magnifying glass">
            <a:extLst>
              <a:ext uri="{FF2B5EF4-FFF2-40B4-BE49-F238E27FC236}">
                <a16:creationId xmlns:a16="http://schemas.microsoft.com/office/drawing/2014/main" id="{FA1300B0-D56C-36C9-95AE-895AAB5C3F62}"/>
              </a:ext>
            </a:extLst>
          </p:cNvPr>
          <p:cNvSpPr/>
          <p:nvPr/>
        </p:nvSpPr>
        <p:spPr>
          <a:xfrm>
            <a:off x="849224" y="1387839"/>
            <a:ext cx="1292537" cy="129253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3B6A14-159D-E7FD-1BB8-7422AC2BF07B}"/>
              </a:ext>
            </a:extLst>
          </p:cNvPr>
          <p:cNvGrpSpPr/>
          <p:nvPr/>
        </p:nvGrpSpPr>
        <p:grpSpPr>
          <a:xfrm>
            <a:off x="332390" y="2920750"/>
            <a:ext cx="2872305" cy="720000"/>
            <a:chOff x="378109" y="2068861"/>
            <a:chExt cx="2872305" cy="720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361D99-14D8-0CCC-46CE-6A45AD207BE5}"/>
                </a:ext>
              </a:extLst>
            </p:cNvPr>
            <p:cNvSpPr/>
            <p:nvPr/>
          </p:nvSpPr>
          <p:spPr>
            <a:xfrm>
              <a:off x="378109" y="2068861"/>
              <a:ext cx="287230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31C9B9-13FA-492D-CC77-B378EE1B8639}"/>
                </a:ext>
              </a:extLst>
            </p:cNvPr>
            <p:cNvSpPr txBox="1"/>
            <p:nvPr/>
          </p:nvSpPr>
          <p:spPr>
            <a:xfrm>
              <a:off x="378109" y="2068861"/>
              <a:ext cx="287230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Step 1: What does the input mean? (words, relation to other words, topics, relation to other topics) </a:t>
              </a:r>
            </a:p>
          </p:txBody>
        </p:sp>
      </p:grpSp>
      <p:sp>
        <p:nvSpPr>
          <p:cNvPr id="9" name="Rectangle 8" descr="Dance Steps">
            <a:extLst>
              <a:ext uri="{FF2B5EF4-FFF2-40B4-BE49-F238E27FC236}">
                <a16:creationId xmlns:a16="http://schemas.microsoft.com/office/drawing/2014/main" id="{47CCC7F1-CB48-EB7B-03AF-4BD5B271E16A}"/>
              </a:ext>
            </a:extLst>
          </p:cNvPr>
          <p:cNvSpPr/>
          <p:nvPr/>
        </p:nvSpPr>
        <p:spPr>
          <a:xfrm>
            <a:off x="3925731" y="1387839"/>
            <a:ext cx="1292537" cy="129253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F3A84A-01F8-2038-B1F2-36A2B970A8BA}"/>
              </a:ext>
            </a:extLst>
          </p:cNvPr>
          <p:cNvGrpSpPr/>
          <p:nvPr/>
        </p:nvGrpSpPr>
        <p:grpSpPr>
          <a:xfrm>
            <a:off x="3135848" y="2921110"/>
            <a:ext cx="3018355" cy="834550"/>
            <a:chOff x="3753067" y="1954311"/>
            <a:chExt cx="3018355" cy="8345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C0FD7F-D876-D422-D2DD-1FB02327E97D}"/>
                </a:ext>
              </a:extLst>
            </p:cNvPr>
            <p:cNvSpPr/>
            <p:nvPr/>
          </p:nvSpPr>
          <p:spPr>
            <a:xfrm>
              <a:off x="3753067" y="2068861"/>
              <a:ext cx="287230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444D2C-0C31-35AF-AD72-2D9E639024BB}"/>
                </a:ext>
              </a:extLst>
            </p:cNvPr>
            <p:cNvSpPr txBox="1"/>
            <p:nvPr/>
          </p:nvSpPr>
          <p:spPr>
            <a:xfrm>
              <a:off x="3899117" y="1954311"/>
              <a:ext cx="287230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Step 2: What is being requested? </a:t>
              </a:r>
            </a:p>
          </p:txBody>
        </p:sp>
      </p:grpSp>
      <p:sp>
        <p:nvSpPr>
          <p:cNvPr id="11" name="Rectangle 10" descr="Check List">
            <a:extLst>
              <a:ext uri="{FF2B5EF4-FFF2-40B4-BE49-F238E27FC236}">
                <a16:creationId xmlns:a16="http://schemas.microsoft.com/office/drawing/2014/main" id="{443CA542-52FB-8788-10F1-91AAC107030C}"/>
              </a:ext>
            </a:extLst>
          </p:cNvPr>
          <p:cNvSpPr/>
          <p:nvPr/>
        </p:nvSpPr>
        <p:spPr>
          <a:xfrm>
            <a:off x="7002239" y="1387839"/>
            <a:ext cx="1292537" cy="129253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2BD069-7AB2-709B-FA46-535A99991166}"/>
              </a:ext>
            </a:extLst>
          </p:cNvPr>
          <p:cNvGrpSpPr/>
          <p:nvPr/>
        </p:nvGrpSpPr>
        <p:grpSpPr>
          <a:xfrm>
            <a:off x="6196413" y="2914760"/>
            <a:ext cx="3186698" cy="840900"/>
            <a:chOff x="6813632" y="1947961"/>
            <a:chExt cx="3186698" cy="8409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74ABE6-AF57-B629-0B04-8011906A30B9}"/>
                </a:ext>
              </a:extLst>
            </p:cNvPr>
            <p:cNvSpPr/>
            <p:nvPr/>
          </p:nvSpPr>
          <p:spPr>
            <a:xfrm>
              <a:off x="7128025" y="2068861"/>
              <a:ext cx="2872305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53E043-977C-4A5F-DB07-1387BADE5AC5}"/>
                </a:ext>
              </a:extLst>
            </p:cNvPr>
            <p:cNvSpPr txBox="1"/>
            <p:nvPr/>
          </p:nvSpPr>
          <p:spPr>
            <a:xfrm>
              <a:off x="6813632" y="1947961"/>
              <a:ext cx="287230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Step 3: Generate a response based off of probability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295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5BE4-7079-20D1-EB96-FA9E2A0C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Best practices prompts – My observations*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F6BE0-C409-DFC1-5B65-6EAEE717D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2" y="1260474"/>
            <a:ext cx="3868737" cy="619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Essential practices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8B4C8-580A-5166-1ACA-00161DF553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Write clear instructions</a:t>
            </a:r>
          </a:p>
          <a:p>
            <a:r>
              <a:rPr lang="en-US" dirty="0"/>
              <a:t>Give all the needed context and information</a:t>
            </a:r>
          </a:p>
          <a:p>
            <a:r>
              <a:rPr lang="en-US" dirty="0"/>
              <a:t>Clear and specific</a:t>
            </a:r>
          </a:p>
          <a:p>
            <a:r>
              <a:rPr lang="en-US" dirty="0"/>
              <a:t>Keep it concise (extra words distract it) </a:t>
            </a:r>
          </a:p>
          <a:p>
            <a:r>
              <a:rPr lang="en-US" dirty="0"/>
              <a:t>Split complex tasks into smaller tasks</a:t>
            </a:r>
          </a:p>
          <a:p>
            <a:r>
              <a:rPr lang="en-US" dirty="0"/>
              <a:t>Human – Computer - Human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BBBFF-CDBD-E034-D819-91B84BAF8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Super-power prompts practices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D47FF-92DF-833B-7CB3-2CFAF58C87F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Give examples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Think in synonyms/re-phrasing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Give it an identity 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“You are a data scientist…”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Set restrictions to responses 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“5 sentences or less”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Only ask for something you could do given enough time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Have it generate prompts for other prompts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Avoid negative commands 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“Don’t be formal” vs “keep it casual”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Intentional Verbs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Instead of “write a hook…” use “hook the reader”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68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5BE4-7079-20D1-EB96-FA9E2A0C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Best practices prompts – My observations*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F6BE0-C409-DFC1-5B65-6EAEE717D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2" y="1260474"/>
            <a:ext cx="3868737" cy="61912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Essential practices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8B4C8-580A-5166-1ACA-00161DF553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Write clear instructions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Give all the needed context and information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Clear and specific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Keep it concise (extra words distract it)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Split complex tasks into smaller tasks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Human – Computer - Human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BBBFF-CDBD-E034-D819-91B84BAF8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Super-power prompts practices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D47FF-92DF-833B-7CB3-2CFAF58C87F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Give examples </a:t>
            </a:r>
          </a:p>
          <a:p>
            <a:r>
              <a:rPr lang="en-US" dirty="0"/>
              <a:t>Think in synonyms/re-phrasing</a:t>
            </a:r>
          </a:p>
          <a:p>
            <a:r>
              <a:rPr lang="en-US" dirty="0"/>
              <a:t>Give it an identity </a:t>
            </a:r>
          </a:p>
          <a:p>
            <a:pPr lvl="1"/>
            <a:r>
              <a:rPr lang="en-US" dirty="0"/>
              <a:t>“You are a data scientist…”</a:t>
            </a:r>
          </a:p>
          <a:p>
            <a:r>
              <a:rPr lang="en-US" dirty="0"/>
              <a:t>Set restrictions to responses </a:t>
            </a:r>
          </a:p>
          <a:p>
            <a:pPr lvl="1"/>
            <a:r>
              <a:rPr lang="en-US" dirty="0"/>
              <a:t>“5 sentences or less”</a:t>
            </a:r>
          </a:p>
          <a:p>
            <a:r>
              <a:rPr lang="en-US" dirty="0"/>
              <a:t>Only ask for something you could do given enough time</a:t>
            </a:r>
          </a:p>
          <a:p>
            <a:r>
              <a:rPr lang="en-US" dirty="0"/>
              <a:t>Have it generate prompts for other prompts </a:t>
            </a:r>
          </a:p>
          <a:p>
            <a:r>
              <a:rPr lang="en-US" dirty="0"/>
              <a:t>Avoid negative commands </a:t>
            </a:r>
          </a:p>
          <a:p>
            <a:pPr lvl="1"/>
            <a:r>
              <a:rPr lang="en-US" dirty="0"/>
              <a:t>“Don’t be formal” vs “keep it casual”</a:t>
            </a:r>
          </a:p>
          <a:p>
            <a:r>
              <a:rPr lang="en-US" dirty="0"/>
              <a:t>Intentional Verbs</a:t>
            </a:r>
          </a:p>
          <a:p>
            <a:pPr lvl="1"/>
            <a:r>
              <a:rPr lang="en-US" dirty="0"/>
              <a:t>Instead of “write a hook…” use “hook the reader”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32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BFF7-CDD3-D9B0-234E-25E093F8B50F}"/>
              </a:ext>
            </a:extLst>
          </p:cNvPr>
          <p:cNvSpPr txBox="1">
            <a:spLocks/>
          </p:cNvSpPr>
          <p:nvPr/>
        </p:nvSpPr>
        <p:spPr>
          <a:xfrm>
            <a:off x="149156" y="306759"/>
            <a:ext cx="76549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*Evidenced Prompting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91F51-3172-111A-A4A2-13861FCA0749}"/>
              </a:ext>
            </a:extLst>
          </p:cNvPr>
          <p:cNvSpPr txBox="1">
            <a:spLocks/>
          </p:cNvSpPr>
          <p:nvPr/>
        </p:nvSpPr>
        <p:spPr>
          <a:xfrm>
            <a:off x="230188" y="1116013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Eccentric 	</a:t>
            </a:r>
            <a:endParaRPr lang="en-US" dirty="0"/>
          </a:p>
        </p:txBody>
      </p:sp>
      <p:pic>
        <p:nvPicPr>
          <p:cNvPr id="4" name="Content Placeholder 9" descr="A close up of a document&#10;&#10;Description automatically generated">
            <a:extLst>
              <a:ext uri="{FF2B5EF4-FFF2-40B4-BE49-F238E27FC236}">
                <a16:creationId xmlns:a16="http://schemas.microsoft.com/office/drawing/2014/main" id="{0C828FD3-C5C5-AE8B-55D5-76AEB3DB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5" y="1617696"/>
            <a:ext cx="3873354" cy="28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A5D5-149B-9026-9610-28D008A7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865F-40AD-930E-835A-8DB54339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Assistant Professor of Internal Medicine – Wichita</a:t>
            </a:r>
          </a:p>
          <a:p>
            <a:r>
              <a:rPr lang="en-US" sz="2000" dirty="0"/>
              <a:t>Residency – Internal Medicine KUMC-Wichita</a:t>
            </a:r>
          </a:p>
          <a:p>
            <a:r>
              <a:rPr lang="en-US" sz="2000" dirty="0"/>
              <a:t>Medical School- A.T. Still University - Kirksville College of Osteopathic Medicine </a:t>
            </a:r>
          </a:p>
          <a:p>
            <a:r>
              <a:rPr lang="en-US" sz="2000" dirty="0"/>
              <a:t>Undergraduate: BYU </a:t>
            </a:r>
          </a:p>
          <a:p>
            <a:pPr lvl="1"/>
            <a:r>
              <a:rPr lang="en-US" sz="2000" dirty="0"/>
              <a:t>Major: Microbiology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ECBF7-5FFC-83BA-42C0-57F22D767DEC}"/>
              </a:ext>
            </a:extLst>
          </p:cNvPr>
          <p:cNvSpPr txBox="1"/>
          <p:nvPr/>
        </p:nvSpPr>
        <p:spPr>
          <a:xfrm>
            <a:off x="2571209" y="3481563"/>
            <a:ext cx="261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*NO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444319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BFF7-CDD3-D9B0-234E-25E093F8B50F}"/>
              </a:ext>
            </a:extLst>
          </p:cNvPr>
          <p:cNvSpPr txBox="1">
            <a:spLocks/>
          </p:cNvSpPr>
          <p:nvPr/>
        </p:nvSpPr>
        <p:spPr>
          <a:xfrm>
            <a:off x="149156" y="306759"/>
            <a:ext cx="76549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*Evidenced Prompting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91F51-3172-111A-A4A2-13861FCA0749}"/>
              </a:ext>
            </a:extLst>
          </p:cNvPr>
          <p:cNvSpPr txBox="1">
            <a:spLocks/>
          </p:cNvSpPr>
          <p:nvPr/>
        </p:nvSpPr>
        <p:spPr>
          <a:xfrm>
            <a:off x="230188" y="1116013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Eccentric 	</a:t>
            </a:r>
            <a:endParaRPr lang="en-US" dirty="0"/>
          </a:p>
        </p:txBody>
      </p:sp>
      <p:pic>
        <p:nvPicPr>
          <p:cNvPr id="4" name="Content Placeholder 9" descr="A close up of a document&#10;&#10;Description automatically generated">
            <a:extLst>
              <a:ext uri="{FF2B5EF4-FFF2-40B4-BE49-F238E27FC236}">
                <a16:creationId xmlns:a16="http://schemas.microsoft.com/office/drawing/2014/main" id="{0C828FD3-C5C5-AE8B-55D5-76AEB3DB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5" y="1617696"/>
            <a:ext cx="3873354" cy="2899903"/>
          </a:xfrm>
          <a:prstGeom prst="rect">
            <a:avLst/>
          </a:prstGeom>
        </p:spPr>
      </p:pic>
      <p:pic>
        <p:nvPicPr>
          <p:cNvPr id="5" name="Content Placeholder 5" descr="A text on a page&#10;&#10;Description automatically generated">
            <a:extLst>
              <a:ext uri="{FF2B5EF4-FFF2-40B4-BE49-F238E27FC236}">
                <a16:creationId xmlns:a16="http://schemas.microsoft.com/office/drawing/2014/main" id="{B323DF83-5FB9-7EF2-AF6B-8007D4CFE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/>
          <a:stretch/>
        </p:blipFill>
        <p:spPr>
          <a:xfrm>
            <a:off x="4355361" y="1116013"/>
            <a:ext cx="4788639" cy="33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3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4218-515A-26DD-0C07-1E95522DC91F}"/>
              </a:ext>
            </a:extLst>
          </p:cNvPr>
          <p:cNvSpPr txBox="1">
            <a:spLocks/>
          </p:cNvSpPr>
          <p:nvPr/>
        </p:nvSpPr>
        <p:spPr>
          <a:xfrm>
            <a:off x="149156" y="306759"/>
            <a:ext cx="76549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*Evidenced Prompting Studies</a:t>
            </a:r>
          </a:p>
        </p:txBody>
      </p:sp>
      <p:pic>
        <p:nvPicPr>
          <p:cNvPr id="3" name="Content Placeholder 7" descr="A text on a piece of paper&#10;&#10;Description automatically generated">
            <a:extLst>
              <a:ext uri="{FF2B5EF4-FFF2-40B4-BE49-F238E27FC236}">
                <a16:creationId xmlns:a16="http://schemas.microsoft.com/office/drawing/2014/main" id="{CDA33A0E-ABAD-3429-643D-37839590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45" y="884257"/>
            <a:ext cx="4653699" cy="3684588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451622E-E360-AED1-C9FB-44015EEFA2FA}"/>
              </a:ext>
            </a:extLst>
          </p:cNvPr>
          <p:cNvSpPr txBox="1">
            <a:spLocks/>
          </p:cNvSpPr>
          <p:nvPr/>
        </p:nvSpPr>
        <p:spPr>
          <a:xfrm>
            <a:off x="218130" y="1115771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Chain of thought </a:t>
            </a:r>
          </a:p>
        </p:txBody>
      </p:sp>
    </p:spTree>
    <p:extLst>
      <p:ext uri="{BB962C8B-B14F-4D97-AF65-F5344CB8AC3E}">
        <p14:creationId xmlns:p14="http://schemas.microsoft.com/office/powerpoint/2010/main" val="1415858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4218-515A-26DD-0C07-1E95522DC91F}"/>
              </a:ext>
            </a:extLst>
          </p:cNvPr>
          <p:cNvSpPr txBox="1">
            <a:spLocks/>
          </p:cNvSpPr>
          <p:nvPr/>
        </p:nvSpPr>
        <p:spPr>
          <a:xfrm>
            <a:off x="149156" y="306759"/>
            <a:ext cx="76549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*Evidenced Prompting Studies</a:t>
            </a:r>
          </a:p>
        </p:txBody>
      </p:sp>
      <p:pic>
        <p:nvPicPr>
          <p:cNvPr id="3" name="Content Placeholder 7" descr="A text on a piece of paper&#10;&#10;Description automatically generated">
            <a:extLst>
              <a:ext uri="{FF2B5EF4-FFF2-40B4-BE49-F238E27FC236}">
                <a16:creationId xmlns:a16="http://schemas.microsoft.com/office/drawing/2014/main" id="{CDA33A0E-ABAD-3429-643D-37839590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45" y="884257"/>
            <a:ext cx="4653699" cy="3684588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451622E-E360-AED1-C9FB-44015EEFA2FA}"/>
              </a:ext>
            </a:extLst>
          </p:cNvPr>
          <p:cNvSpPr txBox="1">
            <a:spLocks/>
          </p:cNvSpPr>
          <p:nvPr/>
        </p:nvSpPr>
        <p:spPr>
          <a:xfrm>
            <a:off x="218130" y="1115771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Chain of thought </a:t>
            </a:r>
          </a:p>
        </p:txBody>
      </p:sp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1F8CD2BF-DFD8-2155-58D5-B47107529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6" y="1895030"/>
            <a:ext cx="3940977" cy="5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42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4218-515A-26DD-0C07-1E95522DC91F}"/>
              </a:ext>
            </a:extLst>
          </p:cNvPr>
          <p:cNvSpPr txBox="1">
            <a:spLocks/>
          </p:cNvSpPr>
          <p:nvPr/>
        </p:nvSpPr>
        <p:spPr>
          <a:xfrm>
            <a:off x="149156" y="306759"/>
            <a:ext cx="76549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*Evidenced Prompting Studies</a:t>
            </a:r>
          </a:p>
        </p:txBody>
      </p:sp>
      <p:pic>
        <p:nvPicPr>
          <p:cNvPr id="3" name="Content Placeholder 7" descr="A text on a piece of paper&#10;&#10;Description automatically generated">
            <a:extLst>
              <a:ext uri="{FF2B5EF4-FFF2-40B4-BE49-F238E27FC236}">
                <a16:creationId xmlns:a16="http://schemas.microsoft.com/office/drawing/2014/main" id="{CDA33A0E-ABAD-3429-643D-37839590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45" y="884257"/>
            <a:ext cx="4653699" cy="3684588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451622E-E360-AED1-C9FB-44015EEFA2FA}"/>
              </a:ext>
            </a:extLst>
          </p:cNvPr>
          <p:cNvSpPr txBox="1">
            <a:spLocks/>
          </p:cNvSpPr>
          <p:nvPr/>
        </p:nvSpPr>
        <p:spPr>
          <a:xfrm>
            <a:off x="218130" y="1115771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Chain of thought </a:t>
            </a:r>
          </a:p>
        </p:txBody>
      </p:sp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1F8CD2BF-DFD8-2155-58D5-B47107529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6" y="1895030"/>
            <a:ext cx="3940977" cy="552334"/>
          </a:xfrm>
          <a:prstGeom prst="rect">
            <a:avLst/>
          </a:prstGeom>
        </p:spPr>
      </p:pic>
      <p:pic>
        <p:nvPicPr>
          <p:cNvPr id="6" name="Picture 5" descr="A yellow text on a white background&#10;&#10;Description automatically generated">
            <a:extLst>
              <a:ext uri="{FF2B5EF4-FFF2-40B4-BE49-F238E27FC236}">
                <a16:creationId xmlns:a16="http://schemas.microsoft.com/office/drawing/2014/main" id="{EB777EF3-27D9-46E8-FC85-C2AA0543D4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/>
          <a:stretch/>
        </p:blipFill>
        <p:spPr>
          <a:xfrm>
            <a:off x="0" y="2626962"/>
            <a:ext cx="4399272" cy="11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79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4218-515A-26DD-0C07-1E95522DC91F}"/>
              </a:ext>
            </a:extLst>
          </p:cNvPr>
          <p:cNvSpPr txBox="1">
            <a:spLocks/>
          </p:cNvSpPr>
          <p:nvPr/>
        </p:nvSpPr>
        <p:spPr>
          <a:xfrm>
            <a:off x="149156" y="306759"/>
            <a:ext cx="76549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*Evidenced Prompting Studies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451622E-E360-AED1-C9FB-44015EEFA2FA}"/>
              </a:ext>
            </a:extLst>
          </p:cNvPr>
          <p:cNvSpPr txBox="1">
            <a:spLocks/>
          </p:cNvSpPr>
          <p:nvPr/>
        </p:nvSpPr>
        <p:spPr>
          <a:xfrm>
            <a:off x="218130" y="1115771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Chain of thought </a:t>
            </a:r>
          </a:p>
        </p:txBody>
      </p:sp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1F8CD2BF-DFD8-2155-58D5-B4710752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6" y="1895030"/>
            <a:ext cx="3940977" cy="552334"/>
          </a:xfrm>
          <a:prstGeom prst="rect">
            <a:avLst/>
          </a:prstGeom>
        </p:spPr>
      </p:pic>
      <p:pic>
        <p:nvPicPr>
          <p:cNvPr id="6" name="Picture 5" descr="A yellow text on a white background&#10;&#10;Description automatically generated">
            <a:extLst>
              <a:ext uri="{FF2B5EF4-FFF2-40B4-BE49-F238E27FC236}">
                <a16:creationId xmlns:a16="http://schemas.microsoft.com/office/drawing/2014/main" id="{EB777EF3-27D9-46E8-FC85-C2AA0543D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/>
          <a:stretch/>
        </p:blipFill>
        <p:spPr>
          <a:xfrm>
            <a:off x="0" y="2626962"/>
            <a:ext cx="4399272" cy="1153711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0D4C49CF-0767-782C-C3FE-859EBFE08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991" y="1397311"/>
            <a:ext cx="4431879" cy="2088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FF77D-65BF-577C-39BE-C4481E107C30}"/>
              </a:ext>
            </a:extLst>
          </p:cNvPr>
          <p:cNvSpPr txBox="1"/>
          <p:nvPr/>
        </p:nvSpPr>
        <p:spPr>
          <a:xfrm>
            <a:off x="4399272" y="1791295"/>
            <a:ext cx="75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8C7C0-F62A-444A-F1A9-CBEEA390106C}"/>
              </a:ext>
            </a:extLst>
          </p:cNvPr>
          <p:cNvSpPr txBox="1"/>
          <p:nvPr/>
        </p:nvSpPr>
        <p:spPr>
          <a:xfrm>
            <a:off x="4493991" y="2638326"/>
            <a:ext cx="75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614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191B-22C8-9DD2-2760-ADFBA94E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Prompting Techniques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BB0AF-72E6-4999-8351-331D90DF4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Zero Shot Prompting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C0D1D-AC64-21D2-E55F-7864C6043D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Machine Learning Principle</a:t>
            </a:r>
          </a:p>
          <a:p>
            <a:r>
              <a:rPr lang="en-US" sz="1800" dirty="0">
                <a:solidFill>
                  <a:schemeClr val="bg2"/>
                </a:solidFill>
              </a:rPr>
              <a:t>Relies on the models baseline knowledge without providing any new training</a:t>
            </a:r>
          </a:p>
          <a:p>
            <a:r>
              <a:rPr lang="en-US" sz="1800" dirty="0">
                <a:solidFill>
                  <a:schemeClr val="bg2"/>
                </a:solidFill>
              </a:rPr>
              <a:t>“When is Christmas celebrated in America?” 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This is using the base training of the model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30CCF-218B-6B11-ECD5-89EC89AC6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Few Shot Prompting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CE4E5-692B-E59F-B60B-ED3447D5EE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Machine Learning Principle</a:t>
            </a:r>
          </a:p>
          <a:p>
            <a:r>
              <a:rPr lang="en-US" sz="1800" dirty="0">
                <a:solidFill>
                  <a:schemeClr val="bg2"/>
                </a:solidFill>
              </a:rPr>
              <a:t>Based off additional training data provided to the model</a:t>
            </a:r>
          </a:p>
          <a:p>
            <a:r>
              <a:rPr lang="en-US" sz="1800" dirty="0">
                <a:solidFill>
                  <a:schemeClr val="bg2"/>
                </a:solidFill>
              </a:rPr>
              <a:t>“What is my favorite cooking spice?”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Provide several examples of foods I think taste good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13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191B-22C8-9DD2-2760-ADFBA94E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Prompting Techniques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BB0AF-72E6-4999-8351-331D90DF4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Zero Shot Prompting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C0D1D-AC64-21D2-E55F-7864C6043D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Machine Learning Principle</a:t>
            </a:r>
          </a:p>
          <a:p>
            <a:r>
              <a:rPr lang="en-US" sz="1800" dirty="0"/>
              <a:t>Relies on the models baseline knowledge without providing any new training</a:t>
            </a:r>
          </a:p>
          <a:p>
            <a:r>
              <a:rPr lang="en-US" sz="1800" dirty="0"/>
              <a:t>“When is Christmas celebrated in America?” </a:t>
            </a:r>
          </a:p>
          <a:p>
            <a:pPr lvl="1"/>
            <a:r>
              <a:rPr lang="en-US" sz="1600" dirty="0"/>
              <a:t>This is using the base training of the model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30CCF-218B-6B11-ECD5-89EC89AC6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Few Shot Prompting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CE4E5-692B-E59F-B60B-ED3447D5EE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Machine Learning Principle</a:t>
            </a:r>
          </a:p>
          <a:p>
            <a:r>
              <a:rPr lang="en-US" sz="1800" dirty="0">
                <a:solidFill>
                  <a:schemeClr val="bg2"/>
                </a:solidFill>
              </a:rPr>
              <a:t>Based off additional training data provided to the model</a:t>
            </a:r>
          </a:p>
          <a:p>
            <a:r>
              <a:rPr lang="en-US" sz="1800" dirty="0">
                <a:solidFill>
                  <a:schemeClr val="bg2"/>
                </a:solidFill>
              </a:rPr>
              <a:t>“What is my favorite cooking spice?”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Provide several examples of foods I think taste good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09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191B-22C8-9DD2-2760-ADFBA94E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Prompting Techniques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BB0AF-72E6-4999-8351-331D90DF4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Zero Shot Prompting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C0D1D-AC64-21D2-E55F-7864C6043D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Machine Learning Principle</a:t>
            </a:r>
          </a:p>
          <a:p>
            <a:r>
              <a:rPr lang="en-US" sz="1800" dirty="0">
                <a:solidFill>
                  <a:schemeClr val="bg2"/>
                </a:solidFill>
              </a:rPr>
              <a:t>Relies on the models baseline knowledge without providing any new training</a:t>
            </a:r>
          </a:p>
          <a:p>
            <a:r>
              <a:rPr lang="en-US" sz="1800" dirty="0">
                <a:solidFill>
                  <a:schemeClr val="bg2"/>
                </a:solidFill>
              </a:rPr>
              <a:t>“When is Christmas celebrated in America?” 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This is using the base training of the model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30CCF-218B-6B11-ECD5-89EC89AC6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Few Shot Prompting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CE4E5-692B-E59F-B60B-ED3447D5EE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Machine Learning Principle</a:t>
            </a:r>
          </a:p>
          <a:p>
            <a:r>
              <a:rPr lang="en-US" sz="1800" dirty="0"/>
              <a:t>Based off additional training data provided to the model</a:t>
            </a:r>
          </a:p>
          <a:p>
            <a:r>
              <a:rPr lang="en-US" sz="1800" dirty="0"/>
              <a:t>“What is my favorite cooking spice?”</a:t>
            </a:r>
          </a:p>
          <a:p>
            <a:pPr lvl="1"/>
            <a:r>
              <a:rPr lang="en-US" sz="1600" dirty="0"/>
              <a:t>Provide several examples of foods I think taste good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22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3525-68D9-EAE4-7A54-8D08BFB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Idea-Prompting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2C85D-2867-430E-75E3-300F653CF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One shot vs Zero shot </a:t>
            </a:r>
          </a:p>
          <a:p>
            <a:r>
              <a:rPr lang="en-US" dirty="0"/>
              <a:t>Chain of Thought</a:t>
            </a:r>
          </a:p>
          <a:p>
            <a:r>
              <a:rPr lang="en-US" dirty="0"/>
              <a:t>Eccentric? </a:t>
            </a:r>
          </a:p>
          <a:p>
            <a:r>
              <a:rPr lang="en-US" dirty="0"/>
              <a:t>Restrictions breed creativity </a:t>
            </a:r>
          </a:p>
        </p:txBody>
      </p:sp>
      <p:pic>
        <p:nvPicPr>
          <p:cNvPr id="5" name="Content Placeholder 9" descr="A key with a rabbit head&#10;&#10;Description automatically generated">
            <a:extLst>
              <a:ext uri="{FF2B5EF4-FFF2-40B4-BE49-F238E27FC236}">
                <a16:creationId xmlns:a16="http://schemas.microsoft.com/office/drawing/2014/main" id="{FAC7497B-3F83-FBD3-8AAA-1B66580A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94" y="193674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3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49F-F9D5-DB4A-40F3-9CD0E8BE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Pitfalls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8141-CB35-911C-56DD-10597502E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98550"/>
            <a:ext cx="2949575" cy="3303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“Hallucination”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Authoritative confabulation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PHI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Without private mode, OpenAI can see everything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Lack of subject matter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Unable to verify validity of output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No editing, using output as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Data set is trained on things as they are done, not how they should be done</a:t>
            </a:r>
          </a:p>
          <a:p>
            <a:endParaRPr lang="en-US" dirty="0"/>
          </a:p>
        </p:txBody>
      </p:sp>
      <p:pic>
        <p:nvPicPr>
          <p:cNvPr id="5" name="Content Placeholder 7" descr="A rabbit lying on a cliff&#10;&#10;Description automatically generated with low confidence">
            <a:extLst>
              <a:ext uri="{FF2B5EF4-FFF2-40B4-BE49-F238E27FC236}">
                <a16:creationId xmlns:a16="http://schemas.microsoft.com/office/drawing/2014/main" id="{CB19BFBE-0BAC-83EB-1D9C-C02374D2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4572000" y="459603"/>
            <a:ext cx="4067059" cy="39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white text&#10;&#10;Description automatically generated">
            <a:extLst>
              <a:ext uri="{FF2B5EF4-FFF2-40B4-BE49-F238E27FC236}">
                <a16:creationId xmlns:a16="http://schemas.microsoft.com/office/drawing/2014/main" id="{F07917F7-F3AF-F010-E8E5-4E495C535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47" y="122467"/>
            <a:ext cx="49063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7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49F-F9D5-DB4A-40F3-9CD0E8BE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Pitfalls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8141-CB35-911C-56DD-10597502E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98550"/>
            <a:ext cx="2949575" cy="3303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“Hallucination”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Authoritative confabulation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PHI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Without private mode, OpenAI can see everything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Lack of subject matter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Unable to verify validity of output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No editing, using output as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Data set is trained on things as they are done, not how they should be done</a:t>
            </a:r>
          </a:p>
          <a:p>
            <a:endParaRPr lang="en-US" dirty="0"/>
          </a:p>
        </p:txBody>
      </p:sp>
      <p:pic>
        <p:nvPicPr>
          <p:cNvPr id="5" name="Content Placeholder 7" descr="A rabbit lying on a cliff&#10;&#10;Description automatically generated with low confidence">
            <a:extLst>
              <a:ext uri="{FF2B5EF4-FFF2-40B4-BE49-F238E27FC236}">
                <a16:creationId xmlns:a16="http://schemas.microsoft.com/office/drawing/2014/main" id="{CB19BFBE-0BAC-83EB-1D9C-C02374D2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4572000" y="459603"/>
            <a:ext cx="4067059" cy="39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3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49F-F9D5-DB4A-40F3-9CD0E8BE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Pitfalls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8141-CB35-911C-56DD-10597502E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98550"/>
            <a:ext cx="2949575" cy="3303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“Hallucination”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Authoritative confabulation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Without private mode, OpenAI can see everything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Lack of subject matter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Unable to verify validity of output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No editing, using output as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Data set is trained on things as they are done, not how they should be done</a:t>
            </a:r>
          </a:p>
          <a:p>
            <a:endParaRPr lang="en-US" dirty="0"/>
          </a:p>
        </p:txBody>
      </p:sp>
      <p:pic>
        <p:nvPicPr>
          <p:cNvPr id="5" name="Content Placeholder 7" descr="A rabbit lying on a cliff&#10;&#10;Description automatically generated with low confidence">
            <a:extLst>
              <a:ext uri="{FF2B5EF4-FFF2-40B4-BE49-F238E27FC236}">
                <a16:creationId xmlns:a16="http://schemas.microsoft.com/office/drawing/2014/main" id="{CB19BFBE-0BAC-83EB-1D9C-C02374D2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4572000" y="459603"/>
            <a:ext cx="4067059" cy="39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4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49F-F9D5-DB4A-40F3-9CD0E8BE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Pitfalls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8141-CB35-911C-56DD-10597502E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98550"/>
            <a:ext cx="2949575" cy="3303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“Hallucination”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Authoritative confabulation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Without private mode, OpenAI can see everything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Lack of subject matter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Unable to verify validity of output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No editing, using output as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Data set is trained on things as they are done, not how they should be done</a:t>
            </a:r>
          </a:p>
          <a:p>
            <a:endParaRPr lang="en-US" dirty="0"/>
          </a:p>
        </p:txBody>
      </p:sp>
      <p:pic>
        <p:nvPicPr>
          <p:cNvPr id="5" name="Content Placeholder 7" descr="A rabbit lying on a cliff&#10;&#10;Description automatically generated with low confidence">
            <a:extLst>
              <a:ext uri="{FF2B5EF4-FFF2-40B4-BE49-F238E27FC236}">
                <a16:creationId xmlns:a16="http://schemas.microsoft.com/office/drawing/2014/main" id="{CB19BFBE-0BAC-83EB-1D9C-C02374D2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4572000" y="459603"/>
            <a:ext cx="4067059" cy="39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5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49F-F9D5-DB4A-40F3-9CD0E8BE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Pitfalls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8141-CB35-911C-56DD-10597502E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98550"/>
            <a:ext cx="2949575" cy="3303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“Hallucination”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Authoritative confabulation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Without private mode, OpenAI can see everything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Lack of subject matter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Unable to verify validity of output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No editing, using output as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/>
                </a:solidFill>
              </a:rPr>
              <a:t>Data set is trained on things as they are done, not how they should be done</a:t>
            </a:r>
          </a:p>
          <a:p>
            <a:endParaRPr lang="en-US" dirty="0"/>
          </a:p>
        </p:txBody>
      </p:sp>
      <p:pic>
        <p:nvPicPr>
          <p:cNvPr id="5" name="Content Placeholder 7" descr="A rabbit lying on a cliff&#10;&#10;Description automatically generated with low confidence">
            <a:extLst>
              <a:ext uri="{FF2B5EF4-FFF2-40B4-BE49-F238E27FC236}">
                <a16:creationId xmlns:a16="http://schemas.microsoft.com/office/drawing/2014/main" id="{CB19BFBE-0BAC-83EB-1D9C-C02374D2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4572000" y="459603"/>
            <a:ext cx="4067059" cy="39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49F-F9D5-DB4A-40F3-9CD0E8BE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Pitfalls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8141-CB35-911C-56DD-10597502E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98550"/>
            <a:ext cx="2949575" cy="3303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“Hallucination”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Authoritative confabulation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Without private mode, OpenAI can see everything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Lack of subject matter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Unable to verify validity of output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No editing, using output as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 is trained on things as they are done, not how they should be done</a:t>
            </a:r>
          </a:p>
          <a:p>
            <a:endParaRPr lang="en-US" dirty="0"/>
          </a:p>
        </p:txBody>
      </p:sp>
      <p:pic>
        <p:nvPicPr>
          <p:cNvPr id="5" name="Content Placeholder 7" descr="A rabbit lying on a cliff&#10;&#10;Description automatically generated with low confidence">
            <a:extLst>
              <a:ext uri="{FF2B5EF4-FFF2-40B4-BE49-F238E27FC236}">
                <a16:creationId xmlns:a16="http://schemas.microsoft.com/office/drawing/2014/main" id="{CB19BFBE-0BAC-83EB-1D9C-C02374D2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4572000" y="459603"/>
            <a:ext cx="4067059" cy="39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6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aser&#10;&#10;Description automatically generated">
            <a:extLst>
              <a:ext uri="{FF2B5EF4-FFF2-40B4-BE49-F238E27FC236}">
                <a16:creationId xmlns:a16="http://schemas.microsoft.com/office/drawing/2014/main" id="{1DFF9780-E48E-0AB4-944B-E036DB163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>
          <a:xfrm>
            <a:off x="446730" y="246670"/>
            <a:ext cx="4229973" cy="4203177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48E127-0F0B-CC10-0B07-50C9E610FB0F}"/>
              </a:ext>
            </a:extLst>
          </p:cNvPr>
          <p:cNvSpPr txBox="1">
            <a:spLocks/>
          </p:cNvSpPr>
          <p:nvPr/>
        </p:nvSpPr>
        <p:spPr>
          <a:xfrm>
            <a:off x="4954194" y="700342"/>
            <a:ext cx="4140014" cy="13308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Medical Education and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901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A35F-AFB9-3088-EF81-52FFDFA2CA4C}"/>
              </a:ext>
            </a:extLst>
          </p:cNvPr>
          <p:cNvSpPr txBox="1">
            <a:spLocks/>
          </p:cNvSpPr>
          <p:nvPr/>
        </p:nvSpPr>
        <p:spPr>
          <a:xfrm>
            <a:off x="745881" y="58468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600" b="0" dirty="0"/>
              <a:t>Moore's Law: The number of transistors on a microchip doubles about every two years, though the cost of computers is halved.</a:t>
            </a:r>
            <a:br>
              <a:rPr lang="en-US" sz="4600" b="0" dirty="0"/>
            </a:b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1551877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F0A-DC35-792A-4EB1-DBE5315F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Law, if true…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6EC0C-6735-B99B-1AA6-45644A0B4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– Education </a:t>
            </a:r>
          </a:p>
        </p:txBody>
      </p:sp>
      <p:pic>
        <p:nvPicPr>
          <p:cNvPr id="7" name="Content Placeholder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B60C3C5-31FD-80D1-6675-03826F214D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931221"/>
            <a:ext cx="4199623" cy="2062929"/>
          </a:xfrm>
        </p:spPr>
      </p:pic>
    </p:spTree>
    <p:extLst>
      <p:ext uri="{BB962C8B-B14F-4D97-AF65-F5344CB8AC3E}">
        <p14:creationId xmlns:p14="http://schemas.microsoft.com/office/powerpoint/2010/main" val="42408550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F0A-DC35-792A-4EB1-DBE5315F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Law, if true…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6EC0C-6735-B99B-1AA6-45644A0B4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– Education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55FFB-C698-5CC3-837C-E3935EE53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Now – Research</a:t>
            </a:r>
          </a:p>
        </p:txBody>
      </p:sp>
      <p:pic>
        <p:nvPicPr>
          <p:cNvPr id="7" name="Content Placeholder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B60C3C5-31FD-80D1-6675-03826F214D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931221"/>
            <a:ext cx="4199623" cy="2062929"/>
          </a:xfrm>
        </p:spPr>
      </p:pic>
      <p:pic>
        <p:nvPicPr>
          <p:cNvPr id="4" name="Content Placeholder 7" descr="A text on a piece of paper&#10;&#10;Description automatically generated">
            <a:extLst>
              <a:ext uri="{FF2B5EF4-FFF2-40B4-BE49-F238E27FC236}">
                <a16:creationId xmlns:a16="http://schemas.microsoft.com/office/drawing/2014/main" id="{297E4FA5-88FA-1FF6-32F7-8F047538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6" y="1931221"/>
            <a:ext cx="3343273" cy="26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61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F0A-DC35-792A-4EB1-DBE5315F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Law, if true…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6EC0C-6735-B99B-1AA6-45644A0B4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– Education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55FFB-C698-5CC3-837C-E3935EE53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Now – Research</a:t>
            </a:r>
          </a:p>
        </p:txBody>
      </p:sp>
      <p:pic>
        <p:nvPicPr>
          <p:cNvPr id="7" name="Content Placeholder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B60C3C5-31FD-80D1-6675-03826F214D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931221"/>
            <a:ext cx="4199623" cy="2062929"/>
          </a:xfrm>
        </p:spPr>
      </p:pic>
      <p:pic>
        <p:nvPicPr>
          <p:cNvPr id="4" name="Content Placeholder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9A126D99-363C-064D-2C67-A83D1B4BC2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968045"/>
            <a:ext cx="3887788" cy="25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3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FC2A-410D-9DB0-5F34-278E9B4E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F4CCE-6FCE-14E6-244C-BFB658DAC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118765"/>
            <a:ext cx="3868737" cy="619125"/>
          </a:xfrm>
        </p:spPr>
        <p:txBody>
          <a:bodyPr/>
          <a:lstStyle/>
          <a:p>
            <a:pPr algn="ctr"/>
            <a:r>
              <a:rPr lang="en-US" dirty="0"/>
              <a:t>Illness Script</a:t>
            </a:r>
          </a:p>
        </p:txBody>
      </p:sp>
      <p:pic>
        <p:nvPicPr>
          <p:cNvPr id="7" name="Content Placeholder 11" descr="A rabbit standing in front of a group of bunnies&#10;&#10;Description automatically generated">
            <a:extLst>
              <a:ext uri="{FF2B5EF4-FFF2-40B4-BE49-F238E27FC236}">
                <a16:creationId xmlns:a16="http://schemas.microsoft.com/office/drawing/2014/main" id="{9A532D49-3EF7-43E0-6AB2-F074D91DB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831" y="1803400"/>
            <a:ext cx="2762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641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6EBF-822E-4350-FEC9-A71892BC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of Moore’s 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56C43-8777-F4A9-2618-CD570747F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3D522-E024-376C-0D5E-ED78C50F4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10 years (current undergrads)</a:t>
            </a:r>
          </a:p>
        </p:txBody>
      </p:sp>
      <p:pic>
        <p:nvPicPr>
          <p:cNvPr id="7" name="Content Placeholder 7" descr="A rabbit sitting in a bicycle&#10;&#10;Description automatically generated with medium confidence">
            <a:extLst>
              <a:ext uri="{FF2B5EF4-FFF2-40B4-BE49-F238E27FC236}">
                <a16:creationId xmlns:a16="http://schemas.microsoft.com/office/drawing/2014/main" id="{E0BC9526-1E58-F175-D219-A65C1AB85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1" y="1879600"/>
            <a:ext cx="2762250" cy="2762250"/>
          </a:xfrm>
        </p:spPr>
      </p:pic>
      <p:pic>
        <p:nvPicPr>
          <p:cNvPr id="8" name="Content Placeholder 9" descr="A race car on a track&#10;&#10;Description automatically generated">
            <a:extLst>
              <a:ext uri="{FF2B5EF4-FFF2-40B4-BE49-F238E27FC236}">
                <a16:creationId xmlns:a16="http://schemas.microsoft.com/office/drawing/2014/main" id="{F90CC7B7-9A1A-F0F4-1634-3D63A59195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19" y="1879600"/>
            <a:ext cx="2762250" cy="2762250"/>
          </a:xfrm>
        </p:spPr>
      </p:pic>
    </p:spTree>
    <p:extLst>
      <p:ext uri="{BB962C8B-B14F-4D97-AF65-F5344CB8AC3E}">
        <p14:creationId xmlns:p14="http://schemas.microsoft.com/office/powerpoint/2010/main" val="509508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3525-68D9-EAE4-7A54-8D08BFB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Idea-Moore’s Law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2C85D-2867-430E-75E3-300F653CF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10 years (current undergraduates)</a:t>
            </a:r>
          </a:p>
          <a:p>
            <a:r>
              <a:rPr lang="en-US" dirty="0"/>
              <a:t>What does this mean for future learners? </a:t>
            </a:r>
          </a:p>
          <a:p>
            <a:r>
              <a:rPr lang="en-US" dirty="0"/>
              <a:t>What does this mean for us as educators and investigators?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Content Placeholder 9" descr="A key with a rabbit head&#10;&#10;Description automatically generated">
            <a:extLst>
              <a:ext uri="{FF2B5EF4-FFF2-40B4-BE49-F238E27FC236}">
                <a16:creationId xmlns:a16="http://schemas.microsoft.com/office/drawing/2014/main" id="{FAC7497B-3F83-FBD3-8AAA-1B66580A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94" y="193674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640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D6B3D8-645D-900E-3BC8-2204CD675BA3}"/>
              </a:ext>
            </a:extLst>
          </p:cNvPr>
          <p:cNvSpPr txBox="1"/>
          <p:nvPr/>
        </p:nvSpPr>
        <p:spPr>
          <a:xfrm>
            <a:off x="2286000" y="1200473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are the core skills of primary care?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070E1B-C500-C358-091F-9938CDD0E193}"/>
              </a:ext>
            </a:extLst>
          </p:cNvPr>
          <p:cNvSpPr txBox="1">
            <a:spLocks/>
          </p:cNvSpPr>
          <p:nvPr/>
        </p:nvSpPr>
        <p:spPr>
          <a:xfrm>
            <a:off x="0" y="3229518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How does that change what we teach as medical educators? </a:t>
            </a:r>
          </a:p>
        </p:txBody>
      </p:sp>
    </p:spTree>
    <p:extLst>
      <p:ext uri="{BB962C8B-B14F-4D97-AF65-F5344CB8AC3E}">
        <p14:creationId xmlns:p14="http://schemas.microsoft.com/office/powerpoint/2010/main" val="4242672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C9F5-DC3F-E760-FC6E-E4AD3BEF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Dr. Dean’s Ideas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C2A7A-E89C-2630-A299-0AA9F368D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Core Skills: </a:t>
            </a:r>
          </a:p>
          <a:p>
            <a:pPr lvl="1"/>
            <a:r>
              <a:rPr lang="en-US" dirty="0"/>
              <a:t>Influence / change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Critical analysis / check and balance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Health Advocate </a:t>
            </a:r>
          </a:p>
          <a:p>
            <a:endParaRPr lang="en-US" dirty="0"/>
          </a:p>
        </p:txBody>
      </p:sp>
      <p:pic>
        <p:nvPicPr>
          <p:cNvPr id="6" name="Picture 5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E11A4365-BBD6-0BA3-E6B0-AADD85B91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54578" y="52877"/>
            <a:ext cx="4759821" cy="45453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40617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C9F5-DC3F-E760-FC6E-E4AD3BEF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Dr. Dean’s Ideas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C2A7A-E89C-2630-A299-0AA9F368D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Core Skills: </a:t>
            </a:r>
          </a:p>
          <a:p>
            <a:pPr lvl="1"/>
            <a:r>
              <a:rPr lang="en-US" dirty="0"/>
              <a:t>Influence / change </a:t>
            </a:r>
          </a:p>
          <a:p>
            <a:pPr lvl="1"/>
            <a:r>
              <a:rPr lang="en-US" dirty="0"/>
              <a:t>Critical analysis / check and balance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Health Advocate </a:t>
            </a:r>
          </a:p>
          <a:p>
            <a:endParaRPr lang="en-US" dirty="0"/>
          </a:p>
        </p:txBody>
      </p:sp>
      <p:pic>
        <p:nvPicPr>
          <p:cNvPr id="6" name="Picture 5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E11A4365-BBD6-0BA3-E6B0-AADD85B91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54578" y="52877"/>
            <a:ext cx="4759821" cy="45453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4095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C9F5-DC3F-E760-FC6E-E4AD3BEF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Dr. Dean’s Ideas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C2A7A-E89C-2630-A299-0AA9F368D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Core Skills: </a:t>
            </a:r>
          </a:p>
          <a:p>
            <a:pPr lvl="1"/>
            <a:r>
              <a:rPr lang="en-US" dirty="0"/>
              <a:t>Influence / change </a:t>
            </a:r>
          </a:p>
          <a:p>
            <a:pPr lvl="1"/>
            <a:r>
              <a:rPr lang="en-US" dirty="0"/>
              <a:t>Critical analysis / check and balance</a:t>
            </a:r>
          </a:p>
          <a:p>
            <a:pPr lvl="1"/>
            <a:r>
              <a:rPr lang="en-US" dirty="0"/>
              <a:t>Health Advocate </a:t>
            </a:r>
          </a:p>
          <a:p>
            <a:endParaRPr lang="en-US" dirty="0"/>
          </a:p>
        </p:txBody>
      </p:sp>
      <p:pic>
        <p:nvPicPr>
          <p:cNvPr id="6" name="Picture 5" descr="A picture containing person, indoor, wearing, white&#10;&#10;Description automatically generated">
            <a:extLst>
              <a:ext uri="{FF2B5EF4-FFF2-40B4-BE49-F238E27FC236}">
                <a16:creationId xmlns:a16="http://schemas.microsoft.com/office/drawing/2014/main" id="{E11A4365-BBD6-0BA3-E6B0-AADD85B91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4254578" y="52877"/>
            <a:ext cx="4759821" cy="45453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0768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1F724-5F05-E3EF-E73A-B944F857E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CF2E8-D0C1-F0B2-A481-8A5CB745C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b="0" i="0" dirty="0">
                <a:effectLst/>
                <a:latin typeface="Arial" panose="020B0604020202020204" pitchFamily="34" charset="0"/>
              </a:rPr>
              <a:t>Please evaluate this presentation </a:t>
            </a:r>
            <a:br>
              <a:rPr lang="en-US" sz="2000" b="0" i="0" dirty="0"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effectLst/>
                <a:latin typeface="Arial" panose="020B0604020202020204" pitchFamily="34" charset="0"/>
              </a:rPr>
              <a:t>in the conference mobile app.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575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E4D6-E784-9FFE-BEB1-02B89D586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40813"/>
            <a:ext cx="6858000" cy="66187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584200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969D1-A4F3-192A-7442-F62176F86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8399"/>
            <a:ext cx="6858000" cy="661873"/>
          </a:xfrm>
        </p:spPr>
        <p:txBody>
          <a:bodyPr/>
          <a:lstStyle/>
          <a:p>
            <a:r>
              <a:rPr lang="en-US" dirty="0"/>
              <a:t>Links: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D46A1F-5069-C0D2-EE72-8C9815716C37}"/>
              </a:ext>
            </a:extLst>
          </p:cNvPr>
          <p:cNvSpPr txBox="1">
            <a:spLocks/>
          </p:cNvSpPr>
          <p:nvPr/>
        </p:nvSpPr>
        <p:spPr>
          <a:xfrm>
            <a:off x="1468581" y="934532"/>
            <a:ext cx="6206837" cy="327443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 and mutation predictors form non-small cell lung cancer histopathology images using deep learning.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Classification and mutation prediction from non-small cell lung cancer histopathology images using deep learning - PubMed (nih.gov)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of ChatGPT on USMLE: Potential for AI-assisted medical education using large language models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Performance of ChatGPT on USMLE: Potential for AI-assisted medical education using large language models - PubMed (nih.gov)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Reasoning of a Generative Artificial Intelligence Model Compare With Physicians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Clinical Reasoning of a Generative Artificial Intelligence Model Compared With Physicians - PubMed (nih.gov)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of History of Present Illness Summaries Generated by a Chatbot and Senior Internal Medicine Residents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Comparison of History of Present Illness Summaries Generated by a Chatbot and Senior Internal Medicine Residents - PubMed (nih.gov)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Text Summarization: Adapting Large Language Models Can Outperform Human Experts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Clinical Text Summarization: Adapting Large Language Models Can Outperform Human Experts - PMC (nih.gov)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Unreasonable Effectiveness of Eccentric Automatic Prompts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arXiv:2402.10949v2 [cs.CL] 20 Feb 2024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Prompting Diverse Ideas: Increasing AI Idea Variance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6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https://arxiv.org/pdf/2402.01727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FC2A-410D-9DB0-5F34-278E9B4E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F4CCE-6FCE-14E6-244C-BFB658DAC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6" y="1121939"/>
            <a:ext cx="3868737" cy="619125"/>
          </a:xfrm>
        </p:spPr>
        <p:txBody>
          <a:bodyPr/>
          <a:lstStyle/>
          <a:p>
            <a:pPr algn="ctr"/>
            <a:r>
              <a:rPr lang="en-US" dirty="0"/>
              <a:t>Illness Script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7A64C-86F6-3111-9D82-11C708D09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8" y="1121940"/>
            <a:ext cx="3887788" cy="619125"/>
          </a:xfrm>
        </p:spPr>
        <p:txBody>
          <a:bodyPr/>
          <a:lstStyle/>
          <a:p>
            <a:pPr algn="ctr"/>
            <a:r>
              <a:rPr lang="en-US" dirty="0"/>
              <a:t>Computer script </a:t>
            </a:r>
          </a:p>
        </p:txBody>
      </p:sp>
      <p:pic>
        <p:nvPicPr>
          <p:cNvPr id="7" name="Content Placeholder 11" descr="A rabbit standing in front of a group of bunnies&#10;&#10;Description automatically generated">
            <a:extLst>
              <a:ext uri="{FF2B5EF4-FFF2-40B4-BE49-F238E27FC236}">
                <a16:creationId xmlns:a16="http://schemas.microsoft.com/office/drawing/2014/main" id="{9A532D49-3EF7-43E0-6AB2-F074D91DB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831" y="1803400"/>
            <a:ext cx="2762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13" descr="A computer screen with code on it&#10;&#10;Description automatically generated">
            <a:extLst>
              <a:ext uri="{FF2B5EF4-FFF2-40B4-BE49-F238E27FC236}">
                <a16:creationId xmlns:a16="http://schemas.microsoft.com/office/drawing/2014/main" id="{B76BEF89-D9C4-1D09-3B15-CFD2DA126B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19" y="1803400"/>
            <a:ext cx="2762250" cy="2762250"/>
          </a:xfrm>
        </p:spPr>
      </p:pic>
    </p:spTree>
    <p:extLst>
      <p:ext uri="{BB962C8B-B14F-4D97-AF65-F5344CB8AC3E}">
        <p14:creationId xmlns:p14="http://schemas.microsoft.com/office/powerpoint/2010/main" val="72650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6DA5C71-2935-AE56-D3E6-34F8D4E3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Presentation Roadmap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3FCB55-6790-38F3-FF03-B23BE0361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Assumptions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2845C-4FD4-848C-8DC5-903A121A8D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Rapidly evolving</a:t>
            </a:r>
          </a:p>
          <a:p>
            <a:r>
              <a:rPr lang="en-US" dirty="0"/>
              <a:t>Generative AI is easy to access so we will focus on it </a:t>
            </a:r>
          </a:p>
          <a:p>
            <a:r>
              <a:rPr lang="en-US" dirty="0"/>
              <a:t>If I can learn machine learning, you can learn it too </a:t>
            </a:r>
          </a:p>
          <a:p>
            <a:r>
              <a:rPr lang="en-US" dirty="0"/>
              <a:t>Focus on “Key Ideas”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8572F1-AC36-BF76-F28F-A9ABB5B96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Outline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77C3A8-13A1-7025-C491-EFB0C80F5D6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Nuts and Bolts of Generative AI (ChatGPT)</a:t>
            </a:r>
          </a:p>
          <a:p>
            <a:r>
              <a:rPr lang="en-US" dirty="0">
                <a:solidFill>
                  <a:schemeClr val="bg2"/>
                </a:solidFill>
              </a:rPr>
              <a:t>Prompting </a:t>
            </a:r>
          </a:p>
          <a:p>
            <a:r>
              <a:rPr lang="en-US" dirty="0">
                <a:solidFill>
                  <a:schemeClr val="bg2"/>
                </a:solidFill>
              </a:rPr>
              <a:t>Generative AI in medical education </a:t>
            </a:r>
          </a:p>
          <a:p>
            <a:r>
              <a:rPr lang="en-US" dirty="0">
                <a:solidFill>
                  <a:schemeClr val="bg2"/>
                </a:solidFill>
              </a:rPr>
              <a:t>The future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38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6DA5C71-2935-AE56-D3E6-34F8D4E3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Presentation Roadmap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3FCB55-6790-38F3-FF03-B23BE0361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Assumptions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2845C-4FD4-848C-8DC5-903A121A8D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Rapidly evolving</a:t>
            </a:r>
          </a:p>
          <a:p>
            <a:r>
              <a:rPr lang="en-US" dirty="0"/>
              <a:t>Generative AI is easy to access so we will focus on it </a:t>
            </a:r>
          </a:p>
          <a:p>
            <a:r>
              <a:rPr lang="en-US" dirty="0"/>
              <a:t>If I can learn machine learning, you can learn it too </a:t>
            </a:r>
          </a:p>
          <a:p>
            <a:r>
              <a:rPr lang="en-US" dirty="0"/>
              <a:t>Focus on “Key Ideas” 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8572F1-AC36-BF76-F28F-A9ABB5B96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77C3A8-13A1-7025-C491-EFB0C80F5D6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Nuts and Bolts of Generative AI (ChatGPT)</a:t>
            </a:r>
          </a:p>
          <a:p>
            <a:r>
              <a:rPr lang="en-US" dirty="0"/>
              <a:t>Prompting </a:t>
            </a:r>
          </a:p>
          <a:p>
            <a:r>
              <a:rPr lang="en-US" dirty="0"/>
              <a:t>Generative AI in medical education </a:t>
            </a:r>
          </a:p>
          <a:p>
            <a:r>
              <a:rPr lang="en-US" dirty="0"/>
              <a:t>The future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222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AN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006F"/>
      </a:accent1>
      <a:accent2>
        <a:srgbClr val="0096D3"/>
      </a:accent2>
      <a:accent3>
        <a:srgbClr val="095592"/>
      </a:accent3>
      <a:accent4>
        <a:srgbClr val="DE758C"/>
      </a:accent4>
      <a:accent5>
        <a:srgbClr val="400051"/>
      </a:accent5>
      <a:accent6>
        <a:srgbClr val="CC88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2182</Words>
  <Application>Microsoft Macintosh PowerPoint</Application>
  <PresentationFormat>On-screen Show (16:9)</PresentationFormat>
  <Paragraphs>418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Custom Design</vt:lpstr>
      <vt:lpstr>1_Custom Design</vt:lpstr>
      <vt:lpstr>2_Custom Design</vt:lpstr>
      <vt:lpstr>3_Custom Design</vt:lpstr>
      <vt:lpstr>Generative AI for Research and Education: From Theory to Practice</vt:lpstr>
      <vt:lpstr>Disclosures</vt:lpstr>
      <vt:lpstr>Bio</vt:lpstr>
      <vt:lpstr>Bio</vt:lpstr>
      <vt:lpstr>PowerPoint Presentation</vt:lpstr>
      <vt:lpstr>Medical Education</vt:lpstr>
      <vt:lpstr>Medical Education</vt:lpstr>
      <vt:lpstr>Presentation Roadmap </vt:lpstr>
      <vt:lpstr>Presentation Roadmap </vt:lpstr>
      <vt:lpstr>Key Ideas </vt:lpstr>
      <vt:lpstr>Definitions </vt:lpstr>
      <vt:lpstr>Generative AI</vt:lpstr>
      <vt:lpstr>Generative AI</vt:lpstr>
      <vt:lpstr>Generative AI</vt:lpstr>
      <vt:lpstr>Generative AI</vt:lpstr>
      <vt:lpstr>Available Generative AI – LLM </vt:lpstr>
      <vt:lpstr>PowerPoint Presentation</vt:lpstr>
      <vt:lpstr>PowerPoint Presentation</vt:lpstr>
      <vt:lpstr>PowerPoint Presentation</vt:lpstr>
      <vt:lpstr>Large Language Model – Simplified </vt:lpstr>
      <vt:lpstr>Large Language Model – Simplified </vt:lpstr>
      <vt:lpstr>Algorithm and Detection</vt:lpstr>
      <vt:lpstr>Algorithm and Detection</vt:lpstr>
      <vt:lpstr>Algorithm and Detection</vt:lpstr>
      <vt:lpstr>Large Language Model – Simplified </vt:lpstr>
      <vt:lpstr>PowerPoint Presentation</vt:lpstr>
      <vt:lpstr>Key Idea- Training </vt:lpstr>
      <vt:lpstr>ChatGPT (GPT4) – What can it do? </vt:lpstr>
      <vt:lpstr>ChatGPT (GPT4) – What can it do? </vt:lpstr>
      <vt:lpstr>PowerPoint Presentation</vt:lpstr>
      <vt:lpstr>PowerPoint Presentation</vt:lpstr>
      <vt:lpstr>PowerPoint Presentation</vt:lpstr>
      <vt:lpstr>Key Idea-Capabilities</vt:lpstr>
      <vt:lpstr>Prompt Engineering</vt:lpstr>
      <vt:lpstr>PowerPoint Presentation</vt:lpstr>
      <vt:lpstr>Prompt Engineering – How ChatGPT interprets prompts </vt:lpstr>
      <vt:lpstr>Best practices prompts – My observations*</vt:lpstr>
      <vt:lpstr>Best practices prompts – My observations*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Prompting Techniques </vt:lpstr>
      <vt:lpstr>Technical Prompting Techniques </vt:lpstr>
      <vt:lpstr>Technical Prompting Techniques </vt:lpstr>
      <vt:lpstr>Key Idea-Prompting</vt:lpstr>
      <vt:lpstr>Pitfalls</vt:lpstr>
      <vt:lpstr>Pitfalls</vt:lpstr>
      <vt:lpstr>Pitfalls</vt:lpstr>
      <vt:lpstr>Pitfalls</vt:lpstr>
      <vt:lpstr>Pitfalls</vt:lpstr>
      <vt:lpstr>Pitfalls</vt:lpstr>
      <vt:lpstr>PowerPoint Presentation</vt:lpstr>
      <vt:lpstr>PowerPoint Presentation</vt:lpstr>
      <vt:lpstr>Moore’s Law, if true… </vt:lpstr>
      <vt:lpstr>Moore’s Law, if true… </vt:lpstr>
      <vt:lpstr>Moore’s Law, if true… </vt:lpstr>
      <vt:lpstr>Implications of Moore’s Law</vt:lpstr>
      <vt:lpstr>Key Idea-Moore’s Law</vt:lpstr>
      <vt:lpstr>PowerPoint Presentation</vt:lpstr>
      <vt:lpstr>Dr. Dean’s Ideas</vt:lpstr>
      <vt:lpstr>Dr. Dean’s Ideas</vt:lpstr>
      <vt:lpstr>Dr. Dean’s Ideas</vt:lpstr>
      <vt:lpstr>Evaluation</vt:lpstr>
      <vt:lpstr>Thank You</vt:lpstr>
      <vt:lpstr>Links: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STFM_Staff_Mac</cp:lastModifiedBy>
  <cp:revision>42</cp:revision>
  <dcterms:created xsi:type="dcterms:W3CDTF">2022-08-26T15:15:24Z</dcterms:created>
  <dcterms:modified xsi:type="dcterms:W3CDTF">2024-05-01T15:24:06Z</dcterms:modified>
</cp:coreProperties>
</file>