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16BAE-A43B-4AE8-BB52-7CA72B2A55C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40EA757-FAE1-4852-81F0-ED25C0C258D7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Fewer promotions</a:t>
          </a:r>
        </a:p>
      </dgm:t>
    </dgm:pt>
    <dgm:pt modelId="{F5617EE0-8D05-4089-98BE-EADBC86D54A2}" type="parTrans" cxnId="{B0E1542C-FDA8-4B6D-81FE-D7CBDF5A7BBA}">
      <dgm:prSet/>
      <dgm:spPr/>
      <dgm:t>
        <a:bodyPr/>
        <a:lstStyle/>
        <a:p>
          <a:endParaRPr lang="en-US"/>
        </a:p>
      </dgm:t>
    </dgm:pt>
    <dgm:pt modelId="{AE5944FA-9A14-4A26-870E-44389936880B}" type="sibTrans" cxnId="{B0E1542C-FDA8-4B6D-81FE-D7CBDF5A7BBA}">
      <dgm:prSet/>
      <dgm:spPr/>
      <dgm:t>
        <a:bodyPr/>
        <a:lstStyle/>
        <a:p>
          <a:endParaRPr lang="en-US"/>
        </a:p>
      </dgm:t>
    </dgm:pt>
    <dgm:pt modelId="{DAE35AA7-4E4A-4006-A78C-EBC51CE0F5CE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Fewer resources</a:t>
          </a:r>
        </a:p>
      </dgm:t>
    </dgm:pt>
    <dgm:pt modelId="{384D4466-F0E6-42D4-9214-9FD817E48B0A}" type="parTrans" cxnId="{A4997E0A-D5EB-4991-B45B-0B4A209E2770}">
      <dgm:prSet/>
      <dgm:spPr/>
      <dgm:t>
        <a:bodyPr/>
        <a:lstStyle/>
        <a:p>
          <a:endParaRPr lang="en-US"/>
        </a:p>
      </dgm:t>
    </dgm:pt>
    <dgm:pt modelId="{2963E1F5-EDF4-4524-A198-ABF7B938E79B}" type="sibTrans" cxnId="{A4997E0A-D5EB-4991-B45B-0B4A209E2770}">
      <dgm:prSet/>
      <dgm:spPr/>
      <dgm:t>
        <a:bodyPr/>
        <a:lstStyle/>
        <a:p>
          <a:endParaRPr lang="en-US"/>
        </a:p>
      </dgm:t>
    </dgm:pt>
    <dgm:pt modelId="{D612AEBA-ADD1-427E-9C28-D36EE77587E4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Greater exodus from Academic Medicine</a:t>
          </a:r>
        </a:p>
      </dgm:t>
    </dgm:pt>
    <dgm:pt modelId="{D3A64C07-4785-4821-A70E-B1493DE40478}" type="parTrans" cxnId="{13044922-4D08-426C-87C8-92923057C776}">
      <dgm:prSet/>
      <dgm:spPr/>
      <dgm:t>
        <a:bodyPr/>
        <a:lstStyle/>
        <a:p>
          <a:endParaRPr lang="en-US"/>
        </a:p>
      </dgm:t>
    </dgm:pt>
    <dgm:pt modelId="{F1688EDF-1055-4822-81EF-893A52077530}" type="sibTrans" cxnId="{13044922-4D08-426C-87C8-92923057C776}">
      <dgm:prSet/>
      <dgm:spPr/>
      <dgm:t>
        <a:bodyPr/>
        <a:lstStyle/>
        <a:p>
          <a:endParaRPr lang="en-US"/>
        </a:p>
      </dgm:t>
    </dgm:pt>
    <dgm:pt modelId="{3207005A-91F3-4DB1-AFA9-AC5C1014B7D2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Fewer </a:t>
          </a:r>
          <a:r>
            <a:rPr lang="en-US" dirty="0" err="1"/>
            <a:t>URiM</a:t>
          </a:r>
          <a:r>
            <a:rPr lang="en-US" dirty="0"/>
            <a:t> leaders</a:t>
          </a:r>
        </a:p>
      </dgm:t>
    </dgm:pt>
    <dgm:pt modelId="{88759554-731A-439B-A2EE-4C64B61C3187}" type="parTrans" cxnId="{7E5D27FD-E0C5-4079-BD68-EE6473FAB50A}">
      <dgm:prSet/>
      <dgm:spPr/>
      <dgm:t>
        <a:bodyPr/>
        <a:lstStyle/>
        <a:p>
          <a:endParaRPr lang="en-US"/>
        </a:p>
      </dgm:t>
    </dgm:pt>
    <dgm:pt modelId="{1D68810A-8B78-47B7-AE61-25BB1613C680}" type="sibTrans" cxnId="{7E5D27FD-E0C5-4079-BD68-EE6473FAB50A}">
      <dgm:prSet/>
      <dgm:spPr/>
      <dgm:t>
        <a:bodyPr/>
        <a:lstStyle/>
        <a:p>
          <a:endParaRPr lang="en-US"/>
        </a:p>
      </dgm:t>
    </dgm:pt>
    <dgm:pt modelId="{08E26047-76B6-4D82-968A-C9F032FC577F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Less recruitment and retention</a:t>
          </a:r>
        </a:p>
      </dgm:t>
    </dgm:pt>
    <dgm:pt modelId="{1ED0916A-68DC-4902-8B33-63788C5C67BD}" type="parTrans" cxnId="{E354E38C-0482-4496-83C3-B3E0C5B0D4A5}">
      <dgm:prSet/>
      <dgm:spPr/>
      <dgm:t>
        <a:bodyPr/>
        <a:lstStyle/>
        <a:p>
          <a:endParaRPr lang="en-US"/>
        </a:p>
      </dgm:t>
    </dgm:pt>
    <dgm:pt modelId="{7B84813F-2840-4388-8A1F-E6A8EF508C7C}" type="sibTrans" cxnId="{E354E38C-0482-4496-83C3-B3E0C5B0D4A5}">
      <dgm:prSet/>
      <dgm:spPr/>
      <dgm:t>
        <a:bodyPr/>
        <a:lstStyle/>
        <a:p>
          <a:endParaRPr lang="en-US"/>
        </a:p>
      </dgm:t>
    </dgm:pt>
    <dgm:pt modelId="{DC9BA619-B32F-4104-B8A4-230EBCC05E7E}" type="pres">
      <dgm:prSet presAssocID="{4AB16BAE-A43B-4AE8-BB52-7CA72B2A55CC}" presName="CompostProcess" presStyleCnt="0">
        <dgm:presLayoutVars>
          <dgm:dir/>
          <dgm:resizeHandles val="exact"/>
        </dgm:presLayoutVars>
      </dgm:prSet>
      <dgm:spPr/>
    </dgm:pt>
    <dgm:pt modelId="{00020846-FF40-455D-B4CE-58886190465D}" type="pres">
      <dgm:prSet presAssocID="{4AB16BAE-A43B-4AE8-BB52-7CA72B2A55CC}" presName="arrow" presStyleLbl="bgShp" presStyleIdx="0" presStyleCnt="1" custLinFactNeighborX="-492" custLinFactNeighborY="9941"/>
      <dgm:spPr/>
    </dgm:pt>
    <dgm:pt modelId="{302756F9-1BD3-4E1E-871D-11645BB1A51A}" type="pres">
      <dgm:prSet presAssocID="{4AB16BAE-A43B-4AE8-BB52-7CA72B2A55CC}" presName="linearProcess" presStyleCnt="0"/>
      <dgm:spPr/>
    </dgm:pt>
    <dgm:pt modelId="{D2AE7A4F-081C-468E-BD26-35F745343022}" type="pres">
      <dgm:prSet presAssocID="{D40EA757-FAE1-4852-81F0-ED25C0C258D7}" presName="textNode" presStyleLbl="node1" presStyleIdx="0" presStyleCnt="5">
        <dgm:presLayoutVars>
          <dgm:bulletEnabled val="1"/>
        </dgm:presLayoutVars>
      </dgm:prSet>
      <dgm:spPr/>
    </dgm:pt>
    <dgm:pt modelId="{744BDFB2-E60A-48BF-8E30-0F860AC2C7A8}" type="pres">
      <dgm:prSet presAssocID="{AE5944FA-9A14-4A26-870E-44389936880B}" presName="sibTrans" presStyleCnt="0"/>
      <dgm:spPr/>
    </dgm:pt>
    <dgm:pt modelId="{FADEB7D0-BF3B-4422-9A72-31898FE3C40E}" type="pres">
      <dgm:prSet presAssocID="{DAE35AA7-4E4A-4006-A78C-EBC51CE0F5CE}" presName="textNode" presStyleLbl="node1" presStyleIdx="1" presStyleCnt="5">
        <dgm:presLayoutVars>
          <dgm:bulletEnabled val="1"/>
        </dgm:presLayoutVars>
      </dgm:prSet>
      <dgm:spPr/>
    </dgm:pt>
    <dgm:pt modelId="{F947E4B3-1750-452D-A1AB-F984341D333E}" type="pres">
      <dgm:prSet presAssocID="{2963E1F5-EDF4-4524-A198-ABF7B938E79B}" presName="sibTrans" presStyleCnt="0"/>
      <dgm:spPr/>
    </dgm:pt>
    <dgm:pt modelId="{66BCEA2A-A957-4E25-BEBD-6832CAB59FD2}" type="pres">
      <dgm:prSet presAssocID="{3207005A-91F3-4DB1-AFA9-AC5C1014B7D2}" presName="textNode" presStyleLbl="node1" presStyleIdx="2" presStyleCnt="5">
        <dgm:presLayoutVars>
          <dgm:bulletEnabled val="1"/>
        </dgm:presLayoutVars>
      </dgm:prSet>
      <dgm:spPr/>
    </dgm:pt>
    <dgm:pt modelId="{02F2CB10-0824-4677-BF0C-25E24E65CAC9}" type="pres">
      <dgm:prSet presAssocID="{1D68810A-8B78-47B7-AE61-25BB1613C680}" presName="sibTrans" presStyleCnt="0"/>
      <dgm:spPr/>
    </dgm:pt>
    <dgm:pt modelId="{295651EE-34A6-43E8-9DAE-A841E853B7AD}" type="pres">
      <dgm:prSet presAssocID="{08E26047-76B6-4D82-968A-C9F032FC577F}" presName="textNode" presStyleLbl="node1" presStyleIdx="3" presStyleCnt="5">
        <dgm:presLayoutVars>
          <dgm:bulletEnabled val="1"/>
        </dgm:presLayoutVars>
      </dgm:prSet>
      <dgm:spPr/>
    </dgm:pt>
    <dgm:pt modelId="{4725CEA9-7C51-4B0F-975A-DD34C24E58E2}" type="pres">
      <dgm:prSet presAssocID="{7B84813F-2840-4388-8A1F-E6A8EF508C7C}" presName="sibTrans" presStyleCnt="0"/>
      <dgm:spPr/>
    </dgm:pt>
    <dgm:pt modelId="{E1044F60-C98C-4E31-96E3-77897575007B}" type="pres">
      <dgm:prSet presAssocID="{D612AEBA-ADD1-427E-9C28-D36EE77587E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A4997E0A-D5EB-4991-B45B-0B4A209E2770}" srcId="{4AB16BAE-A43B-4AE8-BB52-7CA72B2A55CC}" destId="{DAE35AA7-4E4A-4006-A78C-EBC51CE0F5CE}" srcOrd="1" destOrd="0" parTransId="{384D4466-F0E6-42D4-9214-9FD817E48B0A}" sibTransId="{2963E1F5-EDF4-4524-A198-ABF7B938E79B}"/>
    <dgm:cxn modelId="{13044922-4D08-426C-87C8-92923057C776}" srcId="{4AB16BAE-A43B-4AE8-BB52-7CA72B2A55CC}" destId="{D612AEBA-ADD1-427E-9C28-D36EE77587E4}" srcOrd="4" destOrd="0" parTransId="{D3A64C07-4785-4821-A70E-B1493DE40478}" sibTransId="{F1688EDF-1055-4822-81EF-893A52077530}"/>
    <dgm:cxn modelId="{AA6FDC29-5A11-4364-AD57-45AE7A16D859}" type="presOf" srcId="{DAE35AA7-4E4A-4006-A78C-EBC51CE0F5CE}" destId="{FADEB7D0-BF3B-4422-9A72-31898FE3C40E}" srcOrd="0" destOrd="0" presId="urn:microsoft.com/office/officeart/2005/8/layout/hProcess9"/>
    <dgm:cxn modelId="{15EC4E2B-2B9F-4D13-B50E-CFAB5723A771}" type="presOf" srcId="{D612AEBA-ADD1-427E-9C28-D36EE77587E4}" destId="{E1044F60-C98C-4E31-96E3-77897575007B}" srcOrd="0" destOrd="0" presId="urn:microsoft.com/office/officeart/2005/8/layout/hProcess9"/>
    <dgm:cxn modelId="{B0E1542C-FDA8-4B6D-81FE-D7CBDF5A7BBA}" srcId="{4AB16BAE-A43B-4AE8-BB52-7CA72B2A55CC}" destId="{D40EA757-FAE1-4852-81F0-ED25C0C258D7}" srcOrd="0" destOrd="0" parTransId="{F5617EE0-8D05-4089-98BE-EADBC86D54A2}" sibTransId="{AE5944FA-9A14-4A26-870E-44389936880B}"/>
    <dgm:cxn modelId="{17CAA63F-36CA-4533-B9B1-2317744FE5F4}" type="presOf" srcId="{D40EA757-FAE1-4852-81F0-ED25C0C258D7}" destId="{D2AE7A4F-081C-468E-BD26-35F745343022}" srcOrd="0" destOrd="0" presId="urn:microsoft.com/office/officeart/2005/8/layout/hProcess9"/>
    <dgm:cxn modelId="{E354E38C-0482-4496-83C3-B3E0C5B0D4A5}" srcId="{4AB16BAE-A43B-4AE8-BB52-7CA72B2A55CC}" destId="{08E26047-76B6-4D82-968A-C9F032FC577F}" srcOrd="3" destOrd="0" parTransId="{1ED0916A-68DC-4902-8B33-63788C5C67BD}" sibTransId="{7B84813F-2840-4388-8A1F-E6A8EF508C7C}"/>
    <dgm:cxn modelId="{7B6CABA4-1E83-4405-898F-40A1A3B1C257}" type="presOf" srcId="{08E26047-76B6-4D82-968A-C9F032FC577F}" destId="{295651EE-34A6-43E8-9DAE-A841E853B7AD}" srcOrd="0" destOrd="0" presId="urn:microsoft.com/office/officeart/2005/8/layout/hProcess9"/>
    <dgm:cxn modelId="{667180CA-A66D-4A99-B497-8C4FEBB1DE88}" type="presOf" srcId="{4AB16BAE-A43B-4AE8-BB52-7CA72B2A55CC}" destId="{DC9BA619-B32F-4104-B8A4-230EBCC05E7E}" srcOrd="0" destOrd="0" presId="urn:microsoft.com/office/officeart/2005/8/layout/hProcess9"/>
    <dgm:cxn modelId="{28F4A2F9-FCD9-4A9A-A881-E874B4E08397}" type="presOf" srcId="{3207005A-91F3-4DB1-AFA9-AC5C1014B7D2}" destId="{66BCEA2A-A957-4E25-BEBD-6832CAB59FD2}" srcOrd="0" destOrd="0" presId="urn:microsoft.com/office/officeart/2005/8/layout/hProcess9"/>
    <dgm:cxn modelId="{7E5D27FD-E0C5-4079-BD68-EE6473FAB50A}" srcId="{4AB16BAE-A43B-4AE8-BB52-7CA72B2A55CC}" destId="{3207005A-91F3-4DB1-AFA9-AC5C1014B7D2}" srcOrd="2" destOrd="0" parTransId="{88759554-731A-439B-A2EE-4C64B61C3187}" sibTransId="{1D68810A-8B78-47B7-AE61-25BB1613C680}"/>
    <dgm:cxn modelId="{1D652F1F-225C-4648-B19D-594A85C90655}" type="presParOf" srcId="{DC9BA619-B32F-4104-B8A4-230EBCC05E7E}" destId="{00020846-FF40-455D-B4CE-58886190465D}" srcOrd="0" destOrd="0" presId="urn:microsoft.com/office/officeart/2005/8/layout/hProcess9"/>
    <dgm:cxn modelId="{7E8C8E3D-6B1B-4AAA-9A23-D86F43B731F2}" type="presParOf" srcId="{DC9BA619-B32F-4104-B8A4-230EBCC05E7E}" destId="{302756F9-1BD3-4E1E-871D-11645BB1A51A}" srcOrd="1" destOrd="0" presId="urn:microsoft.com/office/officeart/2005/8/layout/hProcess9"/>
    <dgm:cxn modelId="{37B6C756-2ECB-4D37-9AF5-B8831CDAEE6A}" type="presParOf" srcId="{302756F9-1BD3-4E1E-871D-11645BB1A51A}" destId="{D2AE7A4F-081C-468E-BD26-35F745343022}" srcOrd="0" destOrd="0" presId="urn:microsoft.com/office/officeart/2005/8/layout/hProcess9"/>
    <dgm:cxn modelId="{12FC7022-68D4-4818-976B-F1A6E4447DEF}" type="presParOf" srcId="{302756F9-1BD3-4E1E-871D-11645BB1A51A}" destId="{744BDFB2-E60A-48BF-8E30-0F860AC2C7A8}" srcOrd="1" destOrd="0" presId="urn:microsoft.com/office/officeart/2005/8/layout/hProcess9"/>
    <dgm:cxn modelId="{A13E8F85-634D-4902-A4CB-C4DF1AE31077}" type="presParOf" srcId="{302756F9-1BD3-4E1E-871D-11645BB1A51A}" destId="{FADEB7D0-BF3B-4422-9A72-31898FE3C40E}" srcOrd="2" destOrd="0" presId="urn:microsoft.com/office/officeart/2005/8/layout/hProcess9"/>
    <dgm:cxn modelId="{A4CD6731-A3DB-4E44-A11E-F4E2436DD161}" type="presParOf" srcId="{302756F9-1BD3-4E1E-871D-11645BB1A51A}" destId="{F947E4B3-1750-452D-A1AB-F984341D333E}" srcOrd="3" destOrd="0" presId="urn:microsoft.com/office/officeart/2005/8/layout/hProcess9"/>
    <dgm:cxn modelId="{073CDE8D-E314-4DC7-BEF2-D56EDD21D15F}" type="presParOf" srcId="{302756F9-1BD3-4E1E-871D-11645BB1A51A}" destId="{66BCEA2A-A957-4E25-BEBD-6832CAB59FD2}" srcOrd="4" destOrd="0" presId="urn:microsoft.com/office/officeart/2005/8/layout/hProcess9"/>
    <dgm:cxn modelId="{6B3C31FE-8689-46BA-B4C6-3DCA8E621C8B}" type="presParOf" srcId="{302756F9-1BD3-4E1E-871D-11645BB1A51A}" destId="{02F2CB10-0824-4677-BF0C-25E24E65CAC9}" srcOrd="5" destOrd="0" presId="urn:microsoft.com/office/officeart/2005/8/layout/hProcess9"/>
    <dgm:cxn modelId="{7A33D15E-B537-4778-822C-D29632A4A68F}" type="presParOf" srcId="{302756F9-1BD3-4E1E-871D-11645BB1A51A}" destId="{295651EE-34A6-43E8-9DAE-A841E853B7AD}" srcOrd="6" destOrd="0" presId="urn:microsoft.com/office/officeart/2005/8/layout/hProcess9"/>
    <dgm:cxn modelId="{D0DEA3E1-9BAF-455C-BBC7-28CC63935BF7}" type="presParOf" srcId="{302756F9-1BD3-4E1E-871D-11645BB1A51A}" destId="{4725CEA9-7C51-4B0F-975A-DD34C24E58E2}" srcOrd="7" destOrd="0" presId="urn:microsoft.com/office/officeart/2005/8/layout/hProcess9"/>
    <dgm:cxn modelId="{802609BB-FE9C-4DB3-B2FA-0E0118D638C6}" type="presParOf" srcId="{302756F9-1BD3-4E1E-871D-11645BB1A51A}" destId="{E1044F60-C98C-4E31-96E3-77897575007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20846-FF40-455D-B4CE-58886190465D}">
      <dsp:nvSpPr>
        <dsp:cNvPr id="0" name=""/>
        <dsp:cNvSpPr/>
      </dsp:nvSpPr>
      <dsp:spPr>
        <a:xfrm>
          <a:off x="422679" y="0"/>
          <a:ext cx="5073257" cy="30938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E7A4F-081C-468E-BD26-35F745343022}">
      <dsp:nvSpPr>
        <dsp:cNvPr id="0" name=""/>
        <dsp:cNvSpPr/>
      </dsp:nvSpPr>
      <dsp:spPr>
        <a:xfrm>
          <a:off x="2622" y="928143"/>
          <a:ext cx="1146786" cy="1237524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Fewer promotions</a:t>
          </a:r>
        </a:p>
      </dsp:txBody>
      <dsp:txXfrm>
        <a:off x="58603" y="984124"/>
        <a:ext cx="1034824" cy="1125562"/>
      </dsp:txXfrm>
    </dsp:sp>
    <dsp:sp modelId="{FADEB7D0-BF3B-4422-9A72-31898FE3C40E}">
      <dsp:nvSpPr>
        <dsp:cNvPr id="0" name=""/>
        <dsp:cNvSpPr/>
      </dsp:nvSpPr>
      <dsp:spPr>
        <a:xfrm>
          <a:off x="1206749" y="928143"/>
          <a:ext cx="1146786" cy="123752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Fewer resources</a:t>
          </a:r>
        </a:p>
      </dsp:txBody>
      <dsp:txXfrm>
        <a:off x="1262730" y="984124"/>
        <a:ext cx="1034824" cy="1125562"/>
      </dsp:txXfrm>
    </dsp:sp>
    <dsp:sp modelId="{66BCEA2A-A957-4E25-BEBD-6832CAB59FD2}">
      <dsp:nvSpPr>
        <dsp:cNvPr id="0" name=""/>
        <dsp:cNvSpPr/>
      </dsp:nvSpPr>
      <dsp:spPr>
        <a:xfrm>
          <a:off x="2410875" y="928143"/>
          <a:ext cx="1146786" cy="1237524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Fewer </a:t>
          </a:r>
          <a:r>
            <a:rPr lang="en-US" sz="1300" kern="1200" dirty="0" err="1"/>
            <a:t>URiM</a:t>
          </a:r>
          <a:r>
            <a:rPr lang="en-US" sz="1300" kern="1200" dirty="0"/>
            <a:t> leaders</a:t>
          </a:r>
        </a:p>
      </dsp:txBody>
      <dsp:txXfrm>
        <a:off x="2466856" y="984124"/>
        <a:ext cx="1034824" cy="1125562"/>
      </dsp:txXfrm>
    </dsp:sp>
    <dsp:sp modelId="{295651EE-34A6-43E8-9DAE-A841E853B7AD}">
      <dsp:nvSpPr>
        <dsp:cNvPr id="0" name=""/>
        <dsp:cNvSpPr/>
      </dsp:nvSpPr>
      <dsp:spPr>
        <a:xfrm>
          <a:off x="3615001" y="928143"/>
          <a:ext cx="1146786" cy="1237524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Less recruitment and retention</a:t>
          </a:r>
        </a:p>
      </dsp:txBody>
      <dsp:txXfrm>
        <a:off x="3670982" y="984124"/>
        <a:ext cx="1034824" cy="1125562"/>
      </dsp:txXfrm>
    </dsp:sp>
    <dsp:sp modelId="{E1044F60-C98C-4E31-96E3-77897575007B}">
      <dsp:nvSpPr>
        <dsp:cNvPr id="0" name=""/>
        <dsp:cNvSpPr/>
      </dsp:nvSpPr>
      <dsp:spPr>
        <a:xfrm>
          <a:off x="4819128" y="928143"/>
          <a:ext cx="1146786" cy="1237524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Greater exodus from Academic Medicine</a:t>
          </a:r>
        </a:p>
      </dsp:txBody>
      <dsp:txXfrm>
        <a:off x="4875109" y="984124"/>
        <a:ext cx="1034824" cy="1125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44AE-BB20-4F60-BB6A-D3EDD61787D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C995B77-FFBF-4B85-9611-B7B44393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6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44AE-BB20-4F60-BB6A-D3EDD61787D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5B77-FFBF-4B85-9611-B7B44393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5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44AE-BB20-4F60-BB6A-D3EDD61787D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5B77-FFBF-4B85-9611-B7B44393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5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44AE-BB20-4F60-BB6A-D3EDD61787D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5B77-FFBF-4B85-9611-B7B44393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9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8B744AE-BB20-4F60-BB6A-D3EDD61787D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C995B77-FFBF-4B85-9611-B7B44393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44AE-BB20-4F60-BB6A-D3EDD61787D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5B77-FFBF-4B85-9611-B7B44393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44AE-BB20-4F60-BB6A-D3EDD61787D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5B77-FFBF-4B85-9611-B7B44393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8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44AE-BB20-4F60-BB6A-D3EDD61787D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5B77-FFBF-4B85-9611-B7B44393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9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44AE-BB20-4F60-BB6A-D3EDD61787D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5B77-FFBF-4B85-9611-B7B44393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3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44AE-BB20-4F60-BB6A-D3EDD61787D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5B77-FFBF-4B85-9611-B7B44393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6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44AE-BB20-4F60-BB6A-D3EDD61787D2}" type="datetimeFigureOut">
              <a:rPr lang="en-US" smtClean="0"/>
              <a:t>1/16/2024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5B77-FFBF-4B85-9611-B7B44393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8B744AE-BB20-4F60-BB6A-D3EDD61787D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C995B77-FFBF-4B85-9611-B7B44393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0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469" y="1432223"/>
            <a:ext cx="10111695" cy="3035808"/>
          </a:xfrm>
        </p:spPr>
        <p:txBody>
          <a:bodyPr/>
          <a:lstStyle/>
          <a:p>
            <a:pPr algn="ctr"/>
            <a:br>
              <a:rPr lang="en-US" sz="4000" dirty="0"/>
            </a:br>
            <a:br>
              <a:rPr lang="en-US" sz="4000" dirty="0"/>
            </a:br>
            <a:r>
              <a:rPr lang="en-US" sz="3600" dirty="0"/>
              <a:t>Towards Health Equity and Justice: Navigating the Emotional Toll </a:t>
            </a:r>
            <a:br>
              <a:rPr lang="en-US" sz="3600" dirty="0"/>
            </a:br>
            <a:r>
              <a:rPr lang="en-US" sz="3600" dirty="0"/>
              <a:t>from the Heavy Lift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3470" y="5278582"/>
            <a:ext cx="10398021" cy="1069848"/>
          </a:xfrm>
        </p:spPr>
        <p:txBody>
          <a:bodyPr>
            <a:normAutofit/>
          </a:bodyPr>
          <a:lstStyle/>
          <a:p>
            <a:r>
              <a:rPr lang="en-US" dirty="0"/>
              <a:t>Kathryn Fraser, PhD, Halifax Health FMR, Daytona Beach, Florida</a:t>
            </a:r>
          </a:p>
          <a:p>
            <a:r>
              <a:rPr lang="en-US" dirty="0"/>
              <a:t>Jeffrey Ring, PhD, Independent Practice, Los Angeles, California</a:t>
            </a:r>
          </a:p>
        </p:txBody>
      </p:sp>
    </p:spTree>
    <p:extLst>
      <p:ext uri="{BB962C8B-B14F-4D97-AF65-F5344CB8AC3E}">
        <p14:creationId xmlns:p14="http://schemas.microsoft.com/office/powerpoint/2010/main" val="3442439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our stories???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3 questions for Jeff</a:t>
            </a:r>
          </a:p>
          <a:p>
            <a:r>
              <a:rPr lang="en-US" sz="3600" dirty="0"/>
              <a:t>3 questions for Kathryn</a:t>
            </a:r>
          </a:p>
        </p:txBody>
      </p:sp>
    </p:spTree>
    <p:extLst>
      <p:ext uri="{BB962C8B-B14F-4D97-AF65-F5344CB8AC3E}">
        <p14:creationId xmlns:p14="http://schemas.microsoft.com/office/powerpoint/2010/main" val="2790021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989626"/>
            <a:ext cx="10058400" cy="4050792"/>
          </a:xfrm>
        </p:spPr>
        <p:txBody>
          <a:bodyPr>
            <a:normAutofit/>
          </a:bodyPr>
          <a:lstStyle/>
          <a:p>
            <a:r>
              <a:rPr lang="en-US" sz="2800" dirty="0"/>
              <a:t>What depletes you in your DEI work?—respond in chat</a:t>
            </a:r>
          </a:p>
          <a:p>
            <a:r>
              <a:rPr lang="en-US" sz="2800" dirty="0"/>
              <a:t>What sustains you in your work?—respond in chat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9856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651097" cy="1609344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7" y="2684826"/>
            <a:ext cx="10058400" cy="4050792"/>
          </a:xfrm>
        </p:spPr>
        <p:txBody>
          <a:bodyPr>
            <a:normAutofit/>
          </a:bodyPr>
          <a:lstStyle/>
          <a:p>
            <a:r>
              <a:rPr lang="en-US" sz="3600" dirty="0"/>
              <a:t>Questions?</a:t>
            </a:r>
          </a:p>
          <a:p>
            <a:r>
              <a:rPr lang="en-US" sz="3600" dirty="0"/>
              <a:t>Comments?</a:t>
            </a:r>
          </a:p>
          <a:p>
            <a:r>
              <a:rPr lang="en-US" sz="3600" dirty="0"/>
              <a:t>Next steps?</a:t>
            </a:r>
          </a:p>
        </p:txBody>
      </p:sp>
      <p:pic>
        <p:nvPicPr>
          <p:cNvPr id="4100" name="Picture 4" descr="Thinking About Giving, Not Receiving, Motivates People to Help Others –  Association for Psychological Science – 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77" y="1853645"/>
            <a:ext cx="6061270" cy="323780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8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Describe the emotional toll of doing DEIA work in academic medicine</a:t>
            </a:r>
          </a:p>
          <a:p>
            <a:r>
              <a:rPr lang="en-US" sz="2800" dirty="0"/>
              <a:t>Discuss personal experiences with the DEIA toll that they and others experience</a:t>
            </a:r>
          </a:p>
          <a:p>
            <a:r>
              <a:rPr lang="en-US" sz="2800" dirty="0"/>
              <a:t>Identify strategies to mitigate and counteract the DEIA toll in their work and the work of their colleagues</a:t>
            </a:r>
          </a:p>
        </p:txBody>
      </p:sp>
    </p:spTree>
    <p:extLst>
      <p:ext uri="{BB962C8B-B14F-4D97-AF65-F5344CB8AC3E}">
        <p14:creationId xmlns:p14="http://schemas.microsoft.com/office/powerpoint/2010/main" val="12035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Poll—Who are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 student</a:t>
            </a:r>
          </a:p>
          <a:p>
            <a:r>
              <a:rPr lang="en-US" dirty="0"/>
              <a:t>Resident or fellow</a:t>
            </a:r>
          </a:p>
          <a:p>
            <a:r>
              <a:rPr lang="en-US" dirty="0"/>
              <a:t>UME faculty</a:t>
            </a:r>
          </a:p>
          <a:p>
            <a:r>
              <a:rPr lang="en-US" dirty="0"/>
              <a:t>GME faculty </a:t>
            </a:r>
          </a:p>
          <a:p>
            <a:r>
              <a:rPr lang="en-US" dirty="0"/>
              <a:t>Administrator or coordinator </a:t>
            </a:r>
          </a:p>
        </p:txBody>
      </p:sp>
    </p:spTree>
    <p:extLst>
      <p:ext uri="{BB962C8B-B14F-4D97-AF65-F5344CB8AC3E}">
        <p14:creationId xmlns:p14="http://schemas.microsoft.com/office/powerpoint/2010/main" val="239354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– </a:t>
            </a:r>
            <a:r>
              <a:rPr lang="en-US" dirty="0" err="1"/>
              <a:t>DeI</a:t>
            </a:r>
            <a:r>
              <a:rPr lang="en-US"/>
              <a:t>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find the DEI work that you do:</a:t>
            </a:r>
          </a:p>
          <a:p>
            <a:pPr lvl="1"/>
            <a:r>
              <a:rPr lang="en-US" dirty="0"/>
              <a:t>Thoroughly energizing</a:t>
            </a:r>
          </a:p>
          <a:p>
            <a:pPr lvl="1"/>
            <a:r>
              <a:rPr lang="en-US" dirty="0"/>
              <a:t>Somewhat energizing</a:t>
            </a:r>
          </a:p>
          <a:p>
            <a:pPr lvl="1"/>
            <a:r>
              <a:rPr lang="en-US" dirty="0"/>
              <a:t>A balance between energizing and depleting</a:t>
            </a:r>
          </a:p>
          <a:p>
            <a:pPr lvl="1"/>
            <a:r>
              <a:rPr lang="en-US" dirty="0"/>
              <a:t>Somewhat depleting</a:t>
            </a:r>
          </a:p>
          <a:p>
            <a:pPr lvl="1"/>
            <a:r>
              <a:rPr lang="en-US" dirty="0"/>
              <a:t>Thoroughly depleting</a:t>
            </a:r>
          </a:p>
          <a:p>
            <a:pPr lvl="1"/>
            <a:r>
              <a:rPr lang="en-US" dirty="0"/>
              <a:t>N/A—not currently doing DEI work</a:t>
            </a:r>
          </a:p>
        </p:txBody>
      </p:sp>
    </p:spTree>
    <p:extLst>
      <p:ext uri="{BB962C8B-B14F-4D97-AF65-F5344CB8AC3E}">
        <p14:creationId xmlns:p14="http://schemas.microsoft.com/office/powerpoint/2010/main" val="329220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96" y="0"/>
            <a:ext cx="9069066" cy="6820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006" y="1557204"/>
            <a:ext cx="2924198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i="1" dirty="0"/>
              <a:t>“We are Tired.”  Strategies to</a:t>
            </a:r>
          </a:p>
          <a:p>
            <a:r>
              <a:rPr lang="en-US" sz="1400" b="1" i="1" dirty="0"/>
              <a:t>Mitigate the Personal Toll of</a:t>
            </a:r>
          </a:p>
          <a:p>
            <a:r>
              <a:rPr lang="en-US" sz="1400" b="1" i="1" dirty="0"/>
              <a:t>Diversity, Equity, Inclusion </a:t>
            </a:r>
          </a:p>
          <a:p>
            <a:r>
              <a:rPr lang="en-US" sz="1400" b="1" i="1" dirty="0"/>
              <a:t>And Anti-Racism Work.</a:t>
            </a:r>
          </a:p>
          <a:p>
            <a:endParaRPr lang="en-US" sz="1400" b="1" i="1" dirty="0"/>
          </a:p>
          <a:p>
            <a:r>
              <a:rPr lang="en-US" sz="1400" b="1" i="1" dirty="0"/>
              <a:t>STFM 2023 Preconference</a:t>
            </a:r>
          </a:p>
        </p:txBody>
      </p:sp>
    </p:spTree>
    <p:extLst>
      <p:ext uri="{BB962C8B-B14F-4D97-AF65-F5344CB8AC3E}">
        <p14:creationId xmlns:p14="http://schemas.microsoft.com/office/powerpoint/2010/main" val="119210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603343" cy="1609344"/>
          </a:xfrm>
        </p:spPr>
        <p:txBody>
          <a:bodyPr>
            <a:normAutofit/>
          </a:bodyPr>
          <a:lstStyle/>
          <a:p>
            <a:r>
              <a:rPr lang="en-US" sz="4400" dirty="0"/>
              <a:t>What is the toll of </a:t>
            </a:r>
            <a:r>
              <a:rPr lang="en-US" sz="4400" dirty="0" err="1"/>
              <a:t>deia</a:t>
            </a:r>
            <a:r>
              <a:rPr lang="en-US" sz="4400" dirty="0"/>
              <a:t>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Toll:  </a:t>
            </a:r>
            <a:r>
              <a:rPr lang="en-US" dirty="0"/>
              <a:t>“having an adverse effect, especially so as to cause damage, suffering or death.”</a:t>
            </a:r>
          </a:p>
          <a:p>
            <a:endParaRPr lang="en-US" dirty="0"/>
          </a:p>
          <a:p>
            <a:r>
              <a:rPr lang="en-US" b="1" dirty="0"/>
              <a:t>Minority tax:  </a:t>
            </a:r>
            <a:r>
              <a:rPr lang="en-US" dirty="0"/>
              <a:t>“the additional responsibilities placed on minority faculty to achieve diversity”</a:t>
            </a:r>
          </a:p>
        </p:txBody>
      </p:sp>
      <p:pic>
        <p:nvPicPr>
          <p:cNvPr id="1026" name="Picture 2" descr="Emotional Pain Mixed Media for Sale - Pix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96" y="3823854"/>
            <a:ext cx="2096885" cy="279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6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437973" cy="1609344"/>
          </a:xfrm>
        </p:spPr>
        <p:txBody>
          <a:bodyPr>
            <a:normAutofit/>
          </a:bodyPr>
          <a:lstStyle/>
          <a:p>
            <a:r>
              <a:rPr lang="en-US" sz="4400" dirty="0"/>
              <a:t>What is the toll of </a:t>
            </a:r>
            <a:r>
              <a:rPr lang="en-US" sz="4400" dirty="0" err="1"/>
              <a:t>deia</a:t>
            </a:r>
            <a:r>
              <a:rPr lang="en-US" sz="4400" dirty="0"/>
              <a:t>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Personal</a:t>
            </a:r>
          </a:p>
          <a:p>
            <a:r>
              <a:rPr lang="en-US" b="1" u="sng" dirty="0"/>
              <a:t>Psychological</a:t>
            </a:r>
            <a:r>
              <a:rPr lang="en-US" dirty="0"/>
              <a:t>:  experience of micro/macroaggression; tokenization; isolation; not belonging; </a:t>
            </a:r>
            <a:r>
              <a:rPr lang="en-US" dirty="0" err="1"/>
              <a:t>imposterism</a:t>
            </a:r>
            <a:r>
              <a:rPr lang="en-US" dirty="0"/>
              <a:t>; depression</a:t>
            </a:r>
          </a:p>
          <a:p>
            <a:r>
              <a:rPr lang="en-US" b="1" u="sng" dirty="0"/>
              <a:t>Exhaustion</a:t>
            </a:r>
            <a:r>
              <a:rPr lang="en-US" dirty="0"/>
              <a:t>:  “It is emotionally exhausting to put your difference on display.”</a:t>
            </a:r>
          </a:p>
          <a:p>
            <a:r>
              <a:rPr lang="en-US" b="1" u="sng" dirty="0"/>
              <a:t>Emotional labor</a:t>
            </a:r>
            <a:r>
              <a:rPr lang="en-US" dirty="0"/>
              <a:t>:  the constant need to explain yourself</a:t>
            </a:r>
          </a:p>
          <a:p>
            <a:r>
              <a:rPr lang="en-US" b="1" u="sng" dirty="0"/>
              <a:t>Physical fatigue</a:t>
            </a:r>
            <a:r>
              <a:rPr lang="en-US" dirty="0"/>
              <a:t>:  HTN; higher cortisol         </a:t>
            </a:r>
            <a:r>
              <a:rPr lang="en-US" b="1" u="sng" dirty="0"/>
              <a:t>Racial Battle Fatigue</a:t>
            </a:r>
          </a:p>
          <a:p>
            <a:endParaRPr lang="en-US" b="1" u="sng" dirty="0"/>
          </a:p>
          <a:p>
            <a:r>
              <a:rPr lang="en-US" i="1" dirty="0"/>
              <a:t>“…pressure to be exceptional to prevent tarnishing the reputation of your race, gender, or sexual orientation.”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475615" y="4479313"/>
            <a:ext cx="423949" cy="216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52007" y="6199632"/>
            <a:ext cx="5812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Cyrus, 2017; </a:t>
            </a:r>
            <a:r>
              <a:rPr lang="en-US" sz="1400" dirty="0" err="1"/>
              <a:t>Zambrana</a:t>
            </a:r>
            <a:r>
              <a:rPr lang="en-US" sz="1400" dirty="0"/>
              <a:t>, 2018; </a:t>
            </a:r>
            <a:r>
              <a:rPr lang="en-US" sz="1400" dirty="0" err="1"/>
              <a:t>Quaye</a:t>
            </a:r>
            <a:r>
              <a:rPr lang="en-US" sz="1400" dirty="0"/>
              <a:t> et al., 2019; Carvajal et al., 2023</a:t>
            </a:r>
          </a:p>
        </p:txBody>
      </p:sp>
    </p:spTree>
    <p:extLst>
      <p:ext uri="{BB962C8B-B14F-4D97-AF65-F5344CB8AC3E}">
        <p14:creationId xmlns:p14="http://schemas.microsoft.com/office/powerpoint/2010/main" val="273195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Professional consequences of DEIA toll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219" y="2429487"/>
            <a:ext cx="10058400" cy="4050792"/>
          </a:xfrm>
        </p:spPr>
        <p:txBody>
          <a:bodyPr>
            <a:normAutofit/>
          </a:bodyPr>
          <a:lstStyle/>
          <a:p>
            <a:r>
              <a:rPr lang="en-US" sz="2400" dirty="0" err="1"/>
              <a:t>URiM</a:t>
            </a:r>
            <a:r>
              <a:rPr lang="en-US" sz="2400" dirty="0"/>
              <a:t> faculty:  lower career satisfaction/higher social isolation</a:t>
            </a:r>
          </a:p>
          <a:p>
            <a:r>
              <a:rPr lang="en-US" sz="2400" dirty="0"/>
              <a:t>DEIA work often uncompensated, unrecognized, detrimental</a:t>
            </a:r>
          </a:p>
          <a:p>
            <a:r>
              <a:rPr lang="en-US" sz="2400" dirty="0"/>
              <a:t>Non DEIA interests can suffer:  lack of mentors, collaborators</a:t>
            </a:r>
          </a:p>
        </p:txBody>
      </p:sp>
      <p:pic>
        <p:nvPicPr>
          <p:cNvPr id="2050" name="Picture 2" descr="Only 5.7% of US doctors are Black, and experts warn the shortage harms  public health | CN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4" y="4192461"/>
            <a:ext cx="3378732" cy="19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15769" y="6342611"/>
            <a:ext cx="6909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Nivet</a:t>
            </a:r>
            <a:r>
              <a:rPr lang="en-US" sz="1200" dirty="0"/>
              <a:t>, et al., 2008; Rodriguez &amp; Campbell, 2015; </a:t>
            </a:r>
            <a:r>
              <a:rPr lang="en-US" sz="1200" dirty="0" err="1"/>
              <a:t>Xierali</a:t>
            </a:r>
            <a:r>
              <a:rPr lang="en-US" sz="1200" dirty="0"/>
              <a:t>, et al., 2021, </a:t>
            </a:r>
            <a:r>
              <a:rPr lang="en-US" sz="1200" dirty="0" err="1"/>
              <a:t>Zambrana</a:t>
            </a:r>
            <a:r>
              <a:rPr lang="en-US" sz="1200" dirty="0"/>
              <a:t>, 2018; Cyrus, 2017</a:t>
            </a:r>
          </a:p>
        </p:txBody>
      </p:sp>
    </p:spTree>
    <p:extLst>
      <p:ext uri="{BB962C8B-B14F-4D97-AF65-F5344CB8AC3E}">
        <p14:creationId xmlns:p14="http://schemas.microsoft.com/office/powerpoint/2010/main" val="195040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Professional consequences of DEIA toll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869" y="2245483"/>
            <a:ext cx="10058400" cy="4050792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14247745"/>
              </p:ext>
            </p:extLst>
          </p:nvPr>
        </p:nvGraphicFramePr>
        <p:xfrm>
          <a:off x="864525" y="2320698"/>
          <a:ext cx="5968538" cy="309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116" y="3076857"/>
            <a:ext cx="3109863" cy="15814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1437" y="6410159"/>
            <a:ext cx="6909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Nivet</a:t>
            </a:r>
            <a:r>
              <a:rPr lang="en-US" sz="1200" dirty="0"/>
              <a:t>, et al., 2008; Rodriguez &amp; Campbell, 2015; </a:t>
            </a:r>
            <a:r>
              <a:rPr lang="en-US" sz="1200" dirty="0" err="1"/>
              <a:t>Xierali</a:t>
            </a:r>
            <a:r>
              <a:rPr lang="en-US" sz="1200" dirty="0"/>
              <a:t>, et al., 2021, </a:t>
            </a:r>
            <a:r>
              <a:rPr lang="en-US" sz="1200" dirty="0" err="1"/>
              <a:t>Zambrana</a:t>
            </a:r>
            <a:r>
              <a:rPr lang="en-US" sz="1200" dirty="0"/>
              <a:t>, 2018; Cyrus, 2017</a:t>
            </a:r>
          </a:p>
        </p:txBody>
      </p:sp>
    </p:spTree>
    <p:extLst>
      <p:ext uri="{BB962C8B-B14F-4D97-AF65-F5344CB8AC3E}">
        <p14:creationId xmlns:p14="http://schemas.microsoft.com/office/powerpoint/2010/main" val="2772117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270</TotalTime>
  <Words>457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Rockwell</vt:lpstr>
      <vt:lpstr>Rockwell Condensed</vt:lpstr>
      <vt:lpstr>Wingdings</vt:lpstr>
      <vt:lpstr>Wood Type</vt:lpstr>
      <vt:lpstr>  Towards Health Equity and Justice: Navigating the Emotional Toll  from the Heavy Lift </vt:lpstr>
      <vt:lpstr>objectives</vt:lpstr>
      <vt:lpstr>Poll—Who are you?</vt:lpstr>
      <vt:lpstr>POLL – DeI Work </vt:lpstr>
      <vt:lpstr>PowerPoint Presentation</vt:lpstr>
      <vt:lpstr>What is the toll of deia work?</vt:lpstr>
      <vt:lpstr>What is the toll of deia work?</vt:lpstr>
      <vt:lpstr>Professional consequences of DEIA toll</vt:lpstr>
      <vt:lpstr>Professional consequences of DEIA toll</vt:lpstr>
      <vt:lpstr>What are our stories???</vt:lpstr>
      <vt:lpstr>PowerPoint Presentation</vt:lpstr>
      <vt:lpstr>  </vt:lpstr>
    </vt:vector>
  </TitlesOfParts>
  <Company>Halifax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Health Equity and Justice: Navigating the Emotional Toll from the Heavy Lift</dc:title>
  <dc:creator>Fraser, Kathryn</dc:creator>
  <cp:lastModifiedBy>STFM_Staff2</cp:lastModifiedBy>
  <cp:revision>25</cp:revision>
  <dcterms:created xsi:type="dcterms:W3CDTF">2024-01-03T15:28:40Z</dcterms:created>
  <dcterms:modified xsi:type="dcterms:W3CDTF">2024-01-16T16:13:42Z</dcterms:modified>
</cp:coreProperties>
</file>