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28"/>
  </p:notesMasterIdLst>
  <p:sldIdLst>
    <p:sldId id="257" r:id="rId2"/>
    <p:sldId id="314" r:id="rId3"/>
    <p:sldId id="316" r:id="rId4"/>
    <p:sldId id="258" r:id="rId5"/>
    <p:sldId id="317" r:id="rId6"/>
    <p:sldId id="318" r:id="rId7"/>
    <p:sldId id="315" r:id="rId8"/>
    <p:sldId id="259" r:id="rId9"/>
    <p:sldId id="260" r:id="rId10"/>
    <p:sldId id="261" r:id="rId11"/>
    <p:sldId id="313" r:id="rId12"/>
    <p:sldId id="319" r:id="rId13"/>
    <p:sldId id="262" r:id="rId14"/>
    <p:sldId id="263" r:id="rId15"/>
    <p:sldId id="265" r:id="rId16"/>
    <p:sldId id="278" r:id="rId17"/>
    <p:sldId id="345" r:id="rId18"/>
    <p:sldId id="310" r:id="rId19"/>
    <p:sldId id="417" r:id="rId20"/>
    <p:sldId id="283" r:id="rId21"/>
    <p:sldId id="385" r:id="rId22"/>
    <p:sldId id="355" r:id="rId23"/>
    <p:sldId id="267" r:id="rId24"/>
    <p:sldId id="389" r:id="rId25"/>
    <p:sldId id="304" r:id="rId26"/>
    <p:sldId id="39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2"/>
    <p:restoredTop sz="85876"/>
  </p:normalViewPr>
  <p:slideViewPr>
    <p:cSldViewPr snapToGrid="0" snapToObjects="1">
      <p:cViewPr varScale="1">
        <p:scale>
          <a:sx n="97" d="100"/>
          <a:sy n="97" d="100"/>
        </p:scale>
        <p:origin x="11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386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9614-13A7-BA4F-BFC7-9CD03EE59B07}" type="datetimeFigureOut">
              <a:rPr lang="en-US" smtClean="0"/>
              <a:t>4/20/24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15E2A-47EB-BD4D-B66D-30169E57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5E2A-47EB-BD4D-B66D-30169E57D6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75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dirty="0"/>
              <a:t>Examples: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Downstream referrals:  to specialists,</a:t>
            </a:r>
            <a:r>
              <a:rPr lang="en-US" altLang="x-none" baseline="0" dirty="0"/>
              <a:t> services</a:t>
            </a:r>
            <a:endParaRPr lang="en-US" altLang="x-none" dirty="0"/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Avoiding ER utilization; avoiding readmissions; avoiding hospitalizations.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Replacement provider costs:  difficult in many regions; recruitment costs, onboarding and startup costs, impact of turnover.</a:t>
            </a:r>
          </a:p>
          <a:p>
            <a:pPr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7FC06AC-192F-F045-8563-DFC641668E2A}" type="slidenum">
              <a:rPr lang="en-US" altLang="x-none" sz="1200"/>
              <a:pPr/>
              <a:t>10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x-none" dirty="0"/>
              <a:t>Emphasize interface of systems</a:t>
            </a:r>
            <a:r>
              <a:rPr lang="en-US" altLang="x-none" baseline="0" dirty="0"/>
              <a:t> goals and resident/faculty engagement with examples.</a:t>
            </a:r>
            <a:endParaRPr lang="en-US" altLang="x-none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87D4F0C-1D75-BA4E-949B-2E17AB583485}" type="slidenum">
              <a:rPr lang="en-US" altLang="x-none" sz="1200"/>
              <a:pPr/>
              <a:t>11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323246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x-none" dirty="0"/>
              <a:t>Examples of program faculty/staff/resident</a:t>
            </a:r>
            <a:r>
              <a:rPr lang="en-US" altLang="x-none" baseline="0" dirty="0"/>
              <a:t> engagement with systems committees and initiatives.</a:t>
            </a:r>
          </a:p>
          <a:p>
            <a:pPr eaLnBrk="1" hangingPunct="1"/>
            <a:r>
              <a:rPr lang="en-US" altLang="x-none" baseline="0" dirty="0"/>
              <a:t>Note the importance of training for future leaders and that these residents will one day be those leaders.</a:t>
            </a:r>
            <a:endParaRPr lang="en-US" altLang="x-none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87D4F0C-1D75-BA4E-949B-2E17AB583485}" type="slidenum">
              <a:rPr lang="en-US" altLang="x-none" sz="1200"/>
              <a:pPr/>
              <a:t>12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185815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dirty="0"/>
              <a:t>Insert photos of your graduates.</a:t>
            </a:r>
          </a:p>
          <a:p>
            <a:pPr eaLnBrk="1" hangingPunct="1">
              <a:spcBef>
                <a:spcPct val="0"/>
              </a:spcBef>
            </a:pPr>
            <a:endParaRPr lang="en-US" altLang="x-none" dirty="0"/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Examples: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8 graduates practicing in immediate area,</a:t>
            </a:r>
            <a:r>
              <a:rPr lang="en-US" altLang="x-none" baseline="0" dirty="0"/>
              <a:t> with an additional 12 in surrounding communities who are referring to our system’s hospitals and specialists.</a:t>
            </a:r>
            <a:endParaRPr lang="en-US" altLang="x-none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E75360C-A526-BF46-B793-404BB8851127}" type="slidenum">
              <a:rPr lang="en-US" altLang="x-none" sz="1200"/>
              <a:pPr/>
              <a:t>13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x-none" dirty="0"/>
              <a:t>Provide examples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87D4F0C-1D75-BA4E-949B-2E17AB583485}" type="slidenum">
              <a:rPr lang="en-US" altLang="x-none" sz="1200"/>
              <a:pPr/>
              <a:t>14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7EA16C1-A707-D649-AF39-E2029235F961}" type="slidenum">
              <a:rPr lang="en-US" altLang="x-none" sz="1200"/>
              <a:pPr/>
              <a:t>15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</a:pPr>
            <a:r>
              <a:rPr kumimoji="1" lang="en-US" altLang="x-none" sz="2800" i="1" dirty="0">
                <a:latin typeface="Calibri" charset="0"/>
              </a:rPr>
              <a:t>Patient</a:t>
            </a:r>
            <a:r>
              <a:rPr kumimoji="1" lang="en-US" altLang="x-none" sz="2800" i="1" baseline="0" dirty="0">
                <a:latin typeface="Calibri" charset="0"/>
              </a:rPr>
              <a:t> care:  </a:t>
            </a:r>
            <a:r>
              <a:rPr kumimoji="1" lang="en-US" altLang="x-none" sz="2800" i="1" dirty="0">
                <a:latin typeface="Calibri" charset="0"/>
              </a:rPr>
              <a:t>Dependent on resident and faculty activity and reimbursement model – increases when all third year positions and faculty positions filled</a:t>
            </a:r>
            <a:endParaRPr kumimoji="1" lang="en-US" altLang="x-none" sz="2800" i="1" dirty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kumimoji="1" lang="en-US" altLang="x-none" sz="2800" dirty="0">
                <a:latin typeface="Arial" charset="0"/>
              </a:rPr>
              <a:t>Other service reimbursements:  Medical directorships, Other service contracts. Administrative roles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kumimoji="1" lang="en-US" altLang="x-none" sz="2800" dirty="0">
                <a:latin typeface="Arial" charset="0"/>
              </a:rPr>
              <a:t>Other federal sources:</a:t>
            </a:r>
          </a:p>
          <a:p>
            <a:pPr lvl="1" eaLnBrk="1" hangingPunct="1">
              <a:buFontTx/>
              <a:buChar char="–"/>
            </a:pPr>
            <a:r>
              <a:rPr kumimoji="1" lang="en-US" altLang="x-none" sz="2800" dirty="0">
                <a:latin typeface="Arial" charset="0"/>
              </a:rPr>
              <a:t>AHECs </a:t>
            </a:r>
          </a:p>
          <a:p>
            <a:pPr lvl="1" eaLnBrk="1" hangingPunct="1">
              <a:buFontTx/>
              <a:buChar char="–"/>
            </a:pPr>
            <a:r>
              <a:rPr kumimoji="1" lang="en-US" altLang="x-none" sz="2800" dirty="0">
                <a:latin typeface="Arial" charset="0"/>
              </a:rPr>
              <a:t>HRSA / FQHC</a:t>
            </a:r>
          </a:p>
          <a:p>
            <a:pPr lvl="2" eaLnBrk="1" hangingPunct="1">
              <a:buFont typeface="Arial" charset="0"/>
              <a:buChar char="–"/>
            </a:pPr>
            <a:r>
              <a:rPr kumimoji="1" lang="en-US" altLang="x-none" sz="2800" dirty="0">
                <a:latin typeface="Arial" charset="0"/>
              </a:rPr>
              <a:t>Teaching Health Center grants</a:t>
            </a:r>
          </a:p>
          <a:p>
            <a:pPr lvl="2" eaLnBrk="1" hangingPunct="1">
              <a:buFont typeface="Arial" charset="0"/>
              <a:buChar char="–"/>
            </a:pPr>
            <a:r>
              <a:rPr kumimoji="1" lang="en-US" altLang="x-none" sz="2800" dirty="0">
                <a:latin typeface="Arial" charset="0"/>
              </a:rPr>
              <a:t>PTCE grants</a:t>
            </a:r>
          </a:p>
          <a:p>
            <a:pPr lvl="1" eaLnBrk="1" hangingPunct="1">
              <a:buFontTx/>
              <a:buChar char="–"/>
            </a:pPr>
            <a:r>
              <a:rPr kumimoji="1" lang="en-US" altLang="x-none" sz="2800" dirty="0">
                <a:latin typeface="Arial" charset="0"/>
              </a:rPr>
              <a:t>Veterans Administration</a:t>
            </a:r>
            <a:endParaRPr kumimoji="1" lang="en-US" altLang="x-none" sz="2800" b="1" dirty="0">
              <a:latin typeface="Calibri" charset="0"/>
            </a:endParaRPr>
          </a:p>
          <a:p>
            <a:pPr lvl="0" eaLnBrk="1" hangingPunct="1">
              <a:buFontTx/>
              <a:buNone/>
            </a:pPr>
            <a:endParaRPr kumimoji="1" lang="en-US" altLang="x-none" sz="2800" dirty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endParaRPr kumimoji="1" lang="en-US" altLang="x-none" sz="2800" dirty="0">
              <a:latin typeface="Arial" charset="0"/>
            </a:endParaRPr>
          </a:p>
          <a:p>
            <a:endParaRPr lang="x-none" altLang="x-non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07C9F91B-3E74-DA40-849D-EB4F6605BE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0AB306A1-1848-2845-93D6-72B1881D13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3846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dirty="0"/>
              <a:t>Includes all funding lines, including GME, state support, grants, patient care revenues.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7EA16C1-A707-D649-AF39-E2029235F961}" type="slidenum">
              <a:rPr lang="en-US" altLang="x-none" sz="1200"/>
              <a:pPr/>
              <a:t>18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530573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14B4B6B0-2434-0A4A-817B-EF95183BBF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9CC5366F-4E7F-5942-87CC-263A0B94C9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Understanding the financial pressures facing graduate medical education is crucial for program management.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Discussing revenues, expenses, productivity, and dashboards helps everyone work to address real needs for cost accountability.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3224AB14-6CA8-B24B-9FD3-CC47AD3E83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4AEE2E-3B1A-CF41-986F-1B8A5D1E01DB}" type="slidenum">
              <a:rPr lang="en-US" altLang="en-US" sz="1200">
                <a:latin typeface="Times" pitchFamily="2" charset="0"/>
              </a:rPr>
              <a:pPr/>
              <a:t>19</a:t>
            </a:fld>
            <a:endParaRPr lang="en-US" altLang="en-US" sz="120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7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questions to address before putting together this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5E2A-47EB-BD4D-B66D-30169E57D6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70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Other salaries:  </a:t>
            </a:r>
            <a:r>
              <a:rPr kumimoji="1" lang="en-US" dirty="0">
                <a:latin typeface="Calibri" charset="0"/>
              </a:rPr>
              <a:t>s</a:t>
            </a:r>
            <a:r>
              <a:rPr kumimoji="1" lang="en-US" altLang="x-none" dirty="0">
                <a:latin typeface="Calibri" charset="0"/>
              </a:rPr>
              <a:t>tipends for other teachers (specialists, preceptors, etc.)</a:t>
            </a:r>
            <a:endParaRPr kumimoji="1" lang="en-US" altLang="x-none" dirty="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kumimoji="1" lang="en-US" altLang="x-none" dirty="0">
                <a:latin typeface="Arial" charset="0"/>
              </a:rPr>
              <a:t>Variable operational expenses:</a:t>
            </a:r>
          </a:p>
          <a:p>
            <a:pPr marL="628650" lvl="1" indent="-171450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•"/>
            </a:pPr>
            <a:r>
              <a:rPr kumimoji="1" lang="en-US" altLang="x-none" dirty="0">
                <a:latin typeface="Arial" charset="0"/>
              </a:rPr>
              <a:t>Medical and non-medical supplies, pharmacy, transcription, etc.</a:t>
            </a:r>
          </a:p>
          <a:p>
            <a:pPr marL="628650" lvl="1" indent="-171450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•"/>
            </a:pPr>
            <a:r>
              <a:rPr kumimoji="1" lang="en-US" altLang="x-none" dirty="0">
                <a:latin typeface="Arial" charset="0"/>
              </a:rPr>
              <a:t>IT expenses: hardware and software</a:t>
            </a:r>
          </a:p>
          <a:p>
            <a:pPr marL="628650" lvl="1" indent="-171450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•"/>
            </a:pPr>
            <a:r>
              <a:rPr kumimoji="1" lang="en-US" altLang="x-none" dirty="0">
                <a:latin typeface="Arial" charset="0"/>
              </a:rPr>
              <a:t>Malpractice and other insurances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kumimoji="1" lang="en-US" altLang="x-none" dirty="0">
                <a:latin typeface="Arial" charset="0"/>
              </a:rPr>
              <a:t>Fixed operational expenses</a:t>
            </a:r>
          </a:p>
          <a:p>
            <a:pPr marL="628650" lvl="1" indent="-171450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•"/>
            </a:pPr>
            <a:r>
              <a:rPr kumimoji="1" lang="en-US" altLang="x-none" dirty="0">
                <a:latin typeface="Arial" charset="0"/>
              </a:rPr>
              <a:t>Building/space, both clinic and administration</a:t>
            </a:r>
          </a:p>
          <a:p>
            <a:pPr marL="628650" lvl="1" indent="-171450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•"/>
            </a:pPr>
            <a:r>
              <a:rPr kumimoji="1" lang="en-US" altLang="x-none" dirty="0">
                <a:latin typeface="Arial" charset="0"/>
              </a:rPr>
              <a:t>Maintenance</a:t>
            </a:r>
          </a:p>
          <a:p>
            <a:pPr marL="628650" lvl="1" indent="-171450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•"/>
            </a:pPr>
            <a:r>
              <a:rPr kumimoji="1" lang="en-US" altLang="x-none" dirty="0">
                <a:latin typeface="Arial" charset="0"/>
              </a:rPr>
              <a:t>Equipment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5E2A-47EB-BD4D-B66D-30169E57D6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84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/>
              <a:t>Update for Yakima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BC41D3B-7717-EF4B-836F-9B9D904CD636}" type="slidenum">
              <a:rPr lang="en-US" altLang="x-none" sz="1200"/>
              <a:pPr/>
              <a:t>23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1200" dirty="0"/>
              <a:t>Trend information</a:t>
            </a:r>
          </a:p>
          <a:p>
            <a:pPr>
              <a:lnSpc>
                <a:spcPct val="90000"/>
              </a:lnSpc>
            </a:pPr>
            <a:r>
              <a:rPr lang="en-US" altLang="x-none" sz="1200" dirty="0"/>
              <a:t>Explain variations</a:t>
            </a:r>
          </a:p>
          <a:p>
            <a:pPr>
              <a:lnSpc>
                <a:spcPct val="90000"/>
              </a:lnSpc>
            </a:pPr>
            <a:endParaRPr lang="en-US" altLang="x-none" sz="1200" dirty="0"/>
          </a:p>
          <a:p>
            <a:pPr>
              <a:lnSpc>
                <a:spcPct val="90000"/>
              </a:lnSpc>
            </a:pPr>
            <a:r>
              <a:rPr lang="en-US" altLang="x-none" sz="1200" dirty="0"/>
              <a:t>Define and sample your own quality measures</a:t>
            </a:r>
          </a:p>
          <a:p>
            <a:pPr>
              <a:lnSpc>
                <a:spcPct val="90000"/>
              </a:lnSpc>
            </a:pPr>
            <a:r>
              <a:rPr lang="en-US" altLang="x-none" sz="1200" dirty="0"/>
              <a:t>Tie to pay for performance payments you may have received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15E2A-47EB-BD4D-B66D-30169E57D6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56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B5D6E31D-EABF-D949-8F6B-83A14EC582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6B6A08CF-7E34-FE49-AC37-8CF6144103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9557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questions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understand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yourself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putting together this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5E2A-47EB-BD4D-B66D-30169E57D6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6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D2E87E0-634D-F44E-B393-D5D9ED560888}" type="slidenum">
              <a:rPr lang="en-US" altLang="x-none" sz="1200"/>
              <a:pPr/>
              <a:t>4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Briefly</a:t>
            </a:r>
            <a:r>
              <a:rPr lang="en-US" baseline="0" dirty="0"/>
              <a:t> summarize, emphasizing points of alignment and mutual benefit.  Have pride in yours!!!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5E2A-47EB-BD4D-B66D-30169E57D6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3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Briefly</a:t>
            </a:r>
            <a:r>
              <a:rPr lang="en-US" baseline="0" dirty="0"/>
              <a:t> summarize, emphasizing points of alignment and mutual benefit.  Have pride in yours!!!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5E2A-47EB-BD4D-B66D-30169E57D6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5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dirty="0"/>
              <a:t>Outline of your presentation</a:t>
            </a:r>
            <a:endParaRPr lang="x-none" altLang="x-none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D2E87E0-634D-F44E-B393-D5D9ED560888}" type="slidenum">
              <a:rPr lang="en-US" altLang="x-none" sz="1200"/>
              <a:pPr/>
              <a:t>7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147851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dirty="0"/>
              <a:t>Insert pictures</a:t>
            </a:r>
            <a:r>
              <a:rPr lang="en-US" altLang="x-none" baseline="0" dirty="0"/>
              <a:t> from your clinic/hospital.</a:t>
            </a:r>
            <a:endParaRPr lang="en-US" altLang="x-none" dirty="0"/>
          </a:p>
          <a:p>
            <a:pPr eaLnBrk="1" hangingPunct="1">
              <a:spcBef>
                <a:spcPct val="0"/>
              </a:spcBef>
            </a:pPr>
            <a:endParaRPr lang="en-US" altLang="x-none" dirty="0"/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Example: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Inpatient care:  2892 adult medicine</a:t>
            </a:r>
            <a:r>
              <a:rPr lang="en-US" altLang="x-none" baseline="0" dirty="0"/>
              <a:t> </a:t>
            </a:r>
            <a:r>
              <a:rPr lang="en-US" altLang="x-none" dirty="0"/>
              <a:t>admits, 1017 to mother-baby unit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Coverage</a:t>
            </a:r>
            <a:r>
              <a:rPr lang="en-US" altLang="x-none" baseline="0" dirty="0"/>
              <a:t> of p</a:t>
            </a:r>
            <a:r>
              <a:rPr lang="en-US" altLang="x-none" dirty="0"/>
              <a:t>ediatric hospitalist service, Emergency</a:t>
            </a:r>
            <a:r>
              <a:rPr lang="en-US" altLang="x-none" baseline="0" dirty="0"/>
              <a:t> </a:t>
            </a:r>
            <a:r>
              <a:rPr lang="en-US" altLang="x-none" baseline="0" dirty="0" err="1"/>
              <a:t>Dept</a:t>
            </a:r>
            <a:r>
              <a:rPr lang="en-US" altLang="x-none" baseline="0" dirty="0"/>
              <a:t> call back-up</a:t>
            </a:r>
            <a:endParaRPr lang="en-US" altLang="x-none" dirty="0"/>
          </a:p>
          <a:p>
            <a:pPr eaLnBrk="1" hangingPunct="1">
              <a:spcBef>
                <a:spcPct val="0"/>
              </a:spcBef>
            </a:pPr>
            <a:endParaRPr lang="en-US" altLang="x-none" dirty="0"/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Outpatient care:  40,000 visits/</a:t>
            </a:r>
            <a:r>
              <a:rPr lang="en-US" altLang="x-none" dirty="0" err="1"/>
              <a:t>yr</a:t>
            </a:r>
            <a:endParaRPr lang="en-US" altLang="x-none" dirty="0"/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Community practice stabilization (support for local </a:t>
            </a:r>
            <a:r>
              <a:rPr lang="en-US" altLang="x-none" dirty="0" err="1"/>
              <a:t>peds</a:t>
            </a:r>
            <a:r>
              <a:rPr lang="en-US" altLang="x-none" dirty="0"/>
              <a:t> and rural clinics,</a:t>
            </a:r>
            <a:r>
              <a:rPr lang="en-US" altLang="x-none" baseline="0" dirty="0"/>
              <a:t> or underserved patients)</a:t>
            </a:r>
            <a:endParaRPr lang="en-US" altLang="x-none" dirty="0"/>
          </a:p>
          <a:p>
            <a:pPr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048F3253-87C0-0B4B-842E-F8FAC3F38AA7}" type="slidenum">
              <a:rPr lang="en-US" altLang="x-none" sz="1200"/>
              <a:pPr/>
              <a:t>8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dirty="0"/>
              <a:t>Example: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Actively accepting Medicare and Medicaid patients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Needle exchange clinic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Chronic pain clinic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Community sports physicals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4C3B36C-5B09-0C49-8D0E-66FE3BB2D91D}" type="slidenum">
              <a:rPr lang="en-US" altLang="x-none" sz="1200"/>
              <a:pPr/>
              <a:t>9</a:t>
            </a:fld>
            <a:endParaRPr lang="en-US" altLang="x-non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7B4D783-B1DC-9440-A4D9-6F44347DCE9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785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78563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CF9370-7B00-8E4D-AA3F-CBA160FF322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5364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785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78563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9FD1B-142B-2B42-B4DD-9411B8855EE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3150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B4D783-B1DC-9440-A4D9-6F44347DCE9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2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45970" y="1295401"/>
            <a:ext cx="8163244" cy="1927225"/>
          </a:xfrm>
        </p:spPr>
        <p:txBody>
          <a:bodyPr/>
          <a:lstStyle/>
          <a:p>
            <a:pPr eaLnBrk="1" hangingPunct="1"/>
            <a:r>
              <a:rPr lang="en-US" altLang="x-none" sz="3800" dirty="0">
                <a:solidFill>
                  <a:srgbClr val="FF0000"/>
                </a:solidFill>
              </a:rPr>
              <a:t>THIS IS YOU (“TIY”)</a:t>
            </a:r>
            <a:br>
              <a:rPr lang="en-US" altLang="x-none" sz="3800" dirty="0"/>
            </a:br>
            <a:r>
              <a:rPr lang="en-US" altLang="x-none" sz="3800" dirty="0"/>
              <a:t>Residency Program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046220"/>
            <a:ext cx="6400800" cy="123444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x-none" sz="3000" dirty="0"/>
              <a:t>Program Impact and Finances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2400" dirty="0">
                <a:solidFill>
                  <a:srgbClr val="FF0000"/>
                </a:solidFill>
              </a:rPr>
              <a:t>(Date)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573306" y="578224"/>
            <a:ext cx="9931305" cy="119221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4000" b="1" dirty="0"/>
              <a:t>Program Impact: Service to System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354668" y="2743200"/>
            <a:ext cx="4677834" cy="358140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x-none" sz="3000" dirty="0">
                <a:solidFill>
                  <a:srgbClr val="0000FF"/>
                </a:solidFill>
              </a:rPr>
              <a:t>Direct revenues: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800" dirty="0">
                <a:solidFill>
                  <a:srgbClr val="0000FF"/>
                </a:solidFill>
              </a:rPr>
              <a:t>Clinical income generation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800" dirty="0">
                <a:solidFill>
                  <a:srgbClr val="0000FF"/>
                </a:solidFill>
              </a:rPr>
              <a:t>External reimbursements (CMS, Medicaid, state)</a:t>
            </a:r>
          </a:p>
          <a:p>
            <a:pPr>
              <a:lnSpc>
                <a:spcPct val="90000"/>
              </a:lnSpc>
            </a:pPr>
            <a:r>
              <a:rPr lang="en-US" altLang="x-none" sz="3000">
                <a:solidFill>
                  <a:srgbClr val="0000FF"/>
                </a:solidFill>
              </a:rPr>
              <a:t>”Community Benefit”</a:t>
            </a:r>
          </a:p>
          <a:p>
            <a:pPr>
              <a:lnSpc>
                <a:spcPct val="90000"/>
              </a:lnSpc>
            </a:pPr>
            <a:r>
              <a:rPr lang="en-US" altLang="x-none" sz="3000" dirty="0">
                <a:solidFill>
                  <a:srgbClr val="0000FF"/>
                </a:solidFill>
              </a:rPr>
              <a:t>Direct downstream referrals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2"/>
          </p:nvPr>
        </p:nvSpPr>
        <p:spPr>
          <a:xfrm>
            <a:off x="6605081" y="2743200"/>
            <a:ext cx="4348263" cy="358140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x-none" sz="3000" dirty="0">
                <a:solidFill>
                  <a:srgbClr val="0000FF"/>
                </a:solidFill>
              </a:rPr>
              <a:t>Controlling costs: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800" dirty="0">
                <a:solidFill>
                  <a:srgbClr val="0000FF"/>
                </a:solidFill>
              </a:rPr>
              <a:t>Unreimbursed care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800" dirty="0">
                <a:solidFill>
                  <a:srgbClr val="0000FF"/>
                </a:solidFill>
              </a:rPr>
              <a:t>Avoiding ER over-utilization, readmissions</a:t>
            </a:r>
          </a:p>
          <a:p>
            <a:pPr>
              <a:lnSpc>
                <a:spcPct val="90000"/>
              </a:lnSpc>
            </a:pPr>
            <a:r>
              <a:rPr lang="en-US" altLang="x-none" sz="3000" dirty="0">
                <a:solidFill>
                  <a:srgbClr val="0000FF"/>
                </a:solidFill>
              </a:rPr>
              <a:t>Replacement provider costs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66044" y="578224"/>
            <a:ext cx="10838569" cy="1326776"/>
          </a:xfrm>
        </p:spPr>
        <p:txBody>
          <a:bodyPr>
            <a:normAutofit/>
          </a:bodyPr>
          <a:lstStyle/>
          <a:p>
            <a:r>
              <a:rPr lang="en-US" altLang="x-none" sz="4000" b="1" dirty="0"/>
              <a:t>Program Impact: Service to System</a:t>
            </a:r>
          </a:p>
        </p:txBody>
      </p:sp>
      <p:sp>
        <p:nvSpPr>
          <p:cNvPr id="32770" name="Rectangle 4"/>
          <p:cNvSpPr>
            <a:spLocks noGrp="1" noChangeArrowheads="1"/>
          </p:cNvSpPr>
          <p:nvPr>
            <p:ph idx="1"/>
          </p:nvPr>
        </p:nvSpPr>
        <p:spPr>
          <a:xfrm>
            <a:off x="2339788" y="2427112"/>
            <a:ext cx="9164824" cy="38526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000" dirty="0">
                <a:solidFill>
                  <a:srgbClr val="0000FF"/>
                </a:solidFill>
              </a:rPr>
              <a:t>Clinical Learning Environment Review (CLER):</a:t>
            </a:r>
          </a:p>
          <a:p>
            <a:pPr lvl="1" eaLnBrk="1" hangingPunct="1"/>
            <a:r>
              <a:rPr lang="en-US" altLang="x-none" sz="2400" dirty="0">
                <a:solidFill>
                  <a:srgbClr val="0000FF"/>
                </a:solidFill>
              </a:rPr>
              <a:t>Patient safety</a:t>
            </a:r>
          </a:p>
          <a:p>
            <a:pPr lvl="1" eaLnBrk="1" hangingPunct="1"/>
            <a:r>
              <a:rPr lang="en-US" altLang="x-none" sz="2400" dirty="0">
                <a:solidFill>
                  <a:srgbClr val="0000FF"/>
                </a:solidFill>
              </a:rPr>
              <a:t>Quality of care</a:t>
            </a:r>
          </a:p>
          <a:p>
            <a:pPr lvl="1" eaLnBrk="1" hangingPunct="1"/>
            <a:r>
              <a:rPr lang="en-US" altLang="x-none" sz="2400" b="1" dirty="0">
                <a:solidFill>
                  <a:srgbClr val="0000FF"/>
                </a:solidFill>
              </a:rPr>
              <a:t>Health care disparities</a:t>
            </a:r>
          </a:p>
          <a:p>
            <a:pPr lvl="1" eaLnBrk="1" hangingPunct="1"/>
            <a:r>
              <a:rPr lang="en-US" altLang="x-none" sz="2400" dirty="0">
                <a:solidFill>
                  <a:srgbClr val="0000FF"/>
                </a:solidFill>
              </a:rPr>
              <a:t>Professionalism</a:t>
            </a:r>
          </a:p>
          <a:p>
            <a:pPr lvl="1" eaLnBrk="1" hangingPunct="1"/>
            <a:r>
              <a:rPr lang="en-US" altLang="x-none" sz="2400" dirty="0">
                <a:solidFill>
                  <a:srgbClr val="0000FF"/>
                </a:solidFill>
              </a:rPr>
              <a:t>Transitions of care/Teamwork</a:t>
            </a:r>
          </a:p>
          <a:p>
            <a:pPr lvl="1" eaLnBrk="1" hangingPunct="1"/>
            <a:r>
              <a:rPr lang="en-US" altLang="x-none" sz="2400" b="1" dirty="0">
                <a:solidFill>
                  <a:srgbClr val="0000FF"/>
                </a:solidFill>
              </a:rPr>
              <a:t>Physician well-being</a:t>
            </a:r>
          </a:p>
          <a:p>
            <a:pPr lvl="1" eaLnBrk="1" hangingPunct="1">
              <a:buFont typeface="Wingdings" charset="2"/>
              <a:buNone/>
            </a:pPr>
            <a:endParaRPr lang="en-US" altLang="x-none" sz="2400" dirty="0">
              <a:solidFill>
                <a:srgbClr val="F6FF1F"/>
              </a:solidFill>
            </a:endParaRPr>
          </a:p>
          <a:p>
            <a:pPr eaLnBrk="1" hangingPunct="1"/>
            <a:endParaRPr lang="en-US" altLang="x-none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556" y="3264606"/>
            <a:ext cx="3684588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0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66044" y="578224"/>
            <a:ext cx="10838569" cy="1326776"/>
          </a:xfrm>
        </p:spPr>
        <p:txBody>
          <a:bodyPr>
            <a:normAutofit/>
          </a:bodyPr>
          <a:lstStyle/>
          <a:p>
            <a:r>
              <a:rPr lang="en-US" altLang="x-none" sz="4000" b="1" dirty="0"/>
              <a:t>Program Impact: Service to System</a:t>
            </a:r>
          </a:p>
        </p:txBody>
      </p:sp>
      <p:sp>
        <p:nvSpPr>
          <p:cNvPr id="32770" name="Rectangle 4"/>
          <p:cNvSpPr>
            <a:spLocks noGrp="1" noChangeArrowheads="1"/>
          </p:cNvSpPr>
          <p:nvPr>
            <p:ph idx="1"/>
          </p:nvPr>
        </p:nvSpPr>
        <p:spPr>
          <a:xfrm>
            <a:off x="1399822" y="2427112"/>
            <a:ext cx="10104790" cy="3852664"/>
          </a:xfrm>
        </p:spPr>
        <p:txBody>
          <a:bodyPr>
            <a:normAutofit/>
          </a:bodyPr>
          <a:lstStyle/>
          <a:p>
            <a:pPr lvl="1" eaLnBrk="1" hangingPunct="1">
              <a:buFont typeface="Wingdings" charset="2"/>
              <a:buNone/>
            </a:pPr>
            <a:endParaRPr lang="en-US" altLang="x-none" sz="2400" dirty="0">
              <a:solidFill>
                <a:srgbClr val="F6FF1F"/>
              </a:solidFill>
            </a:endParaRPr>
          </a:p>
          <a:p>
            <a:r>
              <a:rPr lang="en-US" altLang="x-none" sz="2800" b="1" dirty="0">
                <a:solidFill>
                  <a:srgbClr val="0000FF"/>
                </a:solidFill>
              </a:rPr>
              <a:t>Local and systems leadership:</a:t>
            </a:r>
          </a:p>
          <a:p>
            <a:pPr lvl="1"/>
            <a:r>
              <a:rPr lang="en-US" altLang="x-none" sz="2800" dirty="0">
                <a:solidFill>
                  <a:srgbClr val="0000FF"/>
                </a:solidFill>
              </a:rPr>
              <a:t>Institutional leadership positions</a:t>
            </a:r>
          </a:p>
          <a:p>
            <a:pPr lvl="1"/>
            <a:r>
              <a:rPr lang="en-US" altLang="x-none" sz="2800" dirty="0">
                <a:solidFill>
                  <a:srgbClr val="0000FF"/>
                </a:solidFill>
              </a:rPr>
              <a:t>Committee memberships</a:t>
            </a:r>
          </a:p>
          <a:p>
            <a:pPr lvl="1"/>
            <a:r>
              <a:rPr lang="en-US" altLang="x-none" sz="2800" dirty="0">
                <a:solidFill>
                  <a:srgbClr val="0000FF"/>
                </a:solidFill>
              </a:rPr>
              <a:t>Task force engagement</a:t>
            </a:r>
          </a:p>
          <a:p>
            <a:pPr eaLnBrk="1" hangingPunct="1"/>
            <a:endParaRPr lang="en-US" altLang="x-none" sz="28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77" y="2799644"/>
            <a:ext cx="3856213" cy="32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6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2"/>
            <a:ext cx="10972800" cy="163000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4000" b="1" dirty="0"/>
              <a:t>Program Impact: Workforce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clipArt" sz="half" idx="1"/>
          </p:nvPr>
        </p:nvSpPr>
        <p:spPr>
          <a:xfrm>
            <a:off x="812800" y="2020711"/>
            <a:ext cx="5181599" cy="4110215"/>
          </a:xfrm>
        </p:spPr>
        <p:txBody>
          <a:bodyPr/>
          <a:lstStyle/>
          <a:p>
            <a:endParaRPr lang="en-US"/>
          </a:p>
        </p:txBody>
      </p:sp>
      <p:sp>
        <p:nvSpPr>
          <p:cNvPr id="30722" name="Content Placeholder 8"/>
          <p:cNvSpPr>
            <a:spLocks noGrp="1"/>
          </p:cNvSpPr>
          <p:nvPr>
            <p:ph type="body" sz="half" idx="2"/>
          </p:nvPr>
        </p:nvSpPr>
        <p:spPr>
          <a:xfrm>
            <a:off x="6197600" y="2020711"/>
            <a:ext cx="5384800" cy="411021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x-none" sz="3000" dirty="0">
                <a:solidFill>
                  <a:srgbClr val="0000FF"/>
                </a:solidFill>
              </a:rPr>
              <a:t>New providers / graduates </a:t>
            </a:r>
            <a:r>
              <a:rPr lang="en-US" altLang="x-none" sz="3000" i="1" dirty="0">
                <a:solidFill>
                  <a:srgbClr val="FF0000"/>
                </a:solidFill>
              </a:rPr>
              <a:t>(data)</a:t>
            </a:r>
          </a:p>
          <a:p>
            <a:pPr lvl="1">
              <a:lnSpc>
                <a:spcPct val="90000"/>
              </a:lnSpc>
            </a:pPr>
            <a:r>
              <a:rPr lang="en-US" altLang="x-none" sz="2400" dirty="0">
                <a:solidFill>
                  <a:srgbClr val="0000FF"/>
                </a:solidFill>
              </a:rPr>
              <a:t>Committed to the community and institution</a:t>
            </a:r>
          </a:p>
          <a:p>
            <a:pPr lvl="1">
              <a:lnSpc>
                <a:spcPct val="90000"/>
              </a:lnSpc>
            </a:pPr>
            <a:r>
              <a:rPr lang="en-US" altLang="x-none" sz="2400" dirty="0">
                <a:solidFill>
                  <a:srgbClr val="0000FF"/>
                </a:solidFill>
              </a:rPr>
              <a:t>Familiar with local environment</a:t>
            </a:r>
          </a:p>
          <a:p>
            <a:pPr>
              <a:lnSpc>
                <a:spcPct val="90000"/>
              </a:lnSpc>
            </a:pPr>
            <a:r>
              <a:rPr lang="en-US" altLang="x-none" sz="3000" dirty="0">
                <a:solidFill>
                  <a:srgbClr val="0000FF"/>
                </a:solidFill>
              </a:rPr>
              <a:t>Reduced recruiting costs</a:t>
            </a:r>
          </a:p>
          <a:p>
            <a:pPr>
              <a:lnSpc>
                <a:spcPct val="90000"/>
              </a:lnSpc>
            </a:pPr>
            <a:r>
              <a:rPr lang="en-US" altLang="x-none" sz="3000" dirty="0">
                <a:solidFill>
                  <a:srgbClr val="0000FF"/>
                </a:solidFill>
              </a:rPr>
              <a:t>Regional impacts:</a:t>
            </a:r>
          </a:p>
          <a:p>
            <a:pPr lvl="1">
              <a:lnSpc>
                <a:spcPct val="90000"/>
              </a:lnSpc>
            </a:pPr>
            <a:r>
              <a:rPr lang="en-US" altLang="x-none" sz="2600" dirty="0">
                <a:solidFill>
                  <a:srgbClr val="0000FF"/>
                </a:solidFill>
              </a:rPr>
              <a:t>Catchment referral patterns </a:t>
            </a:r>
            <a:r>
              <a:rPr lang="en-US" altLang="x-none" sz="2600" i="1" dirty="0">
                <a:solidFill>
                  <a:srgbClr val="FF0000"/>
                </a:solidFill>
              </a:rPr>
              <a:t>(consider map)</a:t>
            </a:r>
          </a:p>
          <a:p>
            <a:pPr lvl="1">
              <a:lnSpc>
                <a:spcPct val="90000"/>
              </a:lnSpc>
            </a:pPr>
            <a:r>
              <a:rPr lang="en-US" altLang="x-none" sz="2800" dirty="0">
                <a:solidFill>
                  <a:srgbClr val="0000FF"/>
                </a:solidFill>
              </a:rPr>
              <a:t>Regional reputation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45459" y="497540"/>
            <a:ext cx="10936941" cy="110265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4000" b="1" dirty="0"/>
              <a:t>Program Impact: Quality of Care</a:t>
            </a:r>
          </a:p>
        </p:txBody>
      </p:sp>
      <p:sp>
        <p:nvSpPr>
          <p:cNvPr id="3277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54667" y="1512711"/>
            <a:ext cx="5261286" cy="511668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000" b="1" dirty="0">
                <a:solidFill>
                  <a:srgbClr val="0000FF"/>
                </a:solidFill>
              </a:rPr>
              <a:t>Learning environment:</a:t>
            </a:r>
          </a:p>
          <a:p>
            <a:pPr lvl="1" eaLnBrk="1" hangingPunct="1"/>
            <a:r>
              <a:rPr lang="en-US" altLang="x-none" sz="2400" dirty="0">
                <a:solidFill>
                  <a:srgbClr val="0000FF"/>
                </a:solidFill>
              </a:rPr>
              <a:t>Enhancing the adoption of </a:t>
            </a:r>
            <a:r>
              <a:rPr lang="ja-JP" altLang="en-US" sz="2400" dirty="0">
                <a:solidFill>
                  <a:srgbClr val="0000FF"/>
                </a:solidFill>
              </a:rPr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new</a:t>
            </a:r>
            <a:r>
              <a:rPr lang="ja-JP" altLang="en-US" sz="2400" dirty="0">
                <a:solidFill>
                  <a:srgbClr val="0000FF"/>
                </a:solidFill>
              </a:rPr>
              <a:t>”</a:t>
            </a:r>
            <a:r>
              <a:rPr lang="en-US" altLang="ja-JP" sz="2400" dirty="0">
                <a:solidFill>
                  <a:srgbClr val="0000FF"/>
                </a:solidFill>
              </a:rPr>
              <a:t> knowledge</a:t>
            </a:r>
          </a:p>
          <a:p>
            <a:pPr lvl="1" eaLnBrk="1" hangingPunct="1"/>
            <a:r>
              <a:rPr lang="en-US" altLang="ja-JP" sz="2400" dirty="0">
                <a:solidFill>
                  <a:srgbClr val="0000FF"/>
                </a:solidFill>
              </a:rPr>
              <a:t>Innovations</a:t>
            </a:r>
          </a:p>
          <a:p>
            <a:pPr lvl="1" eaLnBrk="1" hangingPunct="1">
              <a:spcAft>
                <a:spcPts val="1200"/>
              </a:spcAft>
            </a:pPr>
            <a:r>
              <a:rPr lang="en-US" altLang="ja-JP" sz="2400" dirty="0">
                <a:solidFill>
                  <a:srgbClr val="0000FF"/>
                </a:solidFill>
              </a:rPr>
              <a:t>Regional CME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sz="3000" b="1" dirty="0">
                <a:solidFill>
                  <a:srgbClr val="0000FF"/>
                </a:solidFill>
              </a:rPr>
              <a:t>Research:</a:t>
            </a:r>
          </a:p>
          <a:p>
            <a:pPr lvl="1"/>
            <a:r>
              <a:rPr lang="en-US" altLang="x-none" sz="2800" dirty="0">
                <a:solidFill>
                  <a:srgbClr val="0000FF"/>
                </a:solidFill>
              </a:rPr>
              <a:t>Patient care initiatives (quality, safety, others)</a:t>
            </a:r>
          </a:p>
          <a:p>
            <a:pPr lvl="1"/>
            <a:r>
              <a:rPr lang="en-US" altLang="x-none" sz="2800" dirty="0">
                <a:solidFill>
                  <a:srgbClr val="0000FF"/>
                </a:solidFill>
              </a:rPr>
              <a:t>Research</a:t>
            </a:r>
            <a:endParaRPr lang="en-US" altLang="x-none" sz="2400" dirty="0">
              <a:solidFill>
                <a:srgbClr val="F6FF1F"/>
              </a:solidFill>
            </a:endParaRPr>
          </a:p>
          <a:p>
            <a:pPr eaLnBrk="1" hangingPunct="1"/>
            <a:endParaRPr lang="en-US" altLang="x-none" sz="28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443" y="2517421"/>
            <a:ext cx="4431318" cy="24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186707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4000" b="1" dirty="0">
                <a:solidFill>
                  <a:schemeClr val="tx1"/>
                </a:solidFill>
              </a:rPr>
              <a:t>Finances</a:t>
            </a:r>
          </a:p>
        </p:txBody>
      </p:sp>
      <p:sp>
        <p:nvSpPr>
          <p:cNvPr id="36867" name="Content Placeholder 7"/>
          <p:cNvSpPr>
            <a:spLocks noGrp="1"/>
          </p:cNvSpPr>
          <p:nvPr>
            <p:ph type="body" sz="half" idx="1"/>
          </p:nvPr>
        </p:nvSpPr>
        <p:spPr>
          <a:xfrm>
            <a:off x="1501422" y="1976718"/>
            <a:ext cx="4492978" cy="4154208"/>
          </a:xfrm>
        </p:spPr>
        <p:txBody>
          <a:bodyPr/>
          <a:lstStyle/>
          <a:p>
            <a:pPr marL="457200" indent="-457200" eaLnBrk="1" hangingPunct="1">
              <a:buFont typeface="Arial" charset="0"/>
              <a:buChar char="•"/>
            </a:pPr>
            <a:r>
              <a:rPr lang="en-US" altLang="x-none" sz="3600" dirty="0">
                <a:solidFill>
                  <a:srgbClr val="0000FF"/>
                </a:solidFill>
              </a:rPr>
              <a:t>Revenues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x-none" sz="3600" dirty="0">
                <a:solidFill>
                  <a:srgbClr val="0000FF"/>
                </a:solidFill>
              </a:rPr>
              <a:t>Expenses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x-none" sz="3600" dirty="0">
                <a:solidFill>
                  <a:srgbClr val="0000FF"/>
                </a:solidFill>
              </a:rPr>
              <a:t>Performance data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x-none" sz="3600" dirty="0">
                <a:solidFill>
                  <a:srgbClr val="0000FF"/>
                </a:solidFill>
              </a:rPr>
              <a:t>Opportunities and threats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type="clipArt" sz="half" idx="2"/>
          </p:nvPr>
        </p:nvPicPr>
        <p:blipFill rotWithShape="1">
          <a:blip r:embed="rId3"/>
          <a:stretch/>
        </p:blipFill>
        <p:spPr>
          <a:xfrm>
            <a:off x="8255000" y="3230562"/>
            <a:ext cx="1270000" cy="1270000"/>
          </a:xfr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33" y="1976718"/>
            <a:ext cx="44069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8212138" cy="1047750"/>
          </a:xfrm>
        </p:spPr>
        <p:txBody>
          <a:bodyPr>
            <a:normAutofit/>
          </a:bodyPr>
          <a:lstStyle/>
          <a:p>
            <a:r>
              <a:rPr lang="en-US" altLang="x-none" sz="4000" b="1" dirty="0">
                <a:solidFill>
                  <a:srgbClr val="0070C0"/>
                </a:solidFill>
              </a:rPr>
              <a:t>Residency Revenues</a:t>
            </a:r>
          </a:p>
        </p:txBody>
      </p:sp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2209800" y="3048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kumimoji="1" lang="x-none" altLang="x-none" sz="4400" b="1">
              <a:solidFill>
                <a:schemeClr val="tx2"/>
              </a:solidFill>
              <a:latin typeface="Book Antiqua" charset="0"/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2590800" y="1447799"/>
            <a:ext cx="7696200" cy="528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kumimoji="1" lang="en-US" altLang="x-none" b="1" dirty="0">
                <a:latin typeface="Arial" charset="0"/>
              </a:rPr>
              <a:t> 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dirty="0">
                <a:latin typeface="Arial" charset="0"/>
              </a:rPr>
              <a:t>Patient care reimbursements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kumimoji="1" lang="en-US" altLang="x-none" dirty="0">
                <a:latin typeface="Arial" charset="0"/>
              </a:rPr>
              <a:t>FMC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kumimoji="1" lang="en-US" altLang="x-none" dirty="0">
                <a:latin typeface="Arial" charset="0"/>
              </a:rPr>
              <a:t>Inpatient, nursing home, other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dirty="0">
                <a:latin typeface="Arial" charset="0"/>
              </a:rPr>
              <a:t>Other service reimbursements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endParaRPr kumimoji="1" lang="en-US" altLang="x-none" dirty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dirty="0">
                <a:latin typeface="Arial" charset="0"/>
              </a:rPr>
              <a:t>Federal funding (Medicare GME)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dirty="0">
                <a:latin typeface="Arial" charset="0"/>
              </a:rPr>
              <a:t>Medicaid GME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dirty="0">
                <a:latin typeface="Arial" charset="0"/>
              </a:rPr>
              <a:t>Other federal sources (HRSA, VA)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kumimoji="1" lang="en-US" altLang="x-none" dirty="0"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dirty="0">
                <a:latin typeface="Arial" charset="0"/>
              </a:rPr>
              <a:t>State funding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dirty="0">
                <a:latin typeface="Arial" charset="0"/>
              </a:rPr>
              <a:t>Grants, foundation support, other sources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dirty="0">
                <a:latin typeface="Arial" charset="0"/>
              </a:rPr>
              <a:t>Institutional direct support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F0B179D5-0A70-3C45-8A59-08AE82B96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7467600" cy="125505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Factors affecting revenue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6D1B926D-C5BE-8044-B883-09EA64301CE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181600" y="2133600"/>
            <a:ext cx="5105400" cy="39624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</a:rPr>
              <a:t>Payor mix of patients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</a:rPr>
              <a:t>Billing and collections efficiencies (deductions, write-offs, AR, etc.)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</a:rPr>
              <a:t>Volume of patients seen (productivity)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</a:rPr>
              <a:t>Service contracts (managed care; enhanced reimbursements)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</a:rPr>
              <a:t>RVU production</a:t>
            </a:r>
          </a:p>
        </p:txBody>
      </p:sp>
      <p:pic>
        <p:nvPicPr>
          <p:cNvPr id="50179" name="Picture 1">
            <a:extLst>
              <a:ext uri="{FF2B5EF4-FFF2-40B4-BE49-F238E27FC236}">
                <a16:creationId xmlns:a16="http://schemas.microsoft.com/office/drawing/2014/main" id="{AEEB6C16-CA60-274F-BC53-1AC406511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1"/>
            <a:ext cx="23495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772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x-none" sz="4000" dirty="0">
                <a:solidFill>
                  <a:schemeClr val="tx1"/>
                </a:solidFill>
              </a:rPr>
              <a:t>Revenues</a:t>
            </a:r>
          </a:p>
        </p:txBody>
      </p:sp>
      <p:sp>
        <p:nvSpPr>
          <p:cNvPr id="36866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x-none" sz="3200" dirty="0">
                <a:solidFill>
                  <a:srgbClr val="FF0000"/>
                </a:solidFill>
              </a:rPr>
              <a:t>“TIY” </a:t>
            </a:r>
            <a:r>
              <a:rPr lang="en-US" altLang="x-none" sz="3200" dirty="0">
                <a:solidFill>
                  <a:srgbClr val="0000FF"/>
                </a:solidFill>
              </a:rPr>
              <a:t>2019 Revenues:</a:t>
            </a:r>
          </a:p>
          <a:p>
            <a:pPr lvl="1" eaLnBrk="1" hangingPunct="1"/>
            <a:r>
              <a:rPr lang="en-US" altLang="x-none" sz="2800" dirty="0">
                <a:solidFill>
                  <a:srgbClr val="0000FF"/>
                </a:solidFill>
              </a:rPr>
              <a:t>Federal sources (CMS, HRSA, VA):   </a:t>
            </a:r>
            <a:r>
              <a:rPr lang="en-US" altLang="x-none" sz="2800" dirty="0">
                <a:solidFill>
                  <a:srgbClr val="FF0000"/>
                </a:solidFill>
              </a:rPr>
              <a:t>$</a:t>
            </a:r>
          </a:p>
          <a:p>
            <a:pPr lvl="1" eaLnBrk="1" hangingPunct="1"/>
            <a:r>
              <a:rPr lang="en-US" altLang="x-none" sz="2800" dirty="0">
                <a:solidFill>
                  <a:srgbClr val="0000FF"/>
                </a:solidFill>
              </a:rPr>
              <a:t>State sources (Medicaid, state lines):  </a:t>
            </a:r>
            <a:r>
              <a:rPr lang="en-US" altLang="x-none" sz="2800" dirty="0">
                <a:solidFill>
                  <a:srgbClr val="FF0000"/>
                </a:solidFill>
              </a:rPr>
              <a:t>$</a:t>
            </a:r>
          </a:p>
          <a:p>
            <a:pPr lvl="1" eaLnBrk="1" hangingPunct="1"/>
            <a:r>
              <a:rPr lang="en-US" altLang="x-none" sz="2800" dirty="0">
                <a:solidFill>
                  <a:srgbClr val="0000FF"/>
                </a:solidFill>
              </a:rPr>
              <a:t>Patient care reimbursements for clinical work:   </a:t>
            </a:r>
            <a:r>
              <a:rPr lang="en-US" altLang="x-none" sz="2800" dirty="0">
                <a:solidFill>
                  <a:srgbClr val="FF0000"/>
                </a:solidFill>
              </a:rPr>
              <a:t>$</a:t>
            </a:r>
          </a:p>
          <a:p>
            <a:pPr lvl="1" eaLnBrk="1" hangingPunct="1"/>
            <a:r>
              <a:rPr lang="en-US" altLang="x-none" sz="2800" dirty="0">
                <a:solidFill>
                  <a:srgbClr val="0000FF"/>
                </a:solidFill>
              </a:rPr>
              <a:t>Total:   </a:t>
            </a:r>
            <a:r>
              <a:rPr lang="en-US" altLang="x-none" sz="2800" dirty="0">
                <a:solidFill>
                  <a:srgbClr val="FF0000"/>
                </a:solidFill>
              </a:rPr>
              <a:t>$</a:t>
            </a:r>
          </a:p>
          <a:p>
            <a:pPr lvl="1" eaLnBrk="1" hangingPunct="1"/>
            <a:r>
              <a:rPr lang="en-US" altLang="x-none" sz="2800" dirty="0">
                <a:solidFill>
                  <a:srgbClr val="0000FF"/>
                </a:solidFill>
              </a:rPr>
              <a:t>Per resident:  </a:t>
            </a:r>
            <a:r>
              <a:rPr lang="en-US" altLang="x-none" sz="2800" dirty="0">
                <a:solidFill>
                  <a:srgbClr val="FF0000"/>
                </a:solidFill>
              </a:rPr>
              <a:t>$</a:t>
            </a:r>
          </a:p>
        </p:txBody>
      </p:sp>
      <p:sp>
        <p:nvSpPr>
          <p:cNvPr id="36867" name="Content Placeholder 7"/>
          <p:cNvSpPr>
            <a:spLocks noGrp="1"/>
          </p:cNvSpPr>
          <p:nvPr>
            <p:ph sz="half" idx="4294967295"/>
          </p:nvPr>
        </p:nvSpPr>
        <p:spPr>
          <a:xfrm>
            <a:off x="7997825" y="2273300"/>
            <a:ext cx="4194175" cy="3763963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en-US" altLang="x-none" sz="2800" dirty="0">
              <a:solidFill>
                <a:srgbClr val="0000FF"/>
              </a:solidFill>
            </a:endParaRPr>
          </a:p>
          <a:p>
            <a:pPr eaLnBrk="1" hangingPunct="1"/>
            <a:endParaRPr lang="en-US" altLang="x-non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59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696E1C1F-447C-AE4D-9C77-91A8EC5BF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1" y="533400"/>
            <a:ext cx="7789863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x-none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Revenue Threats and Opportunities</a:t>
            </a:r>
          </a:p>
        </p:txBody>
      </p:sp>
      <p:sp>
        <p:nvSpPr>
          <p:cNvPr id="45058" name="Content Placeholder 7">
            <a:extLst>
              <a:ext uri="{FF2B5EF4-FFF2-40B4-BE49-F238E27FC236}">
                <a16:creationId xmlns:a16="http://schemas.microsoft.com/office/drawing/2014/main" id="{D8E16673-8571-3C4A-B0B9-C6BD9FB1A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3989" y="2635624"/>
            <a:ext cx="4394388" cy="3482788"/>
          </a:xfrm>
        </p:spPr>
        <p:txBody>
          <a:bodyPr rtlCol="0">
            <a:normAutofit/>
          </a:bodyPr>
          <a:lstStyle/>
          <a:p>
            <a:pPr marL="91440" indent="-91440">
              <a:defRPr/>
            </a:pPr>
            <a:r>
              <a:rPr lang="en-US" altLang="x-none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Threats:</a:t>
            </a:r>
          </a:p>
          <a:p>
            <a:pPr marL="384048" lvl="1" indent="-182880">
              <a:defRPr/>
            </a:pPr>
            <a:r>
              <a:rPr lang="en-US" altLang="x-none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GME funding sources, both federal and state</a:t>
            </a:r>
          </a:p>
          <a:p>
            <a:pPr marL="384048" lvl="1" indent="-182880">
              <a:defRPr/>
            </a:pPr>
            <a:r>
              <a:rPr lang="en-US" altLang="x-none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 revenue streams</a:t>
            </a:r>
          </a:p>
          <a:p>
            <a:pPr marL="384048" lvl="1" indent="-182880">
              <a:defRPr/>
            </a:pPr>
            <a:r>
              <a:rPr lang="en-US" altLang="x-none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pressures (EMR, PCMH, etc.)</a:t>
            </a:r>
          </a:p>
          <a:p>
            <a:pPr marL="384048" lvl="1" indent="-182880">
              <a:defRPr/>
            </a:pPr>
            <a:r>
              <a:rPr lang="en-US" altLang="x-none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Threats to the THC and other federal health programs</a:t>
            </a:r>
          </a:p>
        </p:txBody>
      </p:sp>
      <p:sp>
        <p:nvSpPr>
          <p:cNvPr id="45059" name="Content Placeholder 16">
            <a:extLst>
              <a:ext uri="{FF2B5EF4-FFF2-40B4-BE49-F238E27FC236}">
                <a16:creationId xmlns:a16="http://schemas.microsoft.com/office/drawing/2014/main" id="{56AEAD24-E670-614B-B72D-0EDF0E435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5726" y="2635624"/>
            <a:ext cx="3438525" cy="3334870"/>
          </a:xfrm>
        </p:spPr>
        <p:txBody>
          <a:bodyPr rtlCol="0">
            <a:normAutofit/>
          </a:bodyPr>
          <a:lstStyle/>
          <a:p>
            <a:pPr marL="91440" indent="-91440">
              <a:defRPr/>
            </a:pPr>
            <a:r>
              <a:rPr lang="en-US" altLang="x-none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Opportunities:</a:t>
            </a:r>
          </a:p>
          <a:p>
            <a:pPr marL="384048" lvl="1" indent="-182880">
              <a:defRPr/>
            </a:pPr>
            <a:r>
              <a:rPr lang="en-US" altLang="x-none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future of federal and state health programs</a:t>
            </a:r>
          </a:p>
          <a:p>
            <a:pPr marL="384048" lvl="1" indent="-182880">
              <a:defRPr/>
            </a:pPr>
            <a:r>
              <a:rPr lang="en-US" altLang="x-none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transformation</a:t>
            </a:r>
          </a:p>
          <a:p>
            <a:pPr marL="384048" lvl="1" indent="-182880">
              <a:defRPr/>
            </a:pPr>
            <a:r>
              <a:rPr lang="en-US" altLang="x-none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CMS initiatives  (ACO; quality payment systems, etc.)</a:t>
            </a:r>
          </a:p>
        </p:txBody>
      </p:sp>
      <p:pic>
        <p:nvPicPr>
          <p:cNvPr id="53252" name="Picture 1">
            <a:extLst>
              <a:ext uri="{FF2B5EF4-FFF2-40B4-BE49-F238E27FC236}">
                <a16:creationId xmlns:a16="http://schemas.microsoft.com/office/drawing/2014/main" id="{0E0DA001-C65A-704C-8212-FC33338FF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9" b="18724"/>
          <a:stretch>
            <a:fillRect/>
          </a:stretch>
        </p:blipFill>
        <p:spPr bwMode="auto">
          <a:xfrm>
            <a:off x="4939611" y="1246094"/>
            <a:ext cx="2217531" cy="120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93B6F5-8A55-F04F-A7D3-4A86E7708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1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 ASIDE</a:t>
            </a:r>
            <a:r>
              <a:rPr lang="is-IS" dirty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Who is your audience/who are your stakeholders?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What is the goal of your presentation?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May need to start with “GME 101”!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Remember to tell stories when time allows!</a:t>
            </a:r>
          </a:p>
          <a:p>
            <a:endParaRPr lang="en-US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30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/>
          </p:cNvSpPr>
          <p:nvPr/>
        </p:nvSpPr>
        <p:spPr bwMode="auto">
          <a:xfrm>
            <a:off x="1667435" y="605118"/>
            <a:ext cx="8390966" cy="98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kumimoji="1" lang="en-US" altLang="x-none" sz="4000" dirty="0">
                <a:latin typeface="Book Antiqua" charset="0"/>
              </a:rPr>
              <a:t>Residency expenses</a:t>
            </a:r>
          </a:p>
        </p:txBody>
      </p:sp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2590800" y="1801906"/>
            <a:ext cx="7620000" cy="395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9051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sz="2800" dirty="0">
                <a:latin typeface="Arial" charset="0"/>
              </a:rPr>
              <a:t>Salaries, benefits</a:t>
            </a:r>
            <a:r>
              <a:rPr kumimoji="1" lang="en-US" altLang="x-none" sz="2800">
                <a:latin typeface="Arial" charset="0"/>
              </a:rPr>
              <a:t>, retirement (faculty, residents, other providers, and support FPC and program staff)</a:t>
            </a:r>
            <a:endParaRPr kumimoji="1" lang="en-US" altLang="x-none" sz="2800" dirty="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sz="2800" dirty="0">
                <a:latin typeface="Arial" charset="0"/>
              </a:rPr>
              <a:t>Variable operational expenses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sz="2800" dirty="0">
                <a:latin typeface="Arial" charset="0"/>
              </a:rPr>
              <a:t>Fixed operational expenses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ja-JP" altLang="en-US" sz="2800" dirty="0">
                <a:latin typeface="Arial" charset="0"/>
              </a:rPr>
              <a:t>“</a:t>
            </a:r>
            <a:r>
              <a:rPr kumimoji="1" lang="en-US" altLang="ja-JP" sz="2800" dirty="0">
                <a:latin typeface="Arial" charset="0"/>
              </a:rPr>
              <a:t>Indirect</a:t>
            </a:r>
            <a:r>
              <a:rPr kumimoji="1" lang="ja-JP" altLang="en-US" sz="2800" dirty="0">
                <a:latin typeface="Arial" charset="0"/>
              </a:rPr>
              <a:t>”</a:t>
            </a:r>
            <a:r>
              <a:rPr kumimoji="1" lang="en-US" altLang="ja-JP" sz="2800" dirty="0">
                <a:latin typeface="Arial" charset="0"/>
              </a:rPr>
              <a:t> expenses or </a:t>
            </a:r>
            <a:r>
              <a:rPr kumimoji="1" lang="ja-JP" altLang="en-US" sz="2800" dirty="0">
                <a:latin typeface="Arial" charset="0"/>
              </a:rPr>
              <a:t>“</a:t>
            </a:r>
            <a:r>
              <a:rPr kumimoji="1" lang="en-US" altLang="ja-JP" sz="2800" dirty="0">
                <a:latin typeface="Arial" charset="0"/>
              </a:rPr>
              <a:t>overhead</a:t>
            </a:r>
            <a:r>
              <a:rPr kumimoji="1" lang="ja-JP" altLang="en-US" sz="2800" dirty="0">
                <a:latin typeface="Arial" charset="0"/>
              </a:rPr>
              <a:t>”</a:t>
            </a:r>
            <a:r>
              <a:rPr kumimoji="1" lang="en-US" altLang="ja-JP" sz="2800" dirty="0">
                <a:latin typeface="Arial" charset="0"/>
              </a:rPr>
              <a:t>:  other costs not directly on the budget sheets but contributing to the support of the program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endParaRPr kumimoji="1" lang="en-US" altLang="x-none" sz="2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AE082A86-0110-E949-869B-61E5DD80C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793375"/>
            <a:ext cx="7543800" cy="94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800" dirty="0">
                <a:solidFill>
                  <a:schemeClr val="tx2"/>
                </a:solidFill>
                <a:latin typeface="Book Antiqua" panose="02040602050305030304" pitchFamily="18" charset="0"/>
              </a:rPr>
              <a:t>Salaries and benefits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728927D8-5370-134B-ABD8-5208EEA98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3988" y="1981200"/>
            <a:ext cx="5813612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9051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290513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en-US" altLang="en-US" dirty="0"/>
              <a:t>Salary, benefits, retirement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</a:rPr>
              <a:t>Faculty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</a:rPr>
              <a:t>Residents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</a:rPr>
              <a:t>Educational staff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</a:rPr>
              <a:t>FMC staff, additional for residency training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</a:rPr>
              <a:t>Stipends for other teachers (specialists, preceptors, etc.)</a:t>
            </a:r>
            <a:endParaRPr lang="en-US" altLang="en-US" dirty="0"/>
          </a:p>
        </p:txBody>
      </p:sp>
      <p:pic>
        <p:nvPicPr>
          <p:cNvPr id="56323" name="Picture 1">
            <a:extLst>
              <a:ext uri="{FF2B5EF4-FFF2-40B4-BE49-F238E27FC236}">
                <a16:creationId xmlns:a16="http://schemas.microsoft.com/office/drawing/2014/main" id="{4F01CB7A-402D-AA48-9EFA-6A2D8583D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890" y="2400300"/>
            <a:ext cx="3367321" cy="248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0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FA7DF81F-CBF5-0C47-9647-1E5AAD0BA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66700"/>
            <a:ext cx="7467600" cy="20193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Factors affecting expenses</a:t>
            </a:r>
          </a:p>
        </p:txBody>
      </p:sp>
      <p:sp>
        <p:nvSpPr>
          <p:cNvPr id="61442" name="Rectangle 4">
            <a:extLst>
              <a:ext uri="{FF2B5EF4-FFF2-40B4-BE49-F238E27FC236}">
                <a16:creationId xmlns:a16="http://schemas.microsoft.com/office/drawing/2014/main" id="{85248F6C-DAC1-5D4B-B747-43667DD35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43953" y="2286000"/>
            <a:ext cx="7709647" cy="37719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Residency program size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Faculty number and structure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Staffing models of clinics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Allocations of institutional overhead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Family Medicine Clinic efficiency and allocation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7110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x-none" sz="4000">
                <a:solidFill>
                  <a:schemeClr val="tx1"/>
                </a:solidFill>
              </a:rPr>
              <a:t>Expenses</a:t>
            </a:r>
            <a:endParaRPr lang="en-US" altLang="x-none" sz="4000" dirty="0">
              <a:solidFill>
                <a:schemeClr val="tx1"/>
              </a:solidFill>
            </a:endParaRPr>
          </a:p>
        </p:txBody>
      </p:sp>
      <p:sp>
        <p:nvSpPr>
          <p:cNvPr id="40962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x-none" sz="3200" dirty="0">
                <a:solidFill>
                  <a:srgbClr val="FF0000"/>
                </a:solidFill>
              </a:rPr>
              <a:t>“TIY” </a:t>
            </a:r>
            <a:r>
              <a:rPr lang="en-US" altLang="x-none" sz="3200" dirty="0">
                <a:solidFill>
                  <a:srgbClr val="0000FF"/>
                </a:solidFill>
              </a:rPr>
              <a:t>2019 Expenses:</a:t>
            </a:r>
            <a:endParaRPr lang="en-US" altLang="x-none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altLang="x-none" sz="2800" dirty="0">
                <a:solidFill>
                  <a:srgbClr val="0000FF"/>
                </a:solidFill>
              </a:rPr>
              <a:t>Total: </a:t>
            </a:r>
            <a:r>
              <a:rPr lang="en-US" altLang="x-none" sz="2800" dirty="0">
                <a:solidFill>
                  <a:srgbClr val="FF0000"/>
                </a:solidFill>
              </a:rPr>
              <a:t>$</a:t>
            </a:r>
          </a:p>
          <a:p>
            <a:pPr lvl="1" eaLnBrk="1" hangingPunct="1"/>
            <a:r>
              <a:rPr lang="en-US" altLang="x-none" sz="2800" dirty="0">
                <a:solidFill>
                  <a:srgbClr val="0000FF"/>
                </a:solidFill>
              </a:rPr>
              <a:t>Per resident:  </a:t>
            </a:r>
            <a:r>
              <a:rPr lang="en-US" altLang="x-none" sz="2800" dirty="0">
                <a:solidFill>
                  <a:srgbClr val="FF0000"/>
                </a:solidFill>
              </a:rPr>
              <a:t>$</a:t>
            </a:r>
          </a:p>
          <a:p>
            <a:r>
              <a:rPr lang="en-US" altLang="x-none" sz="3200" dirty="0">
                <a:solidFill>
                  <a:srgbClr val="FF0000"/>
                </a:solidFill>
              </a:rPr>
              <a:t>“TIY” </a:t>
            </a:r>
            <a:r>
              <a:rPr lang="en-US" altLang="x-none" sz="3200" dirty="0">
                <a:solidFill>
                  <a:srgbClr val="0000FF"/>
                </a:solidFill>
              </a:rPr>
              <a:t>2019 Net Cost (Revenues minus Expenses):</a:t>
            </a:r>
            <a:endParaRPr lang="en-US" altLang="x-none" dirty="0">
              <a:solidFill>
                <a:srgbClr val="0000FF"/>
              </a:solidFill>
            </a:endParaRPr>
          </a:p>
          <a:p>
            <a:pPr lvl="1"/>
            <a:r>
              <a:rPr lang="en-US" altLang="x-none" sz="2800" dirty="0">
                <a:solidFill>
                  <a:srgbClr val="0000FF"/>
                </a:solidFill>
              </a:rPr>
              <a:t>Total: </a:t>
            </a:r>
            <a:r>
              <a:rPr lang="en-US" altLang="x-none" sz="2800" dirty="0">
                <a:solidFill>
                  <a:srgbClr val="FF0000"/>
                </a:solidFill>
              </a:rPr>
              <a:t>$</a:t>
            </a:r>
          </a:p>
          <a:p>
            <a:pPr lvl="1"/>
            <a:r>
              <a:rPr lang="en-US" altLang="x-none" sz="2800" dirty="0">
                <a:solidFill>
                  <a:srgbClr val="0000FF"/>
                </a:solidFill>
              </a:rPr>
              <a:t>Per resident:  </a:t>
            </a:r>
            <a:r>
              <a:rPr lang="en-US" altLang="x-none" sz="2800" dirty="0">
                <a:solidFill>
                  <a:srgbClr val="FF0000"/>
                </a:solidFill>
              </a:rPr>
              <a:t>$</a:t>
            </a:r>
            <a:endParaRPr lang="en-US" altLang="x-none" sz="2800" dirty="0">
              <a:solidFill>
                <a:srgbClr val="0000FF"/>
              </a:solidFill>
            </a:endParaRPr>
          </a:p>
        </p:txBody>
      </p:sp>
      <p:sp>
        <p:nvSpPr>
          <p:cNvPr id="40963" name="Content Placeholder 7"/>
          <p:cNvSpPr>
            <a:spLocks noGrp="1"/>
          </p:cNvSpPr>
          <p:nvPr>
            <p:ph sz="half" idx="4294967295"/>
          </p:nvPr>
        </p:nvSpPr>
        <p:spPr>
          <a:xfrm>
            <a:off x="8158163" y="2501900"/>
            <a:ext cx="4033837" cy="3535363"/>
          </a:xfrm>
        </p:spPr>
        <p:txBody>
          <a:bodyPr>
            <a:normAutofit/>
          </a:bodyPr>
          <a:lstStyle/>
          <a:p>
            <a:pPr marL="457200" lvl="1" indent="0" eaLnBrk="1" hangingPunct="1">
              <a:buNone/>
            </a:pPr>
            <a:endParaRPr lang="en-US" altLang="x-none" sz="2800" dirty="0">
              <a:solidFill>
                <a:srgbClr val="0000FF"/>
              </a:solidFill>
            </a:endParaRPr>
          </a:p>
          <a:p>
            <a:pPr lvl="1" eaLnBrk="1" hangingPunct="1"/>
            <a:endParaRPr lang="en-US" altLang="x-none" sz="2800" dirty="0">
              <a:solidFill>
                <a:srgbClr val="0000FF"/>
              </a:solidFill>
            </a:endParaRPr>
          </a:p>
          <a:p>
            <a:pPr eaLnBrk="1" hangingPunct="1"/>
            <a:endParaRPr lang="en-US" altLang="x-none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124E84EC-5C93-E145-A431-3010A5D5B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685800"/>
            <a:ext cx="7620000" cy="9144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Costs: revenues vs. expenses</a:t>
            </a:r>
          </a:p>
        </p:txBody>
      </p:sp>
      <p:sp>
        <p:nvSpPr>
          <p:cNvPr id="62466" name="Rectangle 4">
            <a:extLst>
              <a:ext uri="{FF2B5EF4-FFF2-40B4-BE49-F238E27FC236}">
                <a16:creationId xmlns:a16="http://schemas.microsoft.com/office/drawing/2014/main" id="{D360C93F-2F07-3B43-BEC8-D2E193A65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58153" y="1905000"/>
            <a:ext cx="8395447" cy="41529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Planning for a future in a complex and competitive environment:</a:t>
            </a:r>
          </a:p>
          <a:p>
            <a:pPr lvl="1"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Increase revenues</a:t>
            </a:r>
          </a:p>
          <a:p>
            <a:pPr lvl="2"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Patient care reimbursement</a:t>
            </a:r>
          </a:p>
          <a:p>
            <a:pPr lvl="2"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New federal funding sources</a:t>
            </a:r>
          </a:p>
          <a:p>
            <a:pPr lvl="2"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Grants</a:t>
            </a:r>
          </a:p>
          <a:p>
            <a:pPr lvl="2"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Philanthropy</a:t>
            </a:r>
          </a:p>
          <a:p>
            <a:pPr lvl="1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Decrease expenses</a:t>
            </a:r>
          </a:p>
        </p:txBody>
      </p:sp>
      <p:pic>
        <p:nvPicPr>
          <p:cNvPr id="62467" name="Picture 2">
            <a:extLst>
              <a:ext uri="{FF2B5EF4-FFF2-40B4-BE49-F238E27FC236}">
                <a16:creationId xmlns:a16="http://schemas.microsoft.com/office/drawing/2014/main" id="{80674306-CFA1-734E-8E39-3F8F75EC5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412" y="37719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345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618565"/>
            <a:ext cx="7463117" cy="1721223"/>
          </a:xfrm>
        </p:spPr>
        <p:txBody>
          <a:bodyPr>
            <a:normAutofit/>
          </a:bodyPr>
          <a:lstStyle/>
          <a:p>
            <a:r>
              <a:rPr lang="en-US" altLang="x-none" sz="4000" dirty="0"/>
              <a:t>Performance Dashboard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92624" y="2864224"/>
            <a:ext cx="4539877" cy="317303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x-none" sz="2800" dirty="0"/>
              <a:t>Patient volumes/</a:t>
            </a:r>
            <a:r>
              <a:rPr lang="en-US" altLang="x-none" sz="2800" dirty="0" err="1"/>
              <a:t>mo</a:t>
            </a:r>
            <a:endParaRPr lang="en-US" altLang="x-none" sz="2800" dirty="0"/>
          </a:p>
          <a:p>
            <a:pPr>
              <a:lnSpc>
                <a:spcPct val="90000"/>
              </a:lnSpc>
            </a:pPr>
            <a:r>
              <a:rPr lang="en-US" altLang="x-none" sz="2800" dirty="0"/>
              <a:t>New patient visits</a:t>
            </a:r>
          </a:p>
          <a:p>
            <a:pPr>
              <a:lnSpc>
                <a:spcPct val="90000"/>
              </a:lnSpc>
            </a:pPr>
            <a:r>
              <a:rPr lang="en-US" altLang="x-none" sz="2800" dirty="0"/>
              <a:t>Productivity measures:</a:t>
            </a:r>
          </a:p>
          <a:p>
            <a:pPr lvl="1">
              <a:lnSpc>
                <a:spcPct val="90000"/>
              </a:lnSpc>
            </a:pPr>
            <a:r>
              <a:rPr lang="en-US" altLang="x-none" sz="2600" dirty="0"/>
              <a:t>pts/ </a:t>
            </a:r>
            <a:r>
              <a:rPr lang="en-US" altLang="x-none" sz="2600" dirty="0" err="1"/>
              <a:t>hr</a:t>
            </a:r>
            <a:endParaRPr lang="en-US" altLang="x-none" sz="2600" dirty="0"/>
          </a:p>
          <a:p>
            <a:pPr lvl="1">
              <a:lnSpc>
                <a:spcPct val="90000"/>
              </a:lnSpc>
            </a:pPr>
            <a:r>
              <a:rPr lang="en-US" altLang="x-none" sz="2600" dirty="0"/>
              <a:t>RVU/ visit</a:t>
            </a:r>
          </a:p>
          <a:p>
            <a:pPr lvl="1">
              <a:lnSpc>
                <a:spcPct val="90000"/>
              </a:lnSpc>
            </a:pPr>
            <a:r>
              <a:rPr lang="en-US" altLang="x-none" sz="2600" dirty="0"/>
              <a:t>revenues/ visit</a:t>
            </a:r>
          </a:p>
          <a:p>
            <a:pPr lvl="2">
              <a:lnSpc>
                <a:spcPct val="90000"/>
              </a:lnSpc>
              <a:buFont typeface="Monotype Sorts" charset="2"/>
              <a:buNone/>
            </a:pPr>
            <a:endParaRPr lang="en-US" altLang="x-none" sz="2400" dirty="0"/>
          </a:p>
        </p:txBody>
      </p:sp>
      <p:sp>
        <p:nvSpPr>
          <p:cNvPr id="9830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59500" y="2864223"/>
            <a:ext cx="4539876" cy="317303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x-none" sz="2800" dirty="0"/>
              <a:t>Quality measures:</a:t>
            </a:r>
          </a:p>
          <a:p>
            <a:pPr lvl="1">
              <a:lnSpc>
                <a:spcPct val="90000"/>
              </a:lnSpc>
            </a:pPr>
            <a:r>
              <a:rPr lang="en-US" altLang="x-none" sz="2400" dirty="0"/>
              <a:t>Childhood immunizations</a:t>
            </a:r>
          </a:p>
          <a:p>
            <a:pPr lvl="1">
              <a:lnSpc>
                <a:spcPct val="90000"/>
              </a:lnSpc>
            </a:pPr>
            <a:r>
              <a:rPr lang="en-US" altLang="x-none" sz="2400" dirty="0"/>
              <a:t>Cancer screening</a:t>
            </a:r>
          </a:p>
          <a:p>
            <a:pPr lvl="1">
              <a:lnSpc>
                <a:spcPct val="90000"/>
              </a:lnSpc>
            </a:pPr>
            <a:r>
              <a:rPr lang="en-US" altLang="x-none" sz="2400" dirty="0"/>
              <a:t>Diabetes care</a:t>
            </a:r>
          </a:p>
          <a:p>
            <a:pPr lvl="1">
              <a:lnSpc>
                <a:spcPct val="90000"/>
              </a:lnSpc>
            </a:pPr>
            <a:r>
              <a:rPr lang="en-US" altLang="x-none" sz="2400" dirty="0"/>
              <a:t>Other HEDIS measures</a:t>
            </a:r>
          </a:p>
          <a:p>
            <a:pPr lvl="1">
              <a:lnSpc>
                <a:spcPct val="90000"/>
              </a:lnSpc>
            </a:pPr>
            <a:r>
              <a:rPr lang="en-US" altLang="x-none" sz="2400" dirty="0"/>
              <a:t>Other P4P data</a:t>
            </a:r>
            <a:endParaRPr lang="en-US" altLang="x-none" sz="2200" dirty="0"/>
          </a:p>
          <a:p>
            <a:pPr>
              <a:lnSpc>
                <a:spcPct val="90000"/>
              </a:lnSpc>
            </a:pPr>
            <a:endParaRPr lang="en-US" altLang="x-none" sz="24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D90FD10-72D5-DB4B-A19C-BE58F6311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4788" y="713162"/>
            <a:ext cx="1934508" cy="189588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E7121C25-2606-A946-8333-5C1FFAA20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266700"/>
            <a:ext cx="8229600" cy="21672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x-none" dirty="0">
                <a:solidFill>
                  <a:schemeClr val="tx1"/>
                </a:solidFill>
              </a:rPr>
              <a:t>The Value of </a:t>
            </a:r>
            <a:r>
              <a:rPr lang="en-US" altLang="x-none" dirty="0" err="1">
                <a:solidFill>
                  <a:schemeClr val="tx1"/>
                </a:solidFill>
              </a:rPr>
              <a:t>the</a:t>
            </a:r>
            <a:r>
              <a:rPr lang="en-US" altLang="x-none" i="1" dirty="0" err="1">
                <a:solidFill>
                  <a:srgbClr val="FF0000"/>
                </a:solidFill>
              </a:rPr>
              <a:t>“TIY</a:t>
            </a:r>
            <a:r>
              <a:rPr lang="en-US" altLang="x-none" i="1" dirty="0">
                <a:solidFill>
                  <a:srgbClr val="FF0000"/>
                </a:solidFill>
              </a:rPr>
              <a:t>”</a:t>
            </a:r>
            <a:r>
              <a:rPr lang="en-US" altLang="x-none" dirty="0">
                <a:solidFill>
                  <a:schemeClr val="tx1"/>
                </a:solidFill>
              </a:rPr>
              <a:t> Family Medicine Residency Program</a:t>
            </a:r>
            <a:endParaRPr lang="en-US" altLang="x-none" sz="42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-128"/>
            </a:endParaRPr>
          </a:p>
        </p:txBody>
      </p:sp>
      <p:sp>
        <p:nvSpPr>
          <p:cNvPr id="66562" name="Rectangle 4">
            <a:extLst>
              <a:ext uri="{FF2B5EF4-FFF2-40B4-BE49-F238E27FC236}">
                <a16:creationId xmlns:a16="http://schemas.microsoft.com/office/drawing/2014/main" id="{FE93C48E-0FD1-A64E-8D55-AECBC287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9800" y="2191871"/>
            <a:ext cx="4953000" cy="392654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Program impact:</a:t>
            </a:r>
          </a:p>
          <a:p>
            <a:pPr lvl="1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Patient services</a:t>
            </a:r>
          </a:p>
          <a:p>
            <a:pPr lvl="1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Teaching/research achievements</a:t>
            </a:r>
          </a:p>
          <a:p>
            <a:pPr lvl="1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Graduates</a:t>
            </a:r>
          </a:p>
          <a:p>
            <a:pPr lvl="1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Community engagement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Accountability for finances/costs</a:t>
            </a:r>
          </a:p>
        </p:txBody>
      </p:sp>
      <p:pic>
        <p:nvPicPr>
          <p:cNvPr id="66563" name="Picture Placeholder 2">
            <a:extLst>
              <a:ext uri="{FF2B5EF4-FFF2-40B4-BE49-F238E27FC236}">
                <a16:creationId xmlns:a16="http://schemas.microsoft.com/office/drawing/2014/main" id="{0A33044F-3A99-9C40-A79A-65EE7E44A72E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r="13168"/>
          <a:stretch>
            <a:fillRect/>
          </a:stretch>
        </p:blipFill>
        <p:spPr>
          <a:xfrm>
            <a:off x="1577788" y="2589867"/>
            <a:ext cx="3657600" cy="3130550"/>
          </a:xfrm>
        </p:spPr>
      </p:pic>
    </p:spTree>
    <p:extLst>
      <p:ext uri="{BB962C8B-B14F-4D97-AF65-F5344CB8AC3E}">
        <p14:creationId xmlns:p14="http://schemas.microsoft.com/office/powerpoint/2010/main" val="429210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 ASIDE</a:t>
            </a:r>
            <a:r>
              <a:rPr lang="is-IS" dirty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x-none" sz="2800" i="1" dirty="0">
                <a:solidFill>
                  <a:srgbClr val="0070C0"/>
                </a:solidFill>
                <a:ea typeface="ＭＳ Ｐゴシック" charset="-128"/>
              </a:rPr>
              <a:t>In what ways does the program support the institution’s mission, vision, and values?</a:t>
            </a:r>
          </a:p>
          <a:p>
            <a:r>
              <a:rPr lang="en-US" altLang="x-none" sz="2800" i="1" dirty="0">
                <a:solidFill>
                  <a:srgbClr val="0070C0"/>
                </a:solidFill>
                <a:ea typeface="ＭＳ Ｐゴシック" charset="-128"/>
              </a:rPr>
              <a:t>How does program leadership communicate with institutional leadership, and how are decisions made?</a:t>
            </a:r>
          </a:p>
          <a:p>
            <a:r>
              <a:rPr lang="en-US" altLang="x-none" sz="2800" i="1" dirty="0">
                <a:solidFill>
                  <a:srgbClr val="0070C0"/>
                </a:solidFill>
                <a:ea typeface="ＭＳ Ｐゴシック" charset="-128"/>
              </a:rPr>
              <a:t>What revenues and expenses are expected for programs?</a:t>
            </a:r>
          </a:p>
          <a:p>
            <a:r>
              <a:rPr lang="en-US" altLang="x-none" sz="2800" i="1" dirty="0">
                <a:solidFill>
                  <a:srgbClr val="0070C0"/>
                </a:solidFill>
                <a:ea typeface="ＭＳ Ｐゴシック" charset="-128"/>
              </a:rPr>
              <a:t>How does faculty and resident productivity and service interface with quality educational outcomes?</a:t>
            </a:r>
          </a:p>
        </p:txBody>
      </p:sp>
    </p:spTree>
    <p:extLst>
      <p:ext uri="{BB962C8B-B14F-4D97-AF65-F5344CB8AC3E}">
        <p14:creationId xmlns:p14="http://schemas.microsoft.com/office/powerpoint/2010/main" val="201584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708661" y="491490"/>
            <a:ext cx="10818616" cy="179451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4000" b="1" dirty="0"/>
              <a:t>What is the </a:t>
            </a:r>
            <a:r>
              <a:rPr lang="en-US" altLang="x-none" sz="4000" b="1" u="sng" dirty="0"/>
              <a:t>value</a:t>
            </a:r>
            <a:r>
              <a:rPr lang="en-US" altLang="x-none" sz="4000" b="1" dirty="0"/>
              <a:t> of the </a:t>
            </a:r>
            <a:br>
              <a:rPr lang="en-US" altLang="x-none" sz="4000" b="1" dirty="0"/>
            </a:br>
            <a:r>
              <a:rPr lang="en-US" altLang="x-none" sz="4000" b="1" dirty="0">
                <a:solidFill>
                  <a:srgbClr val="FF0000"/>
                </a:solidFill>
              </a:rPr>
              <a:t>“TIY”</a:t>
            </a:r>
            <a:r>
              <a:rPr lang="en-US" altLang="x-none" sz="4000" b="1" dirty="0"/>
              <a:t> Program?</a:t>
            </a:r>
          </a:p>
        </p:txBody>
      </p:sp>
      <p:pic>
        <p:nvPicPr>
          <p:cNvPr id="22530" name="Picture 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80" y="2590800"/>
            <a:ext cx="2197100" cy="2819400"/>
          </a:xfrm>
          <a:noFill/>
        </p:spPr>
      </p:pic>
      <p:sp>
        <p:nvSpPr>
          <p:cNvPr id="225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35139" y="2286000"/>
            <a:ext cx="3907084" cy="40386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altLang="x-none" sz="4000" b="1" i="1" dirty="0">
                <a:solidFill>
                  <a:srgbClr val="0000FF"/>
                </a:solidFill>
              </a:rPr>
              <a:t>Value </a:t>
            </a:r>
            <a:r>
              <a:rPr lang="en-US" altLang="x-none" sz="3600" i="1" dirty="0">
                <a:solidFill>
                  <a:srgbClr val="0000FF"/>
                </a:solidFill>
              </a:rPr>
              <a:t>(“Return on Investment”) </a:t>
            </a:r>
            <a:r>
              <a:rPr lang="en-US" altLang="x-none" sz="4000" i="1" dirty="0">
                <a:solidFill>
                  <a:srgbClr val="0000FF"/>
                </a:solidFill>
              </a:rPr>
              <a:t>= benefits/costs </a:t>
            </a:r>
          </a:p>
          <a:p>
            <a:pPr algn="ctr" eaLnBrk="1" hangingPunct="1">
              <a:buFont typeface="Wingdings" charset="2"/>
              <a:buNone/>
            </a:pPr>
            <a:r>
              <a:rPr lang="en-US" altLang="x-none" sz="4000" b="1" i="1" dirty="0">
                <a:solidFill>
                  <a:srgbClr val="0000FF"/>
                </a:solidFill>
              </a:rPr>
              <a:t>  </a:t>
            </a:r>
            <a:r>
              <a:rPr lang="en-US" altLang="x-none" sz="3000" b="1" dirty="0">
                <a:solidFill>
                  <a:srgbClr val="0000FF"/>
                </a:solidFill>
              </a:rPr>
              <a:t>(</a:t>
            </a:r>
            <a:r>
              <a:rPr lang="en-US" altLang="x-none" sz="3000" dirty="0">
                <a:solidFill>
                  <a:srgbClr val="0000FF"/>
                </a:solidFill>
              </a:rPr>
              <a:t>i.e., </a:t>
            </a:r>
            <a:r>
              <a:rPr lang="en-US" altLang="x-none" sz="3000" b="1" dirty="0">
                <a:solidFill>
                  <a:srgbClr val="0000FF"/>
                </a:solidFill>
              </a:rPr>
              <a:t>Program Impact/Finances)</a:t>
            </a:r>
            <a:endParaRPr lang="en-US" altLang="x-none" sz="2800" b="1" dirty="0"/>
          </a:p>
        </p:txBody>
      </p:sp>
      <p:pic>
        <p:nvPicPr>
          <p:cNvPr id="7" name="Picture Placeholder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211" y="2566811"/>
            <a:ext cx="4663158" cy="28433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Mission / Vision / Values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Organization:</a:t>
            </a:r>
          </a:p>
          <a:p>
            <a:pPr lvl="1"/>
            <a:r>
              <a:rPr lang="en-US" sz="2600" dirty="0"/>
              <a:t>Mission:</a:t>
            </a:r>
          </a:p>
          <a:p>
            <a:pPr lvl="1"/>
            <a:r>
              <a:rPr lang="en-US" sz="2600" dirty="0"/>
              <a:t>Vision:</a:t>
            </a:r>
          </a:p>
          <a:p>
            <a:pPr lvl="1"/>
            <a:r>
              <a:rPr lang="en-US" sz="2600" dirty="0"/>
              <a:t>Values: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Residency Program:</a:t>
            </a:r>
          </a:p>
          <a:p>
            <a:pPr lvl="1"/>
            <a:r>
              <a:rPr lang="en-US" sz="2600" dirty="0"/>
              <a:t>Mission:</a:t>
            </a:r>
          </a:p>
          <a:p>
            <a:pPr lvl="1"/>
            <a:r>
              <a:rPr lang="en-US" sz="2600" dirty="0"/>
              <a:t>Vision:</a:t>
            </a:r>
          </a:p>
          <a:p>
            <a:pPr lvl="1"/>
            <a:r>
              <a:rPr lang="en-US" sz="2600" dirty="0"/>
              <a:t>Values:</a:t>
            </a:r>
          </a:p>
        </p:txBody>
      </p:sp>
    </p:spTree>
    <p:extLst>
      <p:ext uri="{BB962C8B-B14F-4D97-AF65-F5344CB8AC3E}">
        <p14:creationId xmlns:p14="http://schemas.microsoft.com/office/powerpoint/2010/main" val="119716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Strategic Goals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Organizational goals: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Residency Program goals:</a:t>
            </a:r>
          </a:p>
        </p:txBody>
      </p:sp>
    </p:spTree>
    <p:extLst>
      <p:ext uri="{BB962C8B-B14F-4D97-AF65-F5344CB8AC3E}">
        <p14:creationId xmlns:p14="http://schemas.microsoft.com/office/powerpoint/2010/main" val="287247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x-none" sz="4000" b="1" dirty="0"/>
              <a:t>What is the </a:t>
            </a:r>
            <a:r>
              <a:rPr lang="en-US" altLang="x-none" sz="4000" b="1" u="sng" dirty="0"/>
              <a:t>value</a:t>
            </a:r>
            <a:r>
              <a:rPr lang="en-US" altLang="x-none" sz="4000" b="1" dirty="0"/>
              <a:t> of the </a:t>
            </a:r>
            <a:br>
              <a:rPr lang="en-US" altLang="x-none" sz="4000" b="1" dirty="0"/>
            </a:br>
            <a:r>
              <a:rPr lang="en-US" altLang="x-none" sz="4000" b="1" dirty="0">
                <a:solidFill>
                  <a:srgbClr val="FF0000"/>
                </a:solidFill>
              </a:rPr>
              <a:t>“TIY”</a:t>
            </a:r>
            <a:r>
              <a:rPr lang="en-US" altLang="x-none" sz="4000" b="1" dirty="0"/>
              <a:t> Program?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idx="1"/>
          </p:nvPr>
        </p:nvSpPr>
        <p:spPr>
          <a:xfrm>
            <a:off x="1738489" y="2460978"/>
            <a:ext cx="9766123" cy="3818798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r>
              <a:rPr lang="en-US" altLang="x-none" sz="3000" b="1" dirty="0">
                <a:solidFill>
                  <a:srgbClr val="0000FF"/>
                </a:solidFill>
              </a:rPr>
              <a:t>Program Impact:</a:t>
            </a:r>
          </a:p>
          <a:p>
            <a:pPr lvl="1"/>
            <a:r>
              <a:rPr lang="en-US" altLang="x-none" sz="2800" dirty="0">
                <a:solidFill>
                  <a:srgbClr val="0000FF"/>
                </a:solidFill>
              </a:rPr>
              <a:t>Service to our community</a:t>
            </a:r>
          </a:p>
          <a:p>
            <a:pPr lvl="1"/>
            <a:r>
              <a:rPr lang="en-US" altLang="x-none" sz="2800" dirty="0">
                <a:solidFill>
                  <a:srgbClr val="0000FF"/>
                </a:solidFill>
              </a:rPr>
              <a:t>Service to the hospital/system</a:t>
            </a:r>
          </a:p>
          <a:p>
            <a:pPr lvl="1"/>
            <a:r>
              <a:rPr lang="en-US" altLang="x-none" sz="2800" dirty="0">
                <a:solidFill>
                  <a:srgbClr val="0000FF"/>
                </a:solidFill>
              </a:rPr>
              <a:t>Physician workforce contributions</a:t>
            </a:r>
          </a:p>
          <a:p>
            <a:pPr lvl="1"/>
            <a:r>
              <a:rPr lang="en-US" altLang="x-none" sz="2800" dirty="0">
                <a:solidFill>
                  <a:srgbClr val="0000FF"/>
                </a:solidFill>
              </a:rPr>
              <a:t>Improving quality of care</a:t>
            </a:r>
          </a:p>
          <a:p>
            <a:pPr marL="0" indent="0">
              <a:buNone/>
            </a:pPr>
            <a:r>
              <a:rPr lang="en-US" altLang="x-none" sz="3000" b="1" dirty="0">
                <a:solidFill>
                  <a:srgbClr val="0000FF"/>
                </a:solidFill>
              </a:rPr>
              <a:t>Finances</a:t>
            </a:r>
            <a:endParaRPr lang="en-US" altLang="x-none" sz="3000" dirty="0">
              <a:solidFill>
                <a:srgbClr val="0000FF"/>
              </a:solidFill>
            </a:endParaRPr>
          </a:p>
          <a:p>
            <a:pPr eaLnBrk="1" hangingPunct="1"/>
            <a:endParaRPr lang="en-US" altLang="x-none" sz="2800" dirty="0"/>
          </a:p>
        </p:txBody>
      </p:sp>
    </p:spTree>
    <p:extLst>
      <p:ext uri="{BB962C8B-B14F-4D97-AF65-F5344CB8AC3E}">
        <p14:creationId xmlns:p14="http://schemas.microsoft.com/office/powerpoint/2010/main" val="192037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32012" y="447471"/>
            <a:ext cx="10784541" cy="117283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4000" b="1" dirty="0"/>
              <a:t>Program Impact: Service to Community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9867" y="1770434"/>
            <a:ext cx="4588933" cy="478276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x-none" sz="2800" b="1" dirty="0">
                <a:solidFill>
                  <a:srgbClr val="0000FF"/>
                </a:solidFill>
              </a:rPr>
              <a:t>Direct patient care services provided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x-none" sz="2400" dirty="0">
                <a:solidFill>
                  <a:srgbClr val="0000FF"/>
                </a:solidFill>
              </a:rPr>
              <a:t>Inpatient Care </a:t>
            </a:r>
            <a:r>
              <a:rPr lang="en-US" altLang="x-none" sz="2400" i="1" dirty="0">
                <a:solidFill>
                  <a:srgbClr val="FF0000"/>
                </a:solidFill>
              </a:rPr>
              <a:t>(# VISITS)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x-none" sz="2400" dirty="0">
                <a:solidFill>
                  <a:srgbClr val="0000FF"/>
                </a:solidFill>
              </a:rPr>
              <a:t>Outpatient Care </a:t>
            </a:r>
            <a:r>
              <a:rPr lang="en-US" altLang="x-none" sz="2400" i="1" dirty="0">
                <a:solidFill>
                  <a:srgbClr val="FF0000"/>
                </a:solidFill>
              </a:rPr>
              <a:t>(# VISITS)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x-none" sz="1000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x-none" sz="2800" dirty="0">
                <a:solidFill>
                  <a:srgbClr val="0000FF"/>
                </a:solidFill>
              </a:rPr>
              <a:t>“</a:t>
            </a:r>
            <a:r>
              <a:rPr lang="en-US" altLang="x-none" sz="2800" b="1" dirty="0">
                <a:solidFill>
                  <a:srgbClr val="0000FF"/>
                </a:solidFill>
              </a:rPr>
              <a:t>Triple Aim</a:t>
            </a:r>
            <a:r>
              <a:rPr lang="en-US" altLang="x-none" sz="2800" dirty="0">
                <a:solidFill>
                  <a:srgbClr val="0000FF"/>
                </a:solidFill>
              </a:rPr>
              <a:t>”:  </a:t>
            </a:r>
          </a:p>
          <a:p>
            <a:pPr marL="342900" lvl="1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altLang="x-none" sz="2400" dirty="0">
                <a:solidFill>
                  <a:srgbClr val="0000FF"/>
                </a:solidFill>
              </a:rPr>
              <a:t>Better health, lower costs, improved patient experience</a:t>
            </a:r>
          </a:p>
        </p:txBody>
      </p:sp>
      <p:sp>
        <p:nvSpPr>
          <p:cNvPr id="24579" name="ClipArt Placeholder 4"/>
          <p:cNvSpPr>
            <a:spLocks noGrp="1" noTextEdit="1"/>
          </p:cNvSpPr>
          <p:nvPr>
            <p:ph type="clipArt" sz="half" idx="2"/>
          </p:nvPr>
        </p:nvSpPr>
        <p:spPr>
          <a:xfrm>
            <a:off x="7023370" y="2514601"/>
            <a:ext cx="3187430" cy="3616325"/>
          </a:xfrm>
        </p:spPr>
        <p:txBody>
          <a:bodyPr/>
          <a:lstStyle/>
          <a:p>
            <a:endParaRPr lang="en-US"/>
          </a:p>
        </p:txBody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067" y="1695626"/>
            <a:ext cx="5085043" cy="451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32012" y="457199"/>
            <a:ext cx="10950388" cy="1079771"/>
          </a:xfrm>
        </p:spPr>
        <p:txBody>
          <a:bodyPr>
            <a:normAutofit/>
          </a:bodyPr>
          <a:lstStyle/>
          <a:p>
            <a:r>
              <a:rPr lang="en-US" altLang="x-none" sz="4000" b="1" dirty="0"/>
              <a:t>Program Impact: Service to Community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clipArt" sz="half" idx="1"/>
          </p:nvPr>
        </p:nvPicPr>
        <p:blipFill>
          <a:blip r:embed="rId3"/>
          <a:stretch>
            <a:fillRect/>
          </a:stretch>
        </p:blipFill>
        <p:spPr>
          <a:xfrm>
            <a:off x="1755422" y="2595562"/>
            <a:ext cx="3048000" cy="2540000"/>
          </a:xfrm>
        </p:spPr>
      </p:pic>
      <p:sp>
        <p:nvSpPr>
          <p:cNvPr id="266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27825" y="1806222"/>
            <a:ext cx="6254575" cy="482317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2800" dirty="0">
                <a:solidFill>
                  <a:srgbClr val="0000FF"/>
                </a:solidFill>
              </a:rPr>
              <a:t>Meeting community needs:</a:t>
            </a:r>
          </a:p>
          <a:p>
            <a:pPr lvl="1" eaLnBrk="1" hangingPunct="1"/>
            <a:r>
              <a:rPr lang="en-US" altLang="x-none" sz="2600" dirty="0">
                <a:solidFill>
                  <a:srgbClr val="0000FF"/>
                </a:solidFill>
              </a:rPr>
              <a:t>Community safety net </a:t>
            </a:r>
            <a:r>
              <a:rPr lang="en-US" altLang="x-none" sz="2600" i="1" dirty="0">
                <a:solidFill>
                  <a:srgbClr val="FF0000"/>
                </a:solidFill>
              </a:rPr>
              <a:t>(Payer mix)</a:t>
            </a:r>
          </a:p>
          <a:p>
            <a:pPr lvl="1" eaLnBrk="1" hangingPunct="1"/>
            <a:r>
              <a:rPr lang="en-US" altLang="x-none" sz="2600" dirty="0">
                <a:solidFill>
                  <a:srgbClr val="0000FF"/>
                </a:solidFill>
              </a:rPr>
              <a:t>OB/pediatric care</a:t>
            </a:r>
          </a:p>
          <a:p>
            <a:pPr lvl="1" eaLnBrk="1" hangingPunct="1"/>
            <a:r>
              <a:rPr lang="en-US" altLang="x-none" sz="2600" dirty="0">
                <a:solidFill>
                  <a:srgbClr val="0000FF"/>
                </a:solidFill>
              </a:rPr>
              <a:t>Senior care</a:t>
            </a:r>
          </a:p>
          <a:p>
            <a:pPr lvl="1" eaLnBrk="1" hangingPunct="1"/>
            <a:r>
              <a:rPr lang="en-US" altLang="x-none" sz="2600" dirty="0">
                <a:solidFill>
                  <a:srgbClr val="0000FF"/>
                </a:solidFill>
              </a:rPr>
              <a:t>Other specialty care</a:t>
            </a:r>
          </a:p>
          <a:p>
            <a:pPr lvl="1" eaLnBrk="1" hangingPunct="1"/>
            <a:r>
              <a:rPr lang="en-US" altLang="x-none" sz="2600" dirty="0">
                <a:solidFill>
                  <a:srgbClr val="0000FF"/>
                </a:solidFill>
              </a:rPr>
              <a:t>Community outreach projects</a:t>
            </a:r>
          </a:p>
          <a:p>
            <a:r>
              <a:rPr lang="en-US" altLang="x-none" sz="2800" dirty="0">
                <a:solidFill>
                  <a:srgbClr val="0000FF"/>
                </a:solidFill>
              </a:rPr>
              <a:t>Patient satisfaction data</a:t>
            </a:r>
          </a:p>
          <a:p>
            <a:pPr lvl="1" eaLnBrk="1" hangingPunct="1">
              <a:buFont typeface="Wingdings" charset="2"/>
              <a:buNone/>
            </a:pPr>
            <a:endParaRPr lang="en-US" altLang="x-none" sz="2400" dirty="0">
              <a:solidFill>
                <a:srgbClr val="F6FF1F"/>
              </a:solidFill>
            </a:endParaRPr>
          </a:p>
          <a:p>
            <a:pPr eaLnBrk="1" hangingPunct="1"/>
            <a:endParaRPr lang="en-US" altLang="x-none" sz="2800" dirty="0"/>
          </a:p>
        </p:txBody>
      </p:sp>
      <p:pic>
        <p:nvPicPr>
          <p:cNvPr id="5" name="Picture Placehold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1019" y="1964267"/>
            <a:ext cx="3711575" cy="373662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4596</TotalTime>
  <Words>1307</Words>
  <Application>Microsoft Macintosh PowerPoint</Application>
  <PresentationFormat>Widescreen</PresentationFormat>
  <Paragraphs>263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Book Antiqua</vt:lpstr>
      <vt:lpstr>Calibri</vt:lpstr>
      <vt:lpstr>Garamond</vt:lpstr>
      <vt:lpstr>Monotype Sorts</vt:lpstr>
      <vt:lpstr>Times</vt:lpstr>
      <vt:lpstr>Wingdings</vt:lpstr>
      <vt:lpstr>Organic</vt:lpstr>
      <vt:lpstr>THIS IS YOU (“TIY”) Residency Program</vt:lpstr>
      <vt:lpstr>AN ASIDE…</vt:lpstr>
      <vt:lpstr>AN ASIDE…</vt:lpstr>
      <vt:lpstr>What is the value of the  “TIY” Program?</vt:lpstr>
      <vt:lpstr>Mission / Vision / Values</vt:lpstr>
      <vt:lpstr>Strategic Goals</vt:lpstr>
      <vt:lpstr>What is the value of the  “TIY” Program?</vt:lpstr>
      <vt:lpstr>Program Impact: Service to Community</vt:lpstr>
      <vt:lpstr>Program Impact: Service to Community</vt:lpstr>
      <vt:lpstr>Program Impact: Service to System</vt:lpstr>
      <vt:lpstr>Program Impact: Service to System</vt:lpstr>
      <vt:lpstr>Program Impact: Service to System</vt:lpstr>
      <vt:lpstr>Program Impact: Workforce</vt:lpstr>
      <vt:lpstr>Program Impact: Quality of Care</vt:lpstr>
      <vt:lpstr>Finances</vt:lpstr>
      <vt:lpstr>Residency Revenues</vt:lpstr>
      <vt:lpstr>Factors affecting revenue</vt:lpstr>
      <vt:lpstr>Revenues</vt:lpstr>
      <vt:lpstr>Revenue Threats and Opportunities</vt:lpstr>
      <vt:lpstr>PowerPoint Presentation</vt:lpstr>
      <vt:lpstr>PowerPoint Presentation</vt:lpstr>
      <vt:lpstr>Factors affecting expenses</vt:lpstr>
      <vt:lpstr>Expenses</vt:lpstr>
      <vt:lpstr>Costs: revenues vs. expenses</vt:lpstr>
      <vt:lpstr>Performance Dashboard</vt:lpstr>
      <vt:lpstr>The Value of the“TIY” Family Medicine Residency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Pauwels</dc:creator>
  <cp:lastModifiedBy>Judith Pauwels</cp:lastModifiedBy>
  <cp:revision>71</cp:revision>
  <dcterms:created xsi:type="dcterms:W3CDTF">2016-12-02T22:56:32Z</dcterms:created>
  <dcterms:modified xsi:type="dcterms:W3CDTF">2024-04-20T23:04:45Z</dcterms:modified>
</cp:coreProperties>
</file>