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3.xml" ContentType="application/vnd.openxmlformats-officedocument.presentationml.comments+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comments/comment4.xml" ContentType="application/vnd.openxmlformats-officedocument.presentationml.comments+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4" r:id="rId3"/>
    <p:sldMasterId id="2147483666"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97"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9144000" cy="5143500" type="screen16x9"/>
  <p:notesSz cx="6858000" cy="9144000"/>
  <p:embeddedFontLst>
    <p:embeddedFont>
      <p:font typeface="Open Sans" panose="020B0606030504020204" pitchFamily="34" charset="0"/>
      <p:regular r:id="rId48"/>
      <p:bold r:id="rId49"/>
      <p:italic r:id="rId50"/>
      <p:boldItalic r:id="rId51"/>
    </p:embeddedFont>
    <p:embeddedFont>
      <p:font typeface="Trebuchet MS" panose="020B0603020202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gB4mimp0gPbNFw+m5hVOBPFCIPW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Emily McCrory" initials="" lastIdx="5" clrIdx="0"/>
  <p:cmAuthor id="1" name="Jeremy Crider"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9F"/>
    <a:srgbClr val="176E7B"/>
    <a:srgbClr val="1664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77143"/>
  </p:normalViewPr>
  <p:slideViewPr>
    <p:cSldViewPr snapToGrid="0">
      <p:cViewPr varScale="1">
        <p:scale>
          <a:sx n="82" d="100"/>
          <a:sy n="82" d="100"/>
        </p:scale>
        <p:origin x="143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customschemas.google.com/relationships/presentationmetadata" Target="meta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12T11:51:20.373" idx="1">
    <p:pos x="6000" y="0"/>
    <p:text>Not sure if you want additional text here?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BBZab0"/>
      </p:ext>
    </p:extLst>
  </p:cm>
  <p:cm authorId="1" dt="2024-11-12T11:51:20.373" idx="1">
    <p:pos x="6000" y="0"/>
    <p:text>@krisemilymd@gmail.com I added in a title to it to orient ... that's good enough from my perspective</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ITAMbw"/>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11-12T11:44:52.661" idx="2">
    <p:pos x="6000" y="0"/>
    <p:text>Not sure if you want additional text here. Also not sure if this fits better closer to faculty motivation?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BBZabw"/>
      </p:ext>
    </p:extLst>
  </p:cm>
  <p:cm authorId="1" dt="2024-11-11T11:55:07.172" idx="2">
    <p:pos x="6000" y="0"/>
    <p:text>Agree - I moved it up a few slides; I don't think additional text is needed here</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HYv_SQ"/>
      </p:ext>
    </p:extLst>
  </p:cm>
  <p:cm authorId="0" dt="2024-11-11T18:28:16.769" idx="3">
    <p:pos x="6000" y="0"/>
    <p:text>Do you want the "Feedback loops on Feedback Loops"? If so I will format nicer</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Xd5knw"/>
      </p:ext>
    </p:extLst>
  </p:cm>
  <p:cm authorId="1" dt="2024-11-12T11:44:52.661" idx="3">
    <p:pos x="6000" y="0"/>
    <p:text>I'll be sure to mention it, but I don't think it needs to be on slide</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H7frFU"/>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11-07T16:19:53.791" idx="4">
    <p:pos x="6000" y="0"/>
    <p:text>KrisEmily adding a slide after this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P4brqw"/>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11-12T11:49:17.647" idx="5">
    <p:pos x="6000" y="0"/>
    <p:text>Can you send me a list of your references?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Xd5koQ"/>
      </p:ext>
    </p:extLst>
  </p:cm>
  <p:cm authorId="1" dt="2024-11-12T11:49:17.647" idx="6">
    <p:pos x="6000" y="0"/>
    <p:text>@krisemilymd@gmail.com I inserted them in the speaker notes section below</p:text>
    <p:extLst>
      <p:ext uri="{C676402C-5697-4E1C-873F-D02D1690AC5C}">
        <p15:threadingInfo xmlns:p15="http://schemas.microsoft.com/office/powerpoint/2012/main" timeZoneBias="0">
          <p15:parentCm authorId="0" idx="5"/>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YH7frFY"/>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63C07-7C64-4C40-9C1A-9B6F73C7FE4F}" type="doc">
      <dgm:prSet loTypeId="urn:microsoft.com/office/officeart/2005/8/layout/vList6" loCatId="" qsTypeId="urn:microsoft.com/office/officeart/2005/8/quickstyle/simple1" qsCatId="simple" csTypeId="urn:microsoft.com/office/officeart/2005/8/colors/colorful2" csCatId="colorful" phldr="1"/>
      <dgm:spPr/>
      <dgm:t>
        <a:bodyPr/>
        <a:lstStyle/>
        <a:p>
          <a:endParaRPr lang="en-US"/>
        </a:p>
      </dgm:t>
    </dgm:pt>
    <dgm:pt modelId="{0BF3E3F1-16A6-034A-9F2A-C3F7F75DB675}">
      <dgm:prSet phldrT="[Text]"/>
      <dgm:spPr>
        <a:solidFill>
          <a:srgbClr val="176E7B"/>
        </a:solidFill>
      </dgm:spPr>
      <dgm:t>
        <a:bodyPr/>
        <a:lstStyle/>
        <a:p>
          <a:r>
            <a:rPr lang="en-US" dirty="0"/>
            <a:t>Shared Mental Model</a:t>
          </a:r>
        </a:p>
      </dgm:t>
    </dgm:pt>
    <dgm:pt modelId="{803AF66A-248F-A549-A742-0D3035C6FF0A}" type="parTrans" cxnId="{51863966-2942-AA4F-A5CB-B76F256A7BF1}">
      <dgm:prSet/>
      <dgm:spPr/>
      <dgm:t>
        <a:bodyPr/>
        <a:lstStyle/>
        <a:p>
          <a:endParaRPr lang="en-US"/>
        </a:p>
      </dgm:t>
    </dgm:pt>
    <dgm:pt modelId="{8978E096-0C13-9548-8D58-834058B17023}" type="sibTrans" cxnId="{51863966-2942-AA4F-A5CB-B76F256A7BF1}">
      <dgm:prSet/>
      <dgm:spPr/>
      <dgm:t>
        <a:bodyPr/>
        <a:lstStyle/>
        <a:p>
          <a:endParaRPr lang="en-US"/>
        </a:p>
      </dgm:t>
    </dgm:pt>
    <dgm:pt modelId="{1A377171-0C66-4748-A458-7C7D9DD35DD6}">
      <dgm:prSet phldrT="[Text]"/>
      <dgm:spPr>
        <a:solidFill>
          <a:srgbClr val="18A09F"/>
        </a:solidFill>
      </dgm:spPr>
      <dgm:t>
        <a:bodyPr/>
        <a:lstStyle/>
        <a:p>
          <a:r>
            <a:rPr lang="en-US" dirty="0">
              <a:solidFill>
                <a:schemeClr val="bg1">
                  <a:lumMod val="95000"/>
                </a:schemeClr>
              </a:solidFill>
            </a:rPr>
            <a:t>Knowledge</a:t>
          </a:r>
        </a:p>
      </dgm:t>
    </dgm:pt>
    <dgm:pt modelId="{8FE2D730-60B4-5C4E-8484-88DF8EFD8FA4}" type="parTrans" cxnId="{1EB0CDB4-BAEB-BA4F-A181-8CCC67857861}">
      <dgm:prSet/>
      <dgm:spPr/>
      <dgm:t>
        <a:bodyPr/>
        <a:lstStyle/>
        <a:p>
          <a:endParaRPr lang="en-US"/>
        </a:p>
      </dgm:t>
    </dgm:pt>
    <dgm:pt modelId="{5CEA7E18-57BB-524F-92CD-C4058041F766}" type="sibTrans" cxnId="{1EB0CDB4-BAEB-BA4F-A181-8CCC67857861}">
      <dgm:prSet/>
      <dgm:spPr/>
      <dgm:t>
        <a:bodyPr/>
        <a:lstStyle/>
        <a:p>
          <a:endParaRPr lang="en-US"/>
        </a:p>
      </dgm:t>
    </dgm:pt>
    <dgm:pt modelId="{C8574AA4-5401-014B-97DB-B7DD02DA68B2}">
      <dgm:prSet phldrT="[Text]"/>
      <dgm:spPr>
        <a:solidFill>
          <a:srgbClr val="18A09F"/>
        </a:solidFill>
      </dgm:spPr>
      <dgm:t>
        <a:bodyPr/>
        <a:lstStyle/>
        <a:p>
          <a:r>
            <a:rPr lang="en-US" dirty="0">
              <a:solidFill>
                <a:schemeClr val="bg1">
                  <a:lumMod val="95000"/>
                </a:schemeClr>
              </a:solidFill>
            </a:rPr>
            <a:t>Skills</a:t>
          </a:r>
        </a:p>
      </dgm:t>
    </dgm:pt>
    <dgm:pt modelId="{36CD2A5F-08B9-6F45-859F-AB7B7E9CDEB2}" type="parTrans" cxnId="{628D6E78-4904-684E-956B-DAA24CF459BF}">
      <dgm:prSet/>
      <dgm:spPr/>
      <dgm:t>
        <a:bodyPr/>
        <a:lstStyle/>
        <a:p>
          <a:endParaRPr lang="en-US"/>
        </a:p>
      </dgm:t>
    </dgm:pt>
    <dgm:pt modelId="{B1EB8CFE-B3BE-DB44-A63B-88863A827F0B}" type="sibTrans" cxnId="{628D6E78-4904-684E-956B-DAA24CF459BF}">
      <dgm:prSet/>
      <dgm:spPr/>
      <dgm:t>
        <a:bodyPr/>
        <a:lstStyle/>
        <a:p>
          <a:endParaRPr lang="en-US"/>
        </a:p>
      </dgm:t>
    </dgm:pt>
    <dgm:pt modelId="{C6E513A8-9927-A144-9131-E9D6A1FA042C}">
      <dgm:prSet phldrT="[Text]"/>
      <dgm:spPr>
        <a:solidFill>
          <a:srgbClr val="18A09F"/>
        </a:solidFill>
      </dgm:spPr>
      <dgm:t>
        <a:bodyPr/>
        <a:lstStyle/>
        <a:p>
          <a:r>
            <a:rPr lang="en-US" dirty="0">
              <a:solidFill>
                <a:schemeClr val="bg1">
                  <a:lumMod val="95000"/>
                </a:schemeClr>
              </a:solidFill>
            </a:rPr>
            <a:t>Attitudes</a:t>
          </a:r>
        </a:p>
      </dgm:t>
    </dgm:pt>
    <dgm:pt modelId="{1C51B875-5519-5E4F-88BB-2EF5AB953BDB}" type="parTrans" cxnId="{13A7DFE2-5F90-9C49-9D6E-696A1B4B40FD}">
      <dgm:prSet/>
      <dgm:spPr/>
      <dgm:t>
        <a:bodyPr/>
        <a:lstStyle/>
        <a:p>
          <a:endParaRPr lang="en-US"/>
        </a:p>
      </dgm:t>
    </dgm:pt>
    <dgm:pt modelId="{70363DB5-5DC4-EE45-A5E1-DD585BB185B5}" type="sibTrans" cxnId="{13A7DFE2-5F90-9C49-9D6E-696A1B4B40FD}">
      <dgm:prSet/>
      <dgm:spPr/>
      <dgm:t>
        <a:bodyPr/>
        <a:lstStyle/>
        <a:p>
          <a:endParaRPr lang="en-US"/>
        </a:p>
      </dgm:t>
    </dgm:pt>
    <dgm:pt modelId="{523D7ED8-3C38-1F41-950F-17C0E0B20BE7}" type="pres">
      <dgm:prSet presAssocID="{AE063C07-7C64-4C40-9C1A-9B6F73C7FE4F}" presName="Name0" presStyleCnt="0">
        <dgm:presLayoutVars>
          <dgm:dir/>
          <dgm:animLvl val="lvl"/>
          <dgm:resizeHandles/>
        </dgm:presLayoutVars>
      </dgm:prSet>
      <dgm:spPr/>
    </dgm:pt>
    <dgm:pt modelId="{CE490DA4-CA60-6447-A84A-FFCE6327E93A}" type="pres">
      <dgm:prSet presAssocID="{0BF3E3F1-16A6-034A-9F2A-C3F7F75DB675}" presName="linNode" presStyleCnt="0"/>
      <dgm:spPr/>
    </dgm:pt>
    <dgm:pt modelId="{5874BD52-D540-954A-80CA-20832A2481C6}" type="pres">
      <dgm:prSet presAssocID="{0BF3E3F1-16A6-034A-9F2A-C3F7F75DB675}" presName="parentShp" presStyleLbl="node1" presStyleIdx="0" presStyleCnt="1">
        <dgm:presLayoutVars>
          <dgm:bulletEnabled val="1"/>
        </dgm:presLayoutVars>
      </dgm:prSet>
      <dgm:spPr/>
    </dgm:pt>
    <dgm:pt modelId="{127FFA37-7B00-4F4C-BD85-5E0F159966AF}" type="pres">
      <dgm:prSet presAssocID="{0BF3E3F1-16A6-034A-9F2A-C3F7F75DB675}" presName="childShp" presStyleLbl="bgAccFollowNode1" presStyleIdx="0" presStyleCnt="1">
        <dgm:presLayoutVars>
          <dgm:bulletEnabled val="1"/>
        </dgm:presLayoutVars>
      </dgm:prSet>
      <dgm:spPr/>
    </dgm:pt>
  </dgm:ptLst>
  <dgm:cxnLst>
    <dgm:cxn modelId="{0D987D64-C9AC-A146-ADBA-049F5135A4F8}" type="presOf" srcId="{C6E513A8-9927-A144-9131-E9D6A1FA042C}" destId="{127FFA37-7B00-4F4C-BD85-5E0F159966AF}" srcOrd="0" destOrd="2" presId="urn:microsoft.com/office/officeart/2005/8/layout/vList6"/>
    <dgm:cxn modelId="{51863966-2942-AA4F-A5CB-B76F256A7BF1}" srcId="{AE063C07-7C64-4C40-9C1A-9B6F73C7FE4F}" destId="{0BF3E3F1-16A6-034A-9F2A-C3F7F75DB675}" srcOrd="0" destOrd="0" parTransId="{803AF66A-248F-A549-A742-0D3035C6FF0A}" sibTransId="{8978E096-0C13-9548-8D58-834058B17023}"/>
    <dgm:cxn modelId="{628D6E78-4904-684E-956B-DAA24CF459BF}" srcId="{0BF3E3F1-16A6-034A-9F2A-C3F7F75DB675}" destId="{C8574AA4-5401-014B-97DB-B7DD02DA68B2}" srcOrd="1" destOrd="0" parTransId="{36CD2A5F-08B9-6F45-859F-AB7B7E9CDEB2}" sibTransId="{B1EB8CFE-B3BE-DB44-A63B-88863A827F0B}"/>
    <dgm:cxn modelId="{C760C78D-DF29-D840-B6AD-543D53D1433C}" type="presOf" srcId="{C8574AA4-5401-014B-97DB-B7DD02DA68B2}" destId="{127FFA37-7B00-4F4C-BD85-5E0F159966AF}" srcOrd="0" destOrd="1" presId="urn:microsoft.com/office/officeart/2005/8/layout/vList6"/>
    <dgm:cxn modelId="{D9825FAA-63FD-6244-9576-62E9E3219ACC}" type="presOf" srcId="{0BF3E3F1-16A6-034A-9F2A-C3F7F75DB675}" destId="{5874BD52-D540-954A-80CA-20832A2481C6}" srcOrd="0" destOrd="0" presId="urn:microsoft.com/office/officeart/2005/8/layout/vList6"/>
    <dgm:cxn modelId="{ADDA33B3-B779-F043-814C-1B22898F0645}" type="presOf" srcId="{1A377171-0C66-4748-A458-7C7D9DD35DD6}" destId="{127FFA37-7B00-4F4C-BD85-5E0F159966AF}" srcOrd="0" destOrd="0" presId="urn:microsoft.com/office/officeart/2005/8/layout/vList6"/>
    <dgm:cxn modelId="{1EB0CDB4-BAEB-BA4F-A181-8CCC67857861}" srcId="{0BF3E3F1-16A6-034A-9F2A-C3F7F75DB675}" destId="{1A377171-0C66-4748-A458-7C7D9DD35DD6}" srcOrd="0" destOrd="0" parTransId="{8FE2D730-60B4-5C4E-8484-88DF8EFD8FA4}" sibTransId="{5CEA7E18-57BB-524F-92CD-C4058041F766}"/>
    <dgm:cxn modelId="{13A7DFE2-5F90-9C49-9D6E-696A1B4B40FD}" srcId="{0BF3E3F1-16A6-034A-9F2A-C3F7F75DB675}" destId="{C6E513A8-9927-A144-9131-E9D6A1FA042C}" srcOrd="2" destOrd="0" parTransId="{1C51B875-5519-5E4F-88BB-2EF5AB953BDB}" sibTransId="{70363DB5-5DC4-EE45-A5E1-DD585BB185B5}"/>
    <dgm:cxn modelId="{AA757CF4-4D54-CE45-81B5-BA15E0D07C7A}" type="presOf" srcId="{AE063C07-7C64-4C40-9C1A-9B6F73C7FE4F}" destId="{523D7ED8-3C38-1F41-950F-17C0E0B20BE7}" srcOrd="0" destOrd="0" presId="urn:microsoft.com/office/officeart/2005/8/layout/vList6"/>
    <dgm:cxn modelId="{42D6C354-BD15-5B42-BAB6-0718CA958D4A}" type="presParOf" srcId="{523D7ED8-3C38-1F41-950F-17C0E0B20BE7}" destId="{CE490DA4-CA60-6447-A84A-FFCE6327E93A}" srcOrd="0" destOrd="0" presId="urn:microsoft.com/office/officeart/2005/8/layout/vList6"/>
    <dgm:cxn modelId="{1957BED3-DDEB-3949-8233-10C0345296E7}" type="presParOf" srcId="{CE490DA4-CA60-6447-A84A-FFCE6327E93A}" destId="{5874BD52-D540-954A-80CA-20832A2481C6}" srcOrd="0" destOrd="0" presId="urn:microsoft.com/office/officeart/2005/8/layout/vList6"/>
    <dgm:cxn modelId="{9D6841AC-24ED-1C4A-AED8-44032B4FC806}" type="presParOf" srcId="{CE490DA4-CA60-6447-A84A-FFCE6327E93A}" destId="{127FFA37-7B00-4F4C-BD85-5E0F159966A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14F3AD-0A79-4D17-BE9B-36859AA9AEB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865E46A-D99E-4191-9B7B-AE55B8205066}">
      <dgm:prSet/>
      <dgm:spPr/>
      <dgm:t>
        <a:bodyPr/>
        <a:lstStyle/>
        <a:p>
          <a:r>
            <a:rPr lang="en-US" dirty="0"/>
            <a:t>Use assessment tools for frequent formative feedback (daily if possible)</a:t>
          </a:r>
        </a:p>
      </dgm:t>
    </dgm:pt>
    <dgm:pt modelId="{F0304BF3-814C-4113-BB4E-B539F7A8ECA9}" type="parTrans" cxnId="{C4394FE2-ADE7-4AA4-AE1A-89E02D65FEE4}">
      <dgm:prSet/>
      <dgm:spPr/>
      <dgm:t>
        <a:bodyPr/>
        <a:lstStyle/>
        <a:p>
          <a:endParaRPr lang="en-US"/>
        </a:p>
      </dgm:t>
    </dgm:pt>
    <dgm:pt modelId="{5983BAD3-042E-4177-998D-F7D313C79276}" type="sibTrans" cxnId="{C4394FE2-ADE7-4AA4-AE1A-89E02D65FEE4}">
      <dgm:prSet/>
      <dgm:spPr/>
      <dgm:t>
        <a:bodyPr/>
        <a:lstStyle/>
        <a:p>
          <a:endParaRPr lang="en-US"/>
        </a:p>
      </dgm:t>
    </dgm:pt>
    <dgm:pt modelId="{1B673229-BA21-4F61-B944-FBC86C2ED0FA}">
      <dgm:prSet/>
      <dgm:spPr/>
      <dgm:t>
        <a:bodyPr/>
        <a:lstStyle/>
        <a:p>
          <a:r>
            <a:rPr lang="en-US"/>
            <a:t>Bring aggregated, multisource assessments together at defined intervals for evaluation decisions</a:t>
          </a:r>
        </a:p>
      </dgm:t>
    </dgm:pt>
    <dgm:pt modelId="{B7105684-17A2-4DF0-BCDB-8738FF5343DE}" type="parTrans" cxnId="{BB4D060A-EDF0-48EC-B1B9-94A9B421CDE9}">
      <dgm:prSet/>
      <dgm:spPr/>
      <dgm:t>
        <a:bodyPr/>
        <a:lstStyle/>
        <a:p>
          <a:endParaRPr lang="en-US"/>
        </a:p>
      </dgm:t>
    </dgm:pt>
    <dgm:pt modelId="{3A8450B9-D70B-4EC8-A2F8-27653C792C5B}" type="sibTrans" cxnId="{BB4D060A-EDF0-48EC-B1B9-94A9B421CDE9}">
      <dgm:prSet/>
      <dgm:spPr/>
      <dgm:t>
        <a:bodyPr/>
        <a:lstStyle/>
        <a:p>
          <a:endParaRPr lang="en-US"/>
        </a:p>
      </dgm:t>
    </dgm:pt>
    <dgm:pt modelId="{FF985AAD-EA3D-F745-99BD-CFB742554E3B}" type="pres">
      <dgm:prSet presAssocID="{7514F3AD-0A79-4D17-BE9B-36859AA9AEB2}" presName="hierChild1" presStyleCnt="0">
        <dgm:presLayoutVars>
          <dgm:chPref val="1"/>
          <dgm:dir/>
          <dgm:animOne val="branch"/>
          <dgm:animLvl val="lvl"/>
          <dgm:resizeHandles/>
        </dgm:presLayoutVars>
      </dgm:prSet>
      <dgm:spPr/>
    </dgm:pt>
    <dgm:pt modelId="{6AFA2B38-2690-F446-8124-AF7AF1F1119D}" type="pres">
      <dgm:prSet presAssocID="{9865E46A-D99E-4191-9B7B-AE55B8205066}" presName="hierRoot1" presStyleCnt="0"/>
      <dgm:spPr/>
    </dgm:pt>
    <dgm:pt modelId="{C64E88CD-7AC9-4740-AD8A-7C098429CAC8}" type="pres">
      <dgm:prSet presAssocID="{9865E46A-D99E-4191-9B7B-AE55B8205066}" presName="composite" presStyleCnt="0"/>
      <dgm:spPr/>
    </dgm:pt>
    <dgm:pt modelId="{BDA16A49-951E-D449-8491-F20CBF826D1F}" type="pres">
      <dgm:prSet presAssocID="{9865E46A-D99E-4191-9B7B-AE55B8205066}" presName="background" presStyleLbl="node0" presStyleIdx="0" presStyleCnt="2"/>
      <dgm:spPr/>
    </dgm:pt>
    <dgm:pt modelId="{CE733086-BEC6-954B-B7B4-4978F75545C3}" type="pres">
      <dgm:prSet presAssocID="{9865E46A-D99E-4191-9B7B-AE55B8205066}" presName="text" presStyleLbl="fgAcc0" presStyleIdx="0" presStyleCnt="2">
        <dgm:presLayoutVars>
          <dgm:chPref val="3"/>
        </dgm:presLayoutVars>
      </dgm:prSet>
      <dgm:spPr/>
    </dgm:pt>
    <dgm:pt modelId="{20E2DFA0-A660-FE42-BE29-F845ED2134A8}" type="pres">
      <dgm:prSet presAssocID="{9865E46A-D99E-4191-9B7B-AE55B8205066}" presName="hierChild2" presStyleCnt="0"/>
      <dgm:spPr/>
    </dgm:pt>
    <dgm:pt modelId="{F99F35E5-F65D-0942-B79F-6AEE0DA10C3F}" type="pres">
      <dgm:prSet presAssocID="{1B673229-BA21-4F61-B944-FBC86C2ED0FA}" presName="hierRoot1" presStyleCnt="0"/>
      <dgm:spPr/>
    </dgm:pt>
    <dgm:pt modelId="{2E349573-CD76-EA43-8EF5-3C06D6E8C72F}" type="pres">
      <dgm:prSet presAssocID="{1B673229-BA21-4F61-B944-FBC86C2ED0FA}" presName="composite" presStyleCnt="0"/>
      <dgm:spPr/>
    </dgm:pt>
    <dgm:pt modelId="{C95136B7-E97D-2B4E-AB27-8F82ACD57861}" type="pres">
      <dgm:prSet presAssocID="{1B673229-BA21-4F61-B944-FBC86C2ED0FA}" presName="background" presStyleLbl="node0" presStyleIdx="1" presStyleCnt="2"/>
      <dgm:spPr/>
    </dgm:pt>
    <dgm:pt modelId="{FFDEC0D1-F9AA-4B4A-BBB4-6DFF57278E03}" type="pres">
      <dgm:prSet presAssocID="{1B673229-BA21-4F61-B944-FBC86C2ED0FA}" presName="text" presStyleLbl="fgAcc0" presStyleIdx="1" presStyleCnt="2">
        <dgm:presLayoutVars>
          <dgm:chPref val="3"/>
        </dgm:presLayoutVars>
      </dgm:prSet>
      <dgm:spPr/>
    </dgm:pt>
    <dgm:pt modelId="{35CAF5BF-D87D-C745-AF56-E287E9BA2236}" type="pres">
      <dgm:prSet presAssocID="{1B673229-BA21-4F61-B944-FBC86C2ED0FA}" presName="hierChild2" presStyleCnt="0"/>
      <dgm:spPr/>
    </dgm:pt>
  </dgm:ptLst>
  <dgm:cxnLst>
    <dgm:cxn modelId="{BB4D060A-EDF0-48EC-B1B9-94A9B421CDE9}" srcId="{7514F3AD-0A79-4D17-BE9B-36859AA9AEB2}" destId="{1B673229-BA21-4F61-B944-FBC86C2ED0FA}" srcOrd="1" destOrd="0" parTransId="{B7105684-17A2-4DF0-BCDB-8738FF5343DE}" sibTransId="{3A8450B9-D70B-4EC8-A2F8-27653C792C5B}"/>
    <dgm:cxn modelId="{6A847229-349B-7D4D-B3A2-4FE50881353D}" type="presOf" srcId="{9865E46A-D99E-4191-9B7B-AE55B8205066}" destId="{CE733086-BEC6-954B-B7B4-4978F75545C3}" srcOrd="0" destOrd="0" presId="urn:microsoft.com/office/officeart/2005/8/layout/hierarchy1"/>
    <dgm:cxn modelId="{C4394FE2-ADE7-4AA4-AE1A-89E02D65FEE4}" srcId="{7514F3AD-0A79-4D17-BE9B-36859AA9AEB2}" destId="{9865E46A-D99E-4191-9B7B-AE55B8205066}" srcOrd="0" destOrd="0" parTransId="{F0304BF3-814C-4113-BB4E-B539F7A8ECA9}" sibTransId="{5983BAD3-042E-4177-998D-F7D313C79276}"/>
    <dgm:cxn modelId="{CB5381EA-5E55-C242-A05A-088A89C51219}" type="presOf" srcId="{1B673229-BA21-4F61-B944-FBC86C2ED0FA}" destId="{FFDEC0D1-F9AA-4B4A-BBB4-6DFF57278E03}" srcOrd="0" destOrd="0" presId="urn:microsoft.com/office/officeart/2005/8/layout/hierarchy1"/>
    <dgm:cxn modelId="{4A610DF7-93DD-FE40-9CF5-01CAFD25655E}" type="presOf" srcId="{7514F3AD-0A79-4D17-BE9B-36859AA9AEB2}" destId="{FF985AAD-EA3D-F745-99BD-CFB742554E3B}" srcOrd="0" destOrd="0" presId="urn:microsoft.com/office/officeart/2005/8/layout/hierarchy1"/>
    <dgm:cxn modelId="{DE72A10A-E97D-B24F-9D8F-59A5AAF8E98B}" type="presParOf" srcId="{FF985AAD-EA3D-F745-99BD-CFB742554E3B}" destId="{6AFA2B38-2690-F446-8124-AF7AF1F1119D}" srcOrd="0" destOrd="0" presId="urn:microsoft.com/office/officeart/2005/8/layout/hierarchy1"/>
    <dgm:cxn modelId="{CECD2B4E-6B76-0846-911C-56C6A24FA14F}" type="presParOf" srcId="{6AFA2B38-2690-F446-8124-AF7AF1F1119D}" destId="{C64E88CD-7AC9-4740-AD8A-7C098429CAC8}" srcOrd="0" destOrd="0" presId="urn:microsoft.com/office/officeart/2005/8/layout/hierarchy1"/>
    <dgm:cxn modelId="{CB42E71C-2EF5-E641-A1B7-A9FACF12AD81}" type="presParOf" srcId="{C64E88CD-7AC9-4740-AD8A-7C098429CAC8}" destId="{BDA16A49-951E-D449-8491-F20CBF826D1F}" srcOrd="0" destOrd="0" presId="urn:microsoft.com/office/officeart/2005/8/layout/hierarchy1"/>
    <dgm:cxn modelId="{0DEB42F2-83C9-9B42-AAE8-6BED3650759E}" type="presParOf" srcId="{C64E88CD-7AC9-4740-AD8A-7C098429CAC8}" destId="{CE733086-BEC6-954B-B7B4-4978F75545C3}" srcOrd="1" destOrd="0" presId="urn:microsoft.com/office/officeart/2005/8/layout/hierarchy1"/>
    <dgm:cxn modelId="{28EF94DD-CC94-674F-99BD-E71689A9A39F}" type="presParOf" srcId="{6AFA2B38-2690-F446-8124-AF7AF1F1119D}" destId="{20E2DFA0-A660-FE42-BE29-F845ED2134A8}" srcOrd="1" destOrd="0" presId="urn:microsoft.com/office/officeart/2005/8/layout/hierarchy1"/>
    <dgm:cxn modelId="{7569943B-1C9B-9747-B7D6-B7EF1552F139}" type="presParOf" srcId="{FF985AAD-EA3D-F745-99BD-CFB742554E3B}" destId="{F99F35E5-F65D-0942-B79F-6AEE0DA10C3F}" srcOrd="1" destOrd="0" presId="urn:microsoft.com/office/officeart/2005/8/layout/hierarchy1"/>
    <dgm:cxn modelId="{FCCEC5A7-2F95-0742-BCA4-AE049379F53D}" type="presParOf" srcId="{F99F35E5-F65D-0942-B79F-6AEE0DA10C3F}" destId="{2E349573-CD76-EA43-8EF5-3C06D6E8C72F}" srcOrd="0" destOrd="0" presId="urn:microsoft.com/office/officeart/2005/8/layout/hierarchy1"/>
    <dgm:cxn modelId="{00918902-18F1-584C-B1D4-0E2D36EBBBA9}" type="presParOf" srcId="{2E349573-CD76-EA43-8EF5-3C06D6E8C72F}" destId="{C95136B7-E97D-2B4E-AB27-8F82ACD57861}" srcOrd="0" destOrd="0" presId="urn:microsoft.com/office/officeart/2005/8/layout/hierarchy1"/>
    <dgm:cxn modelId="{BEB10B56-ACEC-6E41-AF1F-5394754E54AC}" type="presParOf" srcId="{2E349573-CD76-EA43-8EF5-3C06D6E8C72F}" destId="{FFDEC0D1-F9AA-4B4A-BBB4-6DFF57278E03}" srcOrd="1" destOrd="0" presId="urn:microsoft.com/office/officeart/2005/8/layout/hierarchy1"/>
    <dgm:cxn modelId="{063B1F29-02A2-4042-9E5B-C9D906C71ED7}" type="presParOf" srcId="{F99F35E5-F65D-0942-B79F-6AEE0DA10C3F}" destId="{35CAF5BF-D87D-C745-AF56-E287E9BA223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F37B50-54D0-B941-ACD5-4A7219308B80}" type="doc">
      <dgm:prSet loTypeId="urn:microsoft.com/office/officeart/2005/8/layout/target3" loCatId="list" qsTypeId="urn:microsoft.com/office/officeart/2005/8/quickstyle/simple1" qsCatId="simple" csTypeId="urn:microsoft.com/office/officeart/2005/8/colors/accent1_2" csCatId="accent1"/>
      <dgm:spPr/>
      <dgm:t>
        <a:bodyPr/>
        <a:lstStyle/>
        <a:p>
          <a:endParaRPr lang="en-US"/>
        </a:p>
      </dgm:t>
    </dgm:pt>
    <dgm:pt modelId="{87083BDF-0173-6244-9090-E5B774623889}">
      <dgm:prSet/>
      <dgm:spPr/>
      <dgm:t>
        <a:bodyPr/>
        <a:lstStyle/>
        <a:p>
          <a:r>
            <a:rPr lang="en-US" b="0" i="0"/>
            <a:t>Don’t reinvent the wheel! Use resources like the STFM Assessment Starter Pack to link assessments and competencies.</a:t>
          </a:r>
          <a:endParaRPr lang="en-US"/>
        </a:p>
      </dgm:t>
    </dgm:pt>
    <dgm:pt modelId="{99CE0453-680D-FC41-B0E8-82A5CCD48383}" type="parTrans" cxnId="{35261FCC-F167-524B-BBA1-A4FE9EC935AE}">
      <dgm:prSet/>
      <dgm:spPr/>
      <dgm:t>
        <a:bodyPr/>
        <a:lstStyle/>
        <a:p>
          <a:endParaRPr lang="en-US"/>
        </a:p>
      </dgm:t>
    </dgm:pt>
    <dgm:pt modelId="{2F6DA0EA-AEB6-6846-82AC-FC31860E7BD3}" type="sibTrans" cxnId="{35261FCC-F167-524B-BBA1-A4FE9EC935AE}">
      <dgm:prSet/>
      <dgm:spPr/>
      <dgm:t>
        <a:bodyPr/>
        <a:lstStyle/>
        <a:p>
          <a:endParaRPr lang="en-US"/>
        </a:p>
      </dgm:t>
    </dgm:pt>
    <dgm:pt modelId="{F35CA6F4-5FB7-0D48-A2B7-20D3988485FB}">
      <dgm:prSet/>
      <dgm:spPr/>
      <dgm:t>
        <a:bodyPr/>
        <a:lstStyle/>
        <a:p>
          <a:r>
            <a:rPr lang="en-US" b="0" i="0"/>
            <a:t>Don’t let perfect get in the way of good! It’s an iterative process.</a:t>
          </a:r>
          <a:endParaRPr lang="en-US"/>
        </a:p>
      </dgm:t>
    </dgm:pt>
    <dgm:pt modelId="{5CD98D24-57C6-E042-9092-F309FC602D67}" type="parTrans" cxnId="{BEAD960C-29BC-A341-883B-5B40A1338CD5}">
      <dgm:prSet/>
      <dgm:spPr/>
      <dgm:t>
        <a:bodyPr/>
        <a:lstStyle/>
        <a:p>
          <a:endParaRPr lang="en-US"/>
        </a:p>
      </dgm:t>
    </dgm:pt>
    <dgm:pt modelId="{37102FCB-4B13-7340-8E45-38ABBAB20068}" type="sibTrans" cxnId="{BEAD960C-29BC-A341-883B-5B40A1338CD5}">
      <dgm:prSet/>
      <dgm:spPr/>
      <dgm:t>
        <a:bodyPr/>
        <a:lstStyle/>
        <a:p>
          <a:endParaRPr lang="en-US"/>
        </a:p>
      </dgm:t>
    </dgm:pt>
    <dgm:pt modelId="{6579C3F4-1B2C-9D40-AC77-B299FFDC880F}">
      <dgm:prSet/>
      <dgm:spPr/>
      <dgm:t>
        <a:bodyPr/>
        <a:lstStyle/>
        <a:p>
          <a:r>
            <a:rPr lang="en-US" b="0" i="0"/>
            <a:t>Use faculty development to increase comfort with assessment.</a:t>
          </a:r>
          <a:endParaRPr lang="en-US"/>
        </a:p>
      </dgm:t>
    </dgm:pt>
    <dgm:pt modelId="{16494630-9B7F-294B-9F22-CE424C306993}" type="parTrans" cxnId="{960D2BBD-19BC-9D4F-9730-45AB05C60583}">
      <dgm:prSet/>
      <dgm:spPr/>
      <dgm:t>
        <a:bodyPr/>
        <a:lstStyle/>
        <a:p>
          <a:endParaRPr lang="en-US"/>
        </a:p>
      </dgm:t>
    </dgm:pt>
    <dgm:pt modelId="{97C12D8C-01F8-D549-93DC-C07E3304091D}" type="sibTrans" cxnId="{960D2BBD-19BC-9D4F-9730-45AB05C60583}">
      <dgm:prSet/>
      <dgm:spPr/>
      <dgm:t>
        <a:bodyPr/>
        <a:lstStyle/>
        <a:p>
          <a:endParaRPr lang="en-US"/>
        </a:p>
      </dgm:t>
    </dgm:pt>
    <dgm:pt modelId="{37FF0924-324B-F847-AEF8-16718AAFE43E}">
      <dgm:prSet/>
      <dgm:spPr/>
      <dgm:t>
        <a:bodyPr/>
        <a:lstStyle/>
        <a:p>
          <a:r>
            <a:rPr lang="en-US" b="0" i="0"/>
            <a:t>Include residents in the process. </a:t>
          </a:r>
          <a:endParaRPr lang="en-US"/>
        </a:p>
      </dgm:t>
    </dgm:pt>
    <dgm:pt modelId="{45E67545-407C-6C4F-8EA2-ED33BB00BC93}" type="parTrans" cxnId="{E0F4E120-8BAA-A442-B7F9-14E4DDA58407}">
      <dgm:prSet/>
      <dgm:spPr/>
      <dgm:t>
        <a:bodyPr/>
        <a:lstStyle/>
        <a:p>
          <a:endParaRPr lang="en-US"/>
        </a:p>
      </dgm:t>
    </dgm:pt>
    <dgm:pt modelId="{F3029C9C-474C-DF4D-B5DC-39CA749EF5E5}" type="sibTrans" cxnId="{E0F4E120-8BAA-A442-B7F9-14E4DDA58407}">
      <dgm:prSet/>
      <dgm:spPr/>
      <dgm:t>
        <a:bodyPr/>
        <a:lstStyle/>
        <a:p>
          <a:endParaRPr lang="en-US"/>
        </a:p>
      </dgm:t>
    </dgm:pt>
    <dgm:pt modelId="{06BF174C-F6D3-B349-A93A-71E2B18DAD24}" type="pres">
      <dgm:prSet presAssocID="{3BF37B50-54D0-B941-ACD5-4A7219308B80}" presName="Name0" presStyleCnt="0">
        <dgm:presLayoutVars>
          <dgm:chMax val="7"/>
          <dgm:dir/>
          <dgm:animLvl val="lvl"/>
          <dgm:resizeHandles val="exact"/>
        </dgm:presLayoutVars>
      </dgm:prSet>
      <dgm:spPr/>
    </dgm:pt>
    <dgm:pt modelId="{BA1168D3-4D74-B040-95E4-705DA3A72DAE}" type="pres">
      <dgm:prSet presAssocID="{87083BDF-0173-6244-9090-E5B774623889}" presName="circle1" presStyleLbl="node1" presStyleIdx="0" presStyleCnt="4"/>
      <dgm:spPr/>
    </dgm:pt>
    <dgm:pt modelId="{C4D306BC-5CB2-5D46-A7A7-3E7EA6468169}" type="pres">
      <dgm:prSet presAssocID="{87083BDF-0173-6244-9090-E5B774623889}" presName="space" presStyleCnt="0"/>
      <dgm:spPr/>
    </dgm:pt>
    <dgm:pt modelId="{C899EA86-59C4-0340-9DFC-F7F3092759CD}" type="pres">
      <dgm:prSet presAssocID="{87083BDF-0173-6244-9090-E5B774623889}" presName="rect1" presStyleLbl="alignAcc1" presStyleIdx="0" presStyleCnt="4"/>
      <dgm:spPr/>
    </dgm:pt>
    <dgm:pt modelId="{7F592959-7FC2-774C-9138-F78BA8B0E545}" type="pres">
      <dgm:prSet presAssocID="{F35CA6F4-5FB7-0D48-A2B7-20D3988485FB}" presName="vertSpace2" presStyleLbl="node1" presStyleIdx="0" presStyleCnt="4"/>
      <dgm:spPr/>
    </dgm:pt>
    <dgm:pt modelId="{CE1C637A-576C-CB49-808B-D39D743C892E}" type="pres">
      <dgm:prSet presAssocID="{F35CA6F4-5FB7-0D48-A2B7-20D3988485FB}" presName="circle2" presStyleLbl="node1" presStyleIdx="1" presStyleCnt="4"/>
      <dgm:spPr/>
    </dgm:pt>
    <dgm:pt modelId="{8CF09C6A-1ED7-E849-9E28-98126D0FA336}" type="pres">
      <dgm:prSet presAssocID="{F35CA6F4-5FB7-0D48-A2B7-20D3988485FB}" presName="rect2" presStyleLbl="alignAcc1" presStyleIdx="1" presStyleCnt="4"/>
      <dgm:spPr/>
    </dgm:pt>
    <dgm:pt modelId="{9B6004AC-F990-7949-8B51-17E7B00061F6}" type="pres">
      <dgm:prSet presAssocID="{6579C3F4-1B2C-9D40-AC77-B299FFDC880F}" presName="vertSpace3" presStyleLbl="node1" presStyleIdx="1" presStyleCnt="4"/>
      <dgm:spPr/>
    </dgm:pt>
    <dgm:pt modelId="{4B82CC3F-C43E-F844-8356-B9308291BDB2}" type="pres">
      <dgm:prSet presAssocID="{6579C3F4-1B2C-9D40-AC77-B299FFDC880F}" presName="circle3" presStyleLbl="node1" presStyleIdx="2" presStyleCnt="4"/>
      <dgm:spPr/>
    </dgm:pt>
    <dgm:pt modelId="{F5063E75-29E0-5248-9856-5420D3ABFFE8}" type="pres">
      <dgm:prSet presAssocID="{6579C3F4-1B2C-9D40-AC77-B299FFDC880F}" presName="rect3" presStyleLbl="alignAcc1" presStyleIdx="2" presStyleCnt="4"/>
      <dgm:spPr/>
    </dgm:pt>
    <dgm:pt modelId="{F6EA9247-0A66-A040-86C0-71F4937AFCA7}" type="pres">
      <dgm:prSet presAssocID="{37FF0924-324B-F847-AEF8-16718AAFE43E}" presName="vertSpace4" presStyleLbl="node1" presStyleIdx="2" presStyleCnt="4"/>
      <dgm:spPr/>
    </dgm:pt>
    <dgm:pt modelId="{B7506DA0-4F1B-0C48-84F1-5B12F3654D7B}" type="pres">
      <dgm:prSet presAssocID="{37FF0924-324B-F847-AEF8-16718AAFE43E}" presName="circle4" presStyleLbl="node1" presStyleIdx="3" presStyleCnt="4"/>
      <dgm:spPr/>
    </dgm:pt>
    <dgm:pt modelId="{9B4AF7F0-7DCB-324B-AA0C-D809E4E7CAC0}" type="pres">
      <dgm:prSet presAssocID="{37FF0924-324B-F847-AEF8-16718AAFE43E}" presName="rect4" presStyleLbl="alignAcc1" presStyleIdx="3" presStyleCnt="4"/>
      <dgm:spPr/>
    </dgm:pt>
    <dgm:pt modelId="{AECD65A7-A734-3743-94DE-D5DC5ABF73CF}" type="pres">
      <dgm:prSet presAssocID="{87083BDF-0173-6244-9090-E5B774623889}" presName="rect1ParTxNoCh" presStyleLbl="alignAcc1" presStyleIdx="3" presStyleCnt="4">
        <dgm:presLayoutVars>
          <dgm:chMax val="1"/>
          <dgm:bulletEnabled val="1"/>
        </dgm:presLayoutVars>
      </dgm:prSet>
      <dgm:spPr/>
    </dgm:pt>
    <dgm:pt modelId="{EF345BB3-9960-894A-915D-7FEB1B67BEF6}" type="pres">
      <dgm:prSet presAssocID="{F35CA6F4-5FB7-0D48-A2B7-20D3988485FB}" presName="rect2ParTxNoCh" presStyleLbl="alignAcc1" presStyleIdx="3" presStyleCnt="4">
        <dgm:presLayoutVars>
          <dgm:chMax val="1"/>
          <dgm:bulletEnabled val="1"/>
        </dgm:presLayoutVars>
      </dgm:prSet>
      <dgm:spPr/>
    </dgm:pt>
    <dgm:pt modelId="{A282231E-3249-F349-94C6-CC5162C5D1FE}" type="pres">
      <dgm:prSet presAssocID="{6579C3F4-1B2C-9D40-AC77-B299FFDC880F}" presName="rect3ParTxNoCh" presStyleLbl="alignAcc1" presStyleIdx="3" presStyleCnt="4">
        <dgm:presLayoutVars>
          <dgm:chMax val="1"/>
          <dgm:bulletEnabled val="1"/>
        </dgm:presLayoutVars>
      </dgm:prSet>
      <dgm:spPr/>
    </dgm:pt>
    <dgm:pt modelId="{D711F6FC-E27B-BD43-B0F3-EAE2B787CA0D}" type="pres">
      <dgm:prSet presAssocID="{37FF0924-324B-F847-AEF8-16718AAFE43E}" presName="rect4ParTxNoCh" presStyleLbl="alignAcc1" presStyleIdx="3" presStyleCnt="4">
        <dgm:presLayoutVars>
          <dgm:chMax val="1"/>
          <dgm:bulletEnabled val="1"/>
        </dgm:presLayoutVars>
      </dgm:prSet>
      <dgm:spPr/>
    </dgm:pt>
  </dgm:ptLst>
  <dgm:cxnLst>
    <dgm:cxn modelId="{BEAD960C-29BC-A341-883B-5B40A1338CD5}" srcId="{3BF37B50-54D0-B941-ACD5-4A7219308B80}" destId="{F35CA6F4-5FB7-0D48-A2B7-20D3988485FB}" srcOrd="1" destOrd="0" parTransId="{5CD98D24-57C6-E042-9092-F309FC602D67}" sibTransId="{37102FCB-4B13-7340-8E45-38ABBAB20068}"/>
    <dgm:cxn modelId="{DC1D440D-3402-4D42-817C-66AD57E88741}" type="presOf" srcId="{37FF0924-324B-F847-AEF8-16718AAFE43E}" destId="{D711F6FC-E27B-BD43-B0F3-EAE2B787CA0D}" srcOrd="1" destOrd="0" presId="urn:microsoft.com/office/officeart/2005/8/layout/target3"/>
    <dgm:cxn modelId="{F7FC361E-68E6-1141-B2D7-81F27427B0F3}" type="presOf" srcId="{6579C3F4-1B2C-9D40-AC77-B299FFDC880F}" destId="{A282231E-3249-F349-94C6-CC5162C5D1FE}" srcOrd="1" destOrd="0" presId="urn:microsoft.com/office/officeart/2005/8/layout/target3"/>
    <dgm:cxn modelId="{E0F4E120-8BAA-A442-B7F9-14E4DDA58407}" srcId="{3BF37B50-54D0-B941-ACD5-4A7219308B80}" destId="{37FF0924-324B-F847-AEF8-16718AAFE43E}" srcOrd="3" destOrd="0" parTransId="{45E67545-407C-6C4F-8EA2-ED33BB00BC93}" sibTransId="{F3029C9C-474C-DF4D-B5DC-39CA749EF5E5}"/>
    <dgm:cxn modelId="{E4909045-7C78-9243-B514-589F11E878A3}" type="presOf" srcId="{87083BDF-0173-6244-9090-E5B774623889}" destId="{C899EA86-59C4-0340-9DFC-F7F3092759CD}" srcOrd="0" destOrd="0" presId="urn:microsoft.com/office/officeart/2005/8/layout/target3"/>
    <dgm:cxn modelId="{E6E3E286-D029-A249-8581-171BF5000D38}" type="presOf" srcId="{37FF0924-324B-F847-AEF8-16718AAFE43E}" destId="{9B4AF7F0-7DCB-324B-AA0C-D809E4E7CAC0}" srcOrd="0" destOrd="0" presId="urn:microsoft.com/office/officeart/2005/8/layout/target3"/>
    <dgm:cxn modelId="{05C2AABC-EB8E-434B-A568-E474EF653446}" type="presOf" srcId="{6579C3F4-1B2C-9D40-AC77-B299FFDC880F}" destId="{F5063E75-29E0-5248-9856-5420D3ABFFE8}" srcOrd="0" destOrd="0" presId="urn:microsoft.com/office/officeart/2005/8/layout/target3"/>
    <dgm:cxn modelId="{960D2BBD-19BC-9D4F-9730-45AB05C60583}" srcId="{3BF37B50-54D0-B941-ACD5-4A7219308B80}" destId="{6579C3F4-1B2C-9D40-AC77-B299FFDC880F}" srcOrd="2" destOrd="0" parTransId="{16494630-9B7F-294B-9F22-CE424C306993}" sibTransId="{97C12D8C-01F8-D549-93DC-C07E3304091D}"/>
    <dgm:cxn modelId="{178060BE-414E-904A-9E3E-66D3AC1C2E0C}" type="presOf" srcId="{87083BDF-0173-6244-9090-E5B774623889}" destId="{AECD65A7-A734-3743-94DE-D5DC5ABF73CF}" srcOrd="1" destOrd="0" presId="urn:microsoft.com/office/officeart/2005/8/layout/target3"/>
    <dgm:cxn modelId="{177BA9C4-BA23-1241-9BA7-AB5018CE69E8}" type="presOf" srcId="{F35CA6F4-5FB7-0D48-A2B7-20D3988485FB}" destId="{8CF09C6A-1ED7-E849-9E28-98126D0FA336}" srcOrd="0" destOrd="0" presId="urn:microsoft.com/office/officeart/2005/8/layout/target3"/>
    <dgm:cxn modelId="{05ABB9C6-AB99-6A43-837D-9CDA91068685}" type="presOf" srcId="{3BF37B50-54D0-B941-ACD5-4A7219308B80}" destId="{06BF174C-F6D3-B349-A93A-71E2B18DAD24}" srcOrd="0" destOrd="0" presId="urn:microsoft.com/office/officeart/2005/8/layout/target3"/>
    <dgm:cxn modelId="{35261FCC-F167-524B-BBA1-A4FE9EC935AE}" srcId="{3BF37B50-54D0-B941-ACD5-4A7219308B80}" destId="{87083BDF-0173-6244-9090-E5B774623889}" srcOrd="0" destOrd="0" parTransId="{99CE0453-680D-FC41-B0E8-82A5CCD48383}" sibTransId="{2F6DA0EA-AEB6-6846-82AC-FC31860E7BD3}"/>
    <dgm:cxn modelId="{05AE1BEF-1981-434B-9FA8-3938FDBF937D}" type="presOf" srcId="{F35CA6F4-5FB7-0D48-A2B7-20D3988485FB}" destId="{EF345BB3-9960-894A-915D-7FEB1B67BEF6}" srcOrd="1" destOrd="0" presId="urn:microsoft.com/office/officeart/2005/8/layout/target3"/>
    <dgm:cxn modelId="{F51590C8-D405-6C4C-ABDF-C9BBFBCC03EF}" type="presParOf" srcId="{06BF174C-F6D3-B349-A93A-71E2B18DAD24}" destId="{BA1168D3-4D74-B040-95E4-705DA3A72DAE}" srcOrd="0" destOrd="0" presId="urn:microsoft.com/office/officeart/2005/8/layout/target3"/>
    <dgm:cxn modelId="{29AFAF37-3969-8D4F-9487-BE0B85653B0D}" type="presParOf" srcId="{06BF174C-F6D3-B349-A93A-71E2B18DAD24}" destId="{C4D306BC-5CB2-5D46-A7A7-3E7EA6468169}" srcOrd="1" destOrd="0" presId="urn:microsoft.com/office/officeart/2005/8/layout/target3"/>
    <dgm:cxn modelId="{3FB3760E-1E13-CF49-85A0-774647E90FE5}" type="presParOf" srcId="{06BF174C-F6D3-B349-A93A-71E2B18DAD24}" destId="{C899EA86-59C4-0340-9DFC-F7F3092759CD}" srcOrd="2" destOrd="0" presId="urn:microsoft.com/office/officeart/2005/8/layout/target3"/>
    <dgm:cxn modelId="{F1FD4CBF-F323-0F4D-A782-845DADE5931A}" type="presParOf" srcId="{06BF174C-F6D3-B349-A93A-71E2B18DAD24}" destId="{7F592959-7FC2-774C-9138-F78BA8B0E545}" srcOrd="3" destOrd="0" presId="urn:microsoft.com/office/officeart/2005/8/layout/target3"/>
    <dgm:cxn modelId="{7C48A452-BAD5-5F48-92D1-A4E0456A18AE}" type="presParOf" srcId="{06BF174C-F6D3-B349-A93A-71E2B18DAD24}" destId="{CE1C637A-576C-CB49-808B-D39D743C892E}" srcOrd="4" destOrd="0" presId="urn:microsoft.com/office/officeart/2005/8/layout/target3"/>
    <dgm:cxn modelId="{4C3AABAC-3ACD-4743-B878-65533F657586}" type="presParOf" srcId="{06BF174C-F6D3-B349-A93A-71E2B18DAD24}" destId="{8CF09C6A-1ED7-E849-9E28-98126D0FA336}" srcOrd="5" destOrd="0" presId="urn:microsoft.com/office/officeart/2005/8/layout/target3"/>
    <dgm:cxn modelId="{C354E264-F588-E541-A366-E34F2CA7AFE3}" type="presParOf" srcId="{06BF174C-F6D3-B349-A93A-71E2B18DAD24}" destId="{9B6004AC-F990-7949-8B51-17E7B00061F6}" srcOrd="6" destOrd="0" presId="urn:microsoft.com/office/officeart/2005/8/layout/target3"/>
    <dgm:cxn modelId="{B9054ECC-8A67-A04B-A9EB-8C05BE39CB70}" type="presParOf" srcId="{06BF174C-F6D3-B349-A93A-71E2B18DAD24}" destId="{4B82CC3F-C43E-F844-8356-B9308291BDB2}" srcOrd="7" destOrd="0" presId="urn:microsoft.com/office/officeart/2005/8/layout/target3"/>
    <dgm:cxn modelId="{F68D94FC-B887-7847-81C0-9712390D0EF4}" type="presParOf" srcId="{06BF174C-F6D3-B349-A93A-71E2B18DAD24}" destId="{F5063E75-29E0-5248-9856-5420D3ABFFE8}" srcOrd="8" destOrd="0" presId="urn:microsoft.com/office/officeart/2005/8/layout/target3"/>
    <dgm:cxn modelId="{35E458E8-5D5B-004E-B53E-8A8B1E020863}" type="presParOf" srcId="{06BF174C-F6D3-B349-A93A-71E2B18DAD24}" destId="{F6EA9247-0A66-A040-86C0-71F4937AFCA7}" srcOrd="9" destOrd="0" presId="urn:microsoft.com/office/officeart/2005/8/layout/target3"/>
    <dgm:cxn modelId="{243E000B-F6C3-7A41-B647-73905E907C1F}" type="presParOf" srcId="{06BF174C-F6D3-B349-A93A-71E2B18DAD24}" destId="{B7506DA0-4F1B-0C48-84F1-5B12F3654D7B}" srcOrd="10" destOrd="0" presId="urn:microsoft.com/office/officeart/2005/8/layout/target3"/>
    <dgm:cxn modelId="{9518C61F-2203-8A4E-A996-BD40E04874E1}" type="presParOf" srcId="{06BF174C-F6D3-B349-A93A-71E2B18DAD24}" destId="{9B4AF7F0-7DCB-324B-AA0C-D809E4E7CAC0}" srcOrd="11" destOrd="0" presId="urn:microsoft.com/office/officeart/2005/8/layout/target3"/>
    <dgm:cxn modelId="{8C68E161-47B8-5F45-AD6E-06F8216C10F9}" type="presParOf" srcId="{06BF174C-F6D3-B349-A93A-71E2B18DAD24}" destId="{AECD65A7-A734-3743-94DE-D5DC5ABF73CF}" srcOrd="12" destOrd="0" presId="urn:microsoft.com/office/officeart/2005/8/layout/target3"/>
    <dgm:cxn modelId="{ABC803AB-E09C-2C47-9AC3-6D7A62D42E14}" type="presParOf" srcId="{06BF174C-F6D3-B349-A93A-71E2B18DAD24}" destId="{EF345BB3-9960-894A-915D-7FEB1B67BEF6}" srcOrd="13" destOrd="0" presId="urn:microsoft.com/office/officeart/2005/8/layout/target3"/>
    <dgm:cxn modelId="{98B7A4AE-6FE5-0A41-B729-4A8A14E993A6}" type="presParOf" srcId="{06BF174C-F6D3-B349-A93A-71E2B18DAD24}" destId="{A282231E-3249-F349-94C6-CC5162C5D1FE}" srcOrd="14" destOrd="0" presId="urn:microsoft.com/office/officeart/2005/8/layout/target3"/>
    <dgm:cxn modelId="{6C38E54B-C601-B141-B045-BC736487CA48}" type="presParOf" srcId="{06BF174C-F6D3-B349-A93A-71E2B18DAD24}" destId="{D711F6FC-E27B-BD43-B0F3-EAE2B787CA0D}"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FC9066-ADD1-3B41-88B6-AF2B8C1419D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FE573893-A989-9649-99B9-E825CEEC8EE9}">
      <dgm:prSet phldrT="[Text]" custT="1"/>
      <dgm:spPr/>
      <dgm:t>
        <a:bodyPr/>
        <a:lstStyle/>
        <a:p>
          <a:r>
            <a:rPr lang="en-US" sz="1800" dirty="0"/>
            <a:t>Assessment Starter Pack</a:t>
          </a:r>
        </a:p>
      </dgm:t>
    </dgm:pt>
    <dgm:pt modelId="{B4E4ACF4-569D-B648-95A2-AB8EE045C166}" type="parTrans" cxnId="{14AF6150-CAA3-DF4E-BB03-DEAF6143CDA7}">
      <dgm:prSet/>
      <dgm:spPr/>
      <dgm:t>
        <a:bodyPr/>
        <a:lstStyle/>
        <a:p>
          <a:endParaRPr lang="en-US"/>
        </a:p>
      </dgm:t>
    </dgm:pt>
    <dgm:pt modelId="{4B9BA40A-C3E4-9544-81C4-A4889B5CB485}" type="sibTrans" cxnId="{14AF6150-CAA3-DF4E-BB03-DEAF6143CDA7}">
      <dgm:prSet/>
      <dgm:spPr/>
      <dgm:t>
        <a:bodyPr/>
        <a:lstStyle/>
        <a:p>
          <a:endParaRPr lang="en-US"/>
        </a:p>
      </dgm:t>
    </dgm:pt>
    <dgm:pt modelId="{E545498E-84C2-6349-8297-4E86682FFC38}">
      <dgm:prSet phldrT="[Text]" custT="1"/>
      <dgm:spPr/>
      <dgm:t>
        <a:bodyPr/>
        <a:lstStyle/>
        <a:p>
          <a:r>
            <a:rPr lang="en-US" sz="1800" dirty="0"/>
            <a:t>STFM Direct Observation tool </a:t>
          </a:r>
        </a:p>
        <a:p>
          <a:r>
            <a:rPr lang="en-US" sz="1800" dirty="0"/>
            <a:t>(NI &amp; </a:t>
          </a:r>
          <a:r>
            <a:rPr lang="en-US" sz="1800" dirty="0" err="1"/>
            <a:t>MedHub</a:t>
          </a:r>
          <a:r>
            <a:rPr lang="en-US" sz="1800" dirty="0"/>
            <a:t>)</a:t>
          </a:r>
        </a:p>
      </dgm:t>
    </dgm:pt>
    <dgm:pt modelId="{668A7B98-7315-D94F-A703-8053CFC56A17}" type="parTrans" cxnId="{9A36272A-17D1-3141-98CD-2A66EF0D7799}">
      <dgm:prSet/>
      <dgm:spPr/>
      <dgm:t>
        <a:bodyPr/>
        <a:lstStyle/>
        <a:p>
          <a:endParaRPr lang="en-US"/>
        </a:p>
      </dgm:t>
    </dgm:pt>
    <dgm:pt modelId="{B21F3CB0-8041-8747-BF9A-56B3D5FF7552}" type="sibTrans" cxnId="{9A36272A-17D1-3141-98CD-2A66EF0D7799}">
      <dgm:prSet/>
      <dgm:spPr/>
      <dgm:t>
        <a:bodyPr/>
        <a:lstStyle/>
        <a:p>
          <a:endParaRPr lang="en-US"/>
        </a:p>
      </dgm:t>
    </dgm:pt>
    <dgm:pt modelId="{9929823D-C265-104E-8009-328B3ACD7240}">
      <dgm:prSet phldrT="[Text]" custT="1"/>
      <dgm:spPr/>
      <dgm:t>
        <a:bodyPr/>
        <a:lstStyle/>
        <a:p>
          <a:r>
            <a:rPr lang="en-US" sz="1800"/>
            <a:t>ACGME Direct </a:t>
          </a:r>
          <a:r>
            <a:rPr lang="en-US" sz="1800" dirty="0"/>
            <a:t>Observation Toolkit</a:t>
          </a:r>
        </a:p>
      </dgm:t>
    </dgm:pt>
    <dgm:pt modelId="{39CB9ADE-EA17-0947-9D35-5EFBFE803C25}" type="parTrans" cxnId="{40A7A166-49DF-0D4C-A5D5-BF071CF6D172}">
      <dgm:prSet/>
      <dgm:spPr/>
      <dgm:t>
        <a:bodyPr/>
        <a:lstStyle/>
        <a:p>
          <a:endParaRPr lang="en-US"/>
        </a:p>
      </dgm:t>
    </dgm:pt>
    <dgm:pt modelId="{590E43A8-32B8-BF40-8745-DDB136D9BCF6}" type="sibTrans" cxnId="{40A7A166-49DF-0D4C-A5D5-BF071CF6D172}">
      <dgm:prSet/>
      <dgm:spPr/>
      <dgm:t>
        <a:bodyPr/>
        <a:lstStyle/>
        <a:p>
          <a:endParaRPr lang="en-US"/>
        </a:p>
      </dgm:t>
    </dgm:pt>
    <dgm:pt modelId="{3CB3A9C1-EF3B-4541-A921-5AF87238061B}" type="pres">
      <dgm:prSet presAssocID="{E1FC9066-ADD1-3B41-88B6-AF2B8C1419D1}" presName="Name0" presStyleCnt="0">
        <dgm:presLayoutVars>
          <dgm:dir/>
          <dgm:resizeHandles val="exact"/>
        </dgm:presLayoutVars>
      </dgm:prSet>
      <dgm:spPr/>
    </dgm:pt>
    <dgm:pt modelId="{934B1CB3-63C9-CF47-9FB2-F8F0B4DA6A29}" type="pres">
      <dgm:prSet presAssocID="{FE573893-A989-9649-99B9-E825CEEC8EE9}" presName="compNode" presStyleCnt="0"/>
      <dgm:spPr/>
    </dgm:pt>
    <dgm:pt modelId="{F51E1374-C6BE-0246-BC19-CFB0FE438BE9}" type="pres">
      <dgm:prSet presAssocID="{FE573893-A989-9649-99B9-E825CEEC8EE9}" presName="pict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076" t="-4324" r="10076" b="-4324"/>
          </a:stretch>
        </a:blipFill>
      </dgm:spPr>
    </dgm:pt>
    <dgm:pt modelId="{177DE629-5BAF-AB4C-A9C6-397A0BDE5B45}" type="pres">
      <dgm:prSet presAssocID="{FE573893-A989-9649-99B9-E825CEEC8EE9}" presName="textRect" presStyleLbl="revTx" presStyleIdx="0" presStyleCnt="3">
        <dgm:presLayoutVars>
          <dgm:bulletEnabled val="1"/>
        </dgm:presLayoutVars>
      </dgm:prSet>
      <dgm:spPr/>
    </dgm:pt>
    <dgm:pt modelId="{5D9CD723-F8C6-DF43-857E-DAAC72F304BC}" type="pres">
      <dgm:prSet presAssocID="{4B9BA40A-C3E4-9544-81C4-A4889B5CB485}" presName="sibTrans" presStyleLbl="sibTrans2D1" presStyleIdx="0" presStyleCnt="0"/>
      <dgm:spPr/>
    </dgm:pt>
    <dgm:pt modelId="{1D0DECDB-F988-0540-A27B-F02EFCB1AF55}" type="pres">
      <dgm:prSet presAssocID="{E545498E-84C2-6349-8297-4E86682FFC38}" presName="compNode" presStyleCnt="0"/>
      <dgm:spPr/>
    </dgm:pt>
    <dgm:pt modelId="{339B93D2-14C7-2347-9A72-3BB3E0F18734}" type="pres">
      <dgm:prSet presAssocID="{E545498E-84C2-6349-8297-4E86682FFC38}" presName="pictRect" presStyleLbl="nod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0076" t="-4324" r="10076" b="-4324"/>
          </a:stretch>
        </a:blipFill>
      </dgm:spPr>
    </dgm:pt>
    <dgm:pt modelId="{6B62B690-1D45-1541-A4B2-18AB2516ADB2}" type="pres">
      <dgm:prSet presAssocID="{E545498E-84C2-6349-8297-4E86682FFC38}" presName="textRect" presStyleLbl="revTx" presStyleIdx="1" presStyleCnt="3">
        <dgm:presLayoutVars>
          <dgm:bulletEnabled val="1"/>
        </dgm:presLayoutVars>
      </dgm:prSet>
      <dgm:spPr/>
    </dgm:pt>
    <dgm:pt modelId="{E0675141-92B5-0244-B509-17FFCF644548}" type="pres">
      <dgm:prSet presAssocID="{B21F3CB0-8041-8747-BF9A-56B3D5FF7552}" presName="sibTrans" presStyleLbl="sibTrans2D1" presStyleIdx="0" presStyleCnt="0"/>
      <dgm:spPr/>
    </dgm:pt>
    <dgm:pt modelId="{EA76BFB6-4FCD-8043-BCC9-92D8D0E47854}" type="pres">
      <dgm:prSet presAssocID="{9929823D-C265-104E-8009-328B3ACD7240}" presName="compNode" presStyleCnt="0"/>
      <dgm:spPr/>
    </dgm:pt>
    <dgm:pt modelId="{F9142470-9E94-4642-B1EA-D980BE5A322A}" type="pres">
      <dgm:prSet presAssocID="{9929823D-C265-104E-8009-328B3ACD7240}" presName="pictRect" presStyleLbl="nod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076" t="-4324" r="10076" b="-4324"/>
          </a:stretch>
        </a:blipFill>
      </dgm:spPr>
    </dgm:pt>
    <dgm:pt modelId="{B4B401F2-3F37-7649-ACFE-058918912079}" type="pres">
      <dgm:prSet presAssocID="{9929823D-C265-104E-8009-328B3ACD7240}" presName="textRect" presStyleLbl="revTx" presStyleIdx="2" presStyleCnt="3">
        <dgm:presLayoutVars>
          <dgm:bulletEnabled val="1"/>
        </dgm:presLayoutVars>
      </dgm:prSet>
      <dgm:spPr/>
    </dgm:pt>
  </dgm:ptLst>
  <dgm:cxnLst>
    <dgm:cxn modelId="{9A36272A-17D1-3141-98CD-2A66EF0D7799}" srcId="{E1FC9066-ADD1-3B41-88B6-AF2B8C1419D1}" destId="{E545498E-84C2-6349-8297-4E86682FFC38}" srcOrd="1" destOrd="0" parTransId="{668A7B98-7315-D94F-A703-8053CFC56A17}" sibTransId="{B21F3CB0-8041-8747-BF9A-56B3D5FF7552}"/>
    <dgm:cxn modelId="{94FD5C60-9D79-B542-9C47-F359E565A0D0}" type="presOf" srcId="{FE573893-A989-9649-99B9-E825CEEC8EE9}" destId="{177DE629-5BAF-AB4C-A9C6-397A0BDE5B45}" srcOrd="0" destOrd="0" presId="urn:microsoft.com/office/officeart/2005/8/layout/pList1"/>
    <dgm:cxn modelId="{40A7A166-49DF-0D4C-A5D5-BF071CF6D172}" srcId="{E1FC9066-ADD1-3B41-88B6-AF2B8C1419D1}" destId="{9929823D-C265-104E-8009-328B3ACD7240}" srcOrd="2" destOrd="0" parTransId="{39CB9ADE-EA17-0947-9D35-5EFBFE803C25}" sibTransId="{590E43A8-32B8-BF40-8745-DDB136D9BCF6}"/>
    <dgm:cxn modelId="{820CC16B-81E4-114B-8C76-3EF7EB9EA772}" type="presOf" srcId="{E545498E-84C2-6349-8297-4E86682FFC38}" destId="{6B62B690-1D45-1541-A4B2-18AB2516ADB2}" srcOrd="0" destOrd="0" presId="urn:microsoft.com/office/officeart/2005/8/layout/pList1"/>
    <dgm:cxn modelId="{14AF6150-CAA3-DF4E-BB03-DEAF6143CDA7}" srcId="{E1FC9066-ADD1-3B41-88B6-AF2B8C1419D1}" destId="{FE573893-A989-9649-99B9-E825CEEC8EE9}" srcOrd="0" destOrd="0" parTransId="{B4E4ACF4-569D-B648-95A2-AB8EE045C166}" sibTransId="{4B9BA40A-C3E4-9544-81C4-A4889B5CB485}"/>
    <dgm:cxn modelId="{A950E577-F6C9-314A-8F8C-E088430787FB}" type="presOf" srcId="{B21F3CB0-8041-8747-BF9A-56B3D5FF7552}" destId="{E0675141-92B5-0244-B509-17FFCF644548}" srcOrd="0" destOrd="0" presId="urn:microsoft.com/office/officeart/2005/8/layout/pList1"/>
    <dgm:cxn modelId="{4CF5E38D-910A-264D-8B16-CCF379E27944}" type="presOf" srcId="{E1FC9066-ADD1-3B41-88B6-AF2B8C1419D1}" destId="{3CB3A9C1-EF3B-4541-A921-5AF87238061B}" srcOrd="0" destOrd="0" presId="urn:microsoft.com/office/officeart/2005/8/layout/pList1"/>
    <dgm:cxn modelId="{1A8F33B4-F953-3E44-BAC8-1EA603CF5019}" type="presOf" srcId="{4B9BA40A-C3E4-9544-81C4-A4889B5CB485}" destId="{5D9CD723-F8C6-DF43-857E-DAAC72F304BC}" srcOrd="0" destOrd="0" presId="urn:microsoft.com/office/officeart/2005/8/layout/pList1"/>
    <dgm:cxn modelId="{ECA51CCE-B725-8F4D-AABD-70DD55E69613}" type="presOf" srcId="{9929823D-C265-104E-8009-328B3ACD7240}" destId="{B4B401F2-3F37-7649-ACFE-058918912079}" srcOrd="0" destOrd="0" presId="urn:microsoft.com/office/officeart/2005/8/layout/pList1"/>
    <dgm:cxn modelId="{D52B7B6B-C452-DF45-ABFB-5765A0DDEA7B}" type="presParOf" srcId="{3CB3A9C1-EF3B-4541-A921-5AF87238061B}" destId="{934B1CB3-63C9-CF47-9FB2-F8F0B4DA6A29}" srcOrd="0" destOrd="0" presId="urn:microsoft.com/office/officeart/2005/8/layout/pList1"/>
    <dgm:cxn modelId="{E47179AE-65E1-2544-89A4-B103A0BBC74D}" type="presParOf" srcId="{934B1CB3-63C9-CF47-9FB2-F8F0B4DA6A29}" destId="{F51E1374-C6BE-0246-BC19-CFB0FE438BE9}" srcOrd="0" destOrd="0" presId="urn:microsoft.com/office/officeart/2005/8/layout/pList1"/>
    <dgm:cxn modelId="{C21AFF45-137E-E744-9C92-3FD0DB3F741C}" type="presParOf" srcId="{934B1CB3-63C9-CF47-9FB2-F8F0B4DA6A29}" destId="{177DE629-5BAF-AB4C-A9C6-397A0BDE5B45}" srcOrd="1" destOrd="0" presId="urn:microsoft.com/office/officeart/2005/8/layout/pList1"/>
    <dgm:cxn modelId="{5D466DAF-AACA-1344-8A14-8A5D729D671A}" type="presParOf" srcId="{3CB3A9C1-EF3B-4541-A921-5AF87238061B}" destId="{5D9CD723-F8C6-DF43-857E-DAAC72F304BC}" srcOrd="1" destOrd="0" presId="urn:microsoft.com/office/officeart/2005/8/layout/pList1"/>
    <dgm:cxn modelId="{95A19D3A-1EAF-234D-A4F6-A18A1DE9CE76}" type="presParOf" srcId="{3CB3A9C1-EF3B-4541-A921-5AF87238061B}" destId="{1D0DECDB-F988-0540-A27B-F02EFCB1AF55}" srcOrd="2" destOrd="0" presId="urn:microsoft.com/office/officeart/2005/8/layout/pList1"/>
    <dgm:cxn modelId="{B6465080-A6F4-9645-8547-43390FD405F3}" type="presParOf" srcId="{1D0DECDB-F988-0540-A27B-F02EFCB1AF55}" destId="{339B93D2-14C7-2347-9A72-3BB3E0F18734}" srcOrd="0" destOrd="0" presId="urn:microsoft.com/office/officeart/2005/8/layout/pList1"/>
    <dgm:cxn modelId="{8E567C11-2D47-5342-B609-7EC45CF6FF9D}" type="presParOf" srcId="{1D0DECDB-F988-0540-A27B-F02EFCB1AF55}" destId="{6B62B690-1D45-1541-A4B2-18AB2516ADB2}" srcOrd="1" destOrd="0" presId="urn:microsoft.com/office/officeart/2005/8/layout/pList1"/>
    <dgm:cxn modelId="{3470C182-B657-5C40-89C5-D722D14F225C}" type="presParOf" srcId="{3CB3A9C1-EF3B-4541-A921-5AF87238061B}" destId="{E0675141-92B5-0244-B509-17FFCF644548}" srcOrd="3" destOrd="0" presId="urn:microsoft.com/office/officeart/2005/8/layout/pList1"/>
    <dgm:cxn modelId="{7622D7D3-45F1-D446-9A94-56BDF840413E}" type="presParOf" srcId="{3CB3A9C1-EF3B-4541-A921-5AF87238061B}" destId="{EA76BFB6-4FCD-8043-BCC9-92D8D0E47854}" srcOrd="4" destOrd="0" presId="urn:microsoft.com/office/officeart/2005/8/layout/pList1"/>
    <dgm:cxn modelId="{4D7F8DAA-E894-A44F-860C-606996402935}" type="presParOf" srcId="{EA76BFB6-4FCD-8043-BCC9-92D8D0E47854}" destId="{F9142470-9E94-4642-B1EA-D980BE5A322A}" srcOrd="0" destOrd="0" presId="urn:microsoft.com/office/officeart/2005/8/layout/pList1"/>
    <dgm:cxn modelId="{3B91C697-608F-5243-8A86-6F9EE3F23547}" type="presParOf" srcId="{EA76BFB6-4FCD-8043-BCC9-92D8D0E47854}" destId="{B4B401F2-3F37-7649-ACFE-05891891207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FFA37-7B00-4F4C-BD85-5E0F159966AF}">
      <dsp:nvSpPr>
        <dsp:cNvPr id="0" name=""/>
        <dsp:cNvSpPr/>
      </dsp:nvSpPr>
      <dsp:spPr>
        <a:xfrm>
          <a:off x="1785190" y="0"/>
          <a:ext cx="2677785" cy="1406533"/>
        </a:xfrm>
        <a:prstGeom prst="rightArrow">
          <a:avLst>
            <a:gd name="adj1" fmla="val 75000"/>
            <a:gd name="adj2" fmla="val 50000"/>
          </a:avLst>
        </a:prstGeom>
        <a:solidFill>
          <a:srgbClr val="18A09F"/>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bg1">
                  <a:lumMod val="95000"/>
                </a:schemeClr>
              </a:solidFill>
            </a:rPr>
            <a:t>Knowledge</a:t>
          </a:r>
        </a:p>
        <a:p>
          <a:pPr marL="228600" lvl="1" indent="-228600" algn="l" defTabSz="1022350">
            <a:lnSpc>
              <a:spcPct val="90000"/>
            </a:lnSpc>
            <a:spcBef>
              <a:spcPct val="0"/>
            </a:spcBef>
            <a:spcAft>
              <a:spcPct val="15000"/>
            </a:spcAft>
            <a:buChar char="•"/>
          </a:pPr>
          <a:r>
            <a:rPr lang="en-US" sz="2300" kern="1200" dirty="0">
              <a:solidFill>
                <a:schemeClr val="bg1">
                  <a:lumMod val="95000"/>
                </a:schemeClr>
              </a:solidFill>
            </a:rPr>
            <a:t>Skills</a:t>
          </a:r>
        </a:p>
        <a:p>
          <a:pPr marL="228600" lvl="1" indent="-228600" algn="l" defTabSz="1022350">
            <a:lnSpc>
              <a:spcPct val="90000"/>
            </a:lnSpc>
            <a:spcBef>
              <a:spcPct val="0"/>
            </a:spcBef>
            <a:spcAft>
              <a:spcPct val="15000"/>
            </a:spcAft>
            <a:buChar char="•"/>
          </a:pPr>
          <a:r>
            <a:rPr lang="en-US" sz="2300" kern="1200" dirty="0">
              <a:solidFill>
                <a:schemeClr val="bg1">
                  <a:lumMod val="95000"/>
                </a:schemeClr>
              </a:solidFill>
            </a:rPr>
            <a:t>Attitudes</a:t>
          </a:r>
        </a:p>
      </dsp:txBody>
      <dsp:txXfrm>
        <a:off x="1785190" y="175817"/>
        <a:ext cx="2150335" cy="1054899"/>
      </dsp:txXfrm>
    </dsp:sp>
    <dsp:sp modelId="{5874BD52-D540-954A-80CA-20832A2481C6}">
      <dsp:nvSpPr>
        <dsp:cNvPr id="0" name=""/>
        <dsp:cNvSpPr/>
      </dsp:nvSpPr>
      <dsp:spPr>
        <a:xfrm>
          <a:off x="0" y="0"/>
          <a:ext cx="1785190" cy="1406533"/>
        </a:xfrm>
        <a:prstGeom prst="roundRect">
          <a:avLst/>
        </a:prstGeom>
        <a:solidFill>
          <a:srgbClr val="176E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Shared Mental Model</a:t>
          </a:r>
        </a:p>
      </dsp:txBody>
      <dsp:txXfrm>
        <a:off x="68661" y="68661"/>
        <a:ext cx="1647868" cy="1269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16A49-951E-D449-8491-F20CBF826D1F}">
      <dsp:nvSpPr>
        <dsp:cNvPr id="0" name=""/>
        <dsp:cNvSpPr/>
      </dsp:nvSpPr>
      <dsp:spPr>
        <a:xfrm>
          <a:off x="868" y="127085"/>
          <a:ext cx="3049126" cy="1936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33086-BEC6-954B-B7B4-4978F75545C3}">
      <dsp:nvSpPr>
        <dsp:cNvPr id="0" name=""/>
        <dsp:cNvSpPr/>
      </dsp:nvSpPr>
      <dsp:spPr>
        <a:xfrm>
          <a:off x="339660" y="448937"/>
          <a:ext cx="3049126" cy="1936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Use assessment tools for frequent formative feedback (daily if possible)</a:t>
          </a:r>
        </a:p>
      </dsp:txBody>
      <dsp:txXfrm>
        <a:off x="396369" y="505646"/>
        <a:ext cx="2935708" cy="1822777"/>
      </dsp:txXfrm>
    </dsp:sp>
    <dsp:sp modelId="{C95136B7-E97D-2B4E-AB27-8F82ACD57861}">
      <dsp:nvSpPr>
        <dsp:cNvPr id="0" name=""/>
        <dsp:cNvSpPr/>
      </dsp:nvSpPr>
      <dsp:spPr>
        <a:xfrm>
          <a:off x="3727578" y="127085"/>
          <a:ext cx="3049126" cy="19361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EC0D1-F9AA-4B4A-BBB4-6DFF57278E03}">
      <dsp:nvSpPr>
        <dsp:cNvPr id="0" name=""/>
        <dsp:cNvSpPr/>
      </dsp:nvSpPr>
      <dsp:spPr>
        <a:xfrm>
          <a:off x="4066370" y="448937"/>
          <a:ext cx="3049126" cy="1936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Bring aggregated, multisource assessments together at defined intervals for evaluation decisions</a:t>
          </a:r>
        </a:p>
      </dsp:txBody>
      <dsp:txXfrm>
        <a:off x="4123079" y="505646"/>
        <a:ext cx="2935708" cy="1822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168D3-4D74-B040-95E4-705DA3A72DAE}">
      <dsp:nvSpPr>
        <dsp:cNvPr id="0" name=""/>
        <dsp:cNvSpPr/>
      </dsp:nvSpPr>
      <dsp:spPr>
        <a:xfrm>
          <a:off x="0" y="0"/>
          <a:ext cx="3262199" cy="326219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99EA86-59C4-0340-9DFC-F7F3092759CD}">
      <dsp:nvSpPr>
        <dsp:cNvPr id="0" name=""/>
        <dsp:cNvSpPr/>
      </dsp:nvSpPr>
      <dsp:spPr>
        <a:xfrm>
          <a:off x="1631099" y="0"/>
          <a:ext cx="6255599" cy="32621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Don’t reinvent the wheel! Use resources like the STFM Assessment Starter Pack to link assessments and competencies.</a:t>
          </a:r>
          <a:endParaRPr lang="en-US" sz="1600" kern="1200"/>
        </a:p>
      </dsp:txBody>
      <dsp:txXfrm>
        <a:off x="1631099" y="0"/>
        <a:ext cx="6255599" cy="693217"/>
      </dsp:txXfrm>
    </dsp:sp>
    <dsp:sp modelId="{CE1C637A-576C-CB49-808B-D39D743C892E}">
      <dsp:nvSpPr>
        <dsp:cNvPr id="0" name=""/>
        <dsp:cNvSpPr/>
      </dsp:nvSpPr>
      <dsp:spPr>
        <a:xfrm>
          <a:off x="428163" y="693217"/>
          <a:ext cx="2405872" cy="240587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09C6A-1ED7-E849-9E28-98126D0FA336}">
      <dsp:nvSpPr>
        <dsp:cNvPr id="0" name=""/>
        <dsp:cNvSpPr/>
      </dsp:nvSpPr>
      <dsp:spPr>
        <a:xfrm>
          <a:off x="1631099" y="693217"/>
          <a:ext cx="6255599" cy="240587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Don’t let perfect get in the way of good! It’s an iterative process.</a:t>
          </a:r>
          <a:endParaRPr lang="en-US" sz="1600" kern="1200"/>
        </a:p>
      </dsp:txBody>
      <dsp:txXfrm>
        <a:off x="1631099" y="693217"/>
        <a:ext cx="6255599" cy="693217"/>
      </dsp:txXfrm>
    </dsp:sp>
    <dsp:sp modelId="{4B82CC3F-C43E-F844-8356-B9308291BDB2}">
      <dsp:nvSpPr>
        <dsp:cNvPr id="0" name=""/>
        <dsp:cNvSpPr/>
      </dsp:nvSpPr>
      <dsp:spPr>
        <a:xfrm>
          <a:off x="856327" y="1386434"/>
          <a:ext cx="1549544" cy="154954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063E75-29E0-5248-9856-5420D3ABFFE8}">
      <dsp:nvSpPr>
        <dsp:cNvPr id="0" name=""/>
        <dsp:cNvSpPr/>
      </dsp:nvSpPr>
      <dsp:spPr>
        <a:xfrm>
          <a:off x="1631099" y="1386434"/>
          <a:ext cx="6255599" cy="154954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Use faculty development to increase comfort with assessment.</a:t>
          </a:r>
          <a:endParaRPr lang="en-US" sz="1600" kern="1200"/>
        </a:p>
      </dsp:txBody>
      <dsp:txXfrm>
        <a:off x="1631099" y="1386434"/>
        <a:ext cx="6255599" cy="693217"/>
      </dsp:txXfrm>
    </dsp:sp>
    <dsp:sp modelId="{B7506DA0-4F1B-0C48-84F1-5B12F3654D7B}">
      <dsp:nvSpPr>
        <dsp:cNvPr id="0" name=""/>
        <dsp:cNvSpPr/>
      </dsp:nvSpPr>
      <dsp:spPr>
        <a:xfrm>
          <a:off x="1284491" y="2079652"/>
          <a:ext cx="693217" cy="69321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AF7F0-7DCB-324B-AA0C-D809E4E7CAC0}">
      <dsp:nvSpPr>
        <dsp:cNvPr id="0" name=""/>
        <dsp:cNvSpPr/>
      </dsp:nvSpPr>
      <dsp:spPr>
        <a:xfrm>
          <a:off x="1631099" y="2079652"/>
          <a:ext cx="6255599" cy="69321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Include residents in the process. </a:t>
          </a:r>
          <a:endParaRPr lang="en-US" sz="1600" kern="1200"/>
        </a:p>
      </dsp:txBody>
      <dsp:txXfrm>
        <a:off x="1631099" y="2079652"/>
        <a:ext cx="6255599" cy="693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E1374-C6BE-0246-BC19-CFB0FE438BE9}">
      <dsp:nvSpPr>
        <dsp:cNvPr id="0" name=""/>
        <dsp:cNvSpPr/>
      </dsp:nvSpPr>
      <dsp:spPr>
        <a:xfrm>
          <a:off x="1552" y="325413"/>
          <a:ext cx="2463558" cy="1697391"/>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076" t="-4324" r="10076" b="-432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7DE629-5BAF-AB4C-A9C6-397A0BDE5B45}">
      <dsp:nvSpPr>
        <dsp:cNvPr id="0" name=""/>
        <dsp:cNvSpPr/>
      </dsp:nvSpPr>
      <dsp:spPr>
        <a:xfrm>
          <a:off x="1552" y="2022805"/>
          <a:ext cx="2463558" cy="91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Assessment Starter Pack</a:t>
          </a:r>
        </a:p>
      </dsp:txBody>
      <dsp:txXfrm>
        <a:off x="1552" y="2022805"/>
        <a:ext cx="2463558" cy="913980"/>
      </dsp:txXfrm>
    </dsp:sp>
    <dsp:sp modelId="{339B93D2-14C7-2347-9A72-3BB3E0F18734}">
      <dsp:nvSpPr>
        <dsp:cNvPr id="0" name=""/>
        <dsp:cNvSpPr/>
      </dsp:nvSpPr>
      <dsp:spPr>
        <a:xfrm>
          <a:off x="2711570" y="325413"/>
          <a:ext cx="2463558" cy="1697391"/>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0076" t="-4324" r="10076" b="-432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2B690-1D45-1541-A4B2-18AB2516ADB2}">
      <dsp:nvSpPr>
        <dsp:cNvPr id="0" name=""/>
        <dsp:cNvSpPr/>
      </dsp:nvSpPr>
      <dsp:spPr>
        <a:xfrm>
          <a:off x="2711570" y="2022805"/>
          <a:ext cx="2463558" cy="91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STFM Direct Observation tool </a:t>
          </a:r>
        </a:p>
        <a:p>
          <a:pPr marL="0" lvl="0" indent="0" algn="ctr" defTabSz="800100">
            <a:lnSpc>
              <a:spcPct val="90000"/>
            </a:lnSpc>
            <a:spcBef>
              <a:spcPct val="0"/>
            </a:spcBef>
            <a:spcAft>
              <a:spcPct val="35000"/>
            </a:spcAft>
            <a:buNone/>
          </a:pPr>
          <a:r>
            <a:rPr lang="en-US" sz="1800" kern="1200" dirty="0"/>
            <a:t>(NI &amp; </a:t>
          </a:r>
          <a:r>
            <a:rPr lang="en-US" sz="1800" kern="1200" dirty="0" err="1"/>
            <a:t>MedHub</a:t>
          </a:r>
          <a:r>
            <a:rPr lang="en-US" sz="1800" kern="1200" dirty="0"/>
            <a:t>)</a:t>
          </a:r>
        </a:p>
      </dsp:txBody>
      <dsp:txXfrm>
        <a:off x="2711570" y="2022805"/>
        <a:ext cx="2463558" cy="913980"/>
      </dsp:txXfrm>
    </dsp:sp>
    <dsp:sp modelId="{F9142470-9E94-4642-B1EA-D980BE5A322A}">
      <dsp:nvSpPr>
        <dsp:cNvPr id="0" name=""/>
        <dsp:cNvSpPr/>
      </dsp:nvSpPr>
      <dsp:spPr>
        <a:xfrm>
          <a:off x="5421588" y="325413"/>
          <a:ext cx="2463558" cy="1697391"/>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076" t="-4324" r="10076" b="-432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B401F2-3F37-7649-ACFE-058918912079}">
      <dsp:nvSpPr>
        <dsp:cNvPr id="0" name=""/>
        <dsp:cNvSpPr/>
      </dsp:nvSpPr>
      <dsp:spPr>
        <a:xfrm>
          <a:off x="5421588" y="2022805"/>
          <a:ext cx="2463558" cy="91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ACGME Direct </a:t>
          </a:r>
          <a:r>
            <a:rPr lang="en-US" sz="1800" kern="1200" dirty="0"/>
            <a:t>Observation Toolkit</a:t>
          </a:r>
        </a:p>
      </dsp:txBody>
      <dsp:txXfrm>
        <a:off x="5421588" y="2022805"/>
        <a:ext cx="2463558" cy="91398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cgme.org/meetings-and-educational-activities/courses-and-workshops/developing-faculty-competencies-in-assessmen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stfm.org/teachingresources/resources/cbme-toolkit/assessment-tools-strategies/#35719"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cgme.org/meetings-and-educational-activities/courses-and-workshops/developing-faculty-competencies-in-assessmen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tfm.org/teachingresources/resources/cbme-toolkit/assessment-tools-strategies/#3571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124017e136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3124017e136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r>
              <a:rPr lang="en" sz="1800">
                <a:solidFill>
                  <a:srgbClr val="4D4D4F"/>
                </a:solidFill>
              </a:rPr>
              <a:t>JC</a:t>
            </a:r>
            <a:endParaRPr sz="1800">
              <a:solidFill>
                <a:srgbClr val="4D4D4F"/>
              </a:solidFill>
            </a:endParaRPr>
          </a:p>
          <a:p>
            <a:pPr marL="0" lvl="0" indent="0" algn="l" rtl="0">
              <a:lnSpc>
                <a:spcPct val="90000"/>
              </a:lnSpc>
              <a:spcBef>
                <a:spcPts val="1000"/>
              </a:spcBef>
              <a:spcAft>
                <a:spcPts val="0"/>
              </a:spcAft>
              <a:buSzPts val="1100"/>
              <a:buNone/>
            </a:pPr>
            <a:r>
              <a:rPr lang="en" sz="1800">
                <a:solidFill>
                  <a:srgbClr val="4D4D4F"/>
                </a:solidFill>
              </a:rPr>
              <a:t>It’s probably not as bad as we think it’s going to be</a:t>
            </a:r>
            <a:endParaRPr sz="1800">
              <a:solidFill>
                <a:srgbClr val="4D4D4F"/>
              </a:solidFill>
            </a:endParaRPr>
          </a:p>
          <a:p>
            <a:pPr marL="457200" lvl="0" indent="-342900" algn="l" rtl="0">
              <a:lnSpc>
                <a:spcPct val="90000"/>
              </a:lnSpc>
              <a:spcBef>
                <a:spcPts val="1000"/>
              </a:spcBef>
              <a:spcAft>
                <a:spcPts val="0"/>
              </a:spcAft>
              <a:buClr>
                <a:srgbClr val="4D4D4F"/>
              </a:buClr>
              <a:buSzPts val="1800"/>
              <a:buChar char="•"/>
            </a:pPr>
            <a:r>
              <a:rPr lang="en" sz="1800">
                <a:solidFill>
                  <a:srgbClr val="4D4D4F"/>
                </a:solidFill>
              </a:rPr>
              <a:t>Single-institution - diagnostic radiology program</a:t>
            </a:r>
            <a:endParaRPr sz="18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1200">
                <a:solidFill>
                  <a:srgbClr val="333333"/>
                </a:solidFill>
                <a:highlight>
                  <a:schemeClr val="lt1"/>
                </a:highlight>
                <a:latin typeface="Open Sans"/>
                <a:ea typeface="Open Sans"/>
                <a:cs typeface="Open Sans"/>
                <a:sym typeface="Open Sans"/>
              </a:rPr>
              <a:t>Based on several assumptions, showed an additional 18 minutes of administrative burden per faculty member over a 4 week block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800"/>
              <a:buNone/>
            </a:pPr>
            <a:r>
              <a:rPr lang="en" sz="2400">
                <a:solidFill>
                  <a:srgbClr val="4D4D4F"/>
                </a:solidFill>
              </a:rPr>
              <a:t>JC</a:t>
            </a:r>
            <a:endParaRPr sz="2400">
              <a:solidFill>
                <a:srgbClr val="4D4D4F"/>
              </a:solidFill>
            </a:endParaRPr>
          </a:p>
          <a:p>
            <a:pPr marL="0" lvl="0" indent="0" algn="l" rtl="0">
              <a:lnSpc>
                <a:spcPct val="90000"/>
              </a:lnSpc>
              <a:spcBef>
                <a:spcPts val="1000"/>
              </a:spcBef>
              <a:spcAft>
                <a:spcPts val="0"/>
              </a:spcAft>
              <a:buSzPts val="1800"/>
              <a:buNone/>
            </a:pPr>
            <a:r>
              <a:rPr lang="en" sz="2400">
                <a:solidFill>
                  <a:srgbClr val="4D4D4F"/>
                </a:solidFill>
              </a:rPr>
              <a:t>**Reference the previous session in this webinar series, “Building CBME into Faculty Development” </a:t>
            </a:r>
            <a:endParaRPr sz="2400">
              <a:solidFill>
                <a:srgbClr val="4D4D4F"/>
              </a:solidFill>
            </a:endParaRPr>
          </a:p>
          <a:p>
            <a:pPr marL="0" lvl="0" indent="0" algn="l" rtl="0">
              <a:lnSpc>
                <a:spcPct val="90000"/>
              </a:lnSpc>
              <a:spcBef>
                <a:spcPts val="1000"/>
              </a:spcBef>
              <a:spcAft>
                <a:spcPts val="0"/>
              </a:spcAft>
              <a:buSzPts val="1800"/>
              <a:buNone/>
            </a:pPr>
            <a:r>
              <a:rPr lang="en" sz="2400">
                <a:solidFill>
                  <a:srgbClr val="4D4D4F"/>
                </a:solidFill>
              </a:rPr>
              <a:t>But we MUST prioritize training and development of our faculty or they will forever be overwhelmed</a:t>
            </a:r>
            <a:endParaRPr sz="2400">
              <a:solidFill>
                <a:srgbClr val="4D4D4F"/>
              </a:solidFill>
            </a:endParaRPr>
          </a:p>
          <a:p>
            <a:pPr marL="0" lvl="0" indent="0" algn="l" rtl="0">
              <a:lnSpc>
                <a:spcPct val="90000"/>
              </a:lnSpc>
              <a:spcBef>
                <a:spcPts val="1000"/>
              </a:spcBef>
              <a:spcAft>
                <a:spcPts val="0"/>
              </a:spcAft>
              <a:buClr>
                <a:schemeClr val="dk1"/>
              </a:buClr>
              <a:buSzPts val="1800"/>
              <a:buFont typeface="Arial"/>
              <a:buNone/>
            </a:pPr>
            <a:r>
              <a:rPr lang="en" sz="2400">
                <a:solidFill>
                  <a:srgbClr val="4D4D4F"/>
                </a:solidFill>
              </a:rPr>
              <a:t>Clarify entrustment / Milestones / EPAs / other scales</a:t>
            </a:r>
            <a:endParaRPr sz="2400">
              <a:solidFill>
                <a:srgbClr val="4D4D4F"/>
              </a:solidFill>
            </a:endParaRPr>
          </a:p>
          <a:p>
            <a:pPr marL="0" lvl="0" indent="0" algn="l" rtl="0">
              <a:lnSpc>
                <a:spcPct val="90000"/>
              </a:lnSpc>
              <a:spcBef>
                <a:spcPts val="1000"/>
              </a:spcBef>
              <a:spcAft>
                <a:spcPts val="0"/>
              </a:spcAft>
              <a:buClr>
                <a:schemeClr val="dk1"/>
              </a:buClr>
              <a:buSzPts val="1800"/>
              <a:buFont typeface="Arial"/>
              <a:buNone/>
            </a:pPr>
            <a:endParaRPr sz="2400">
              <a:solidFill>
                <a:srgbClr val="4D4D4F"/>
              </a:solidFill>
            </a:endParaRPr>
          </a:p>
          <a:p>
            <a:pPr marL="0" lvl="0" indent="0" algn="l" rtl="0">
              <a:lnSpc>
                <a:spcPct val="90000"/>
              </a:lnSpc>
              <a:spcBef>
                <a:spcPts val="1000"/>
              </a:spcBef>
              <a:spcAft>
                <a:spcPts val="0"/>
              </a:spcAft>
              <a:buClr>
                <a:schemeClr val="dk1"/>
              </a:buClr>
              <a:buSzPts val="1800"/>
              <a:buFont typeface="Arial"/>
              <a:buNone/>
            </a:pPr>
            <a:r>
              <a:rPr lang="en" sz="2400">
                <a:solidFill>
                  <a:srgbClr val="4D4D4F"/>
                </a:solidFill>
              </a:rPr>
              <a:t>“Tips and tricks” emails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rgbClr val="4D4D4F"/>
              </a:buClr>
              <a:buSzPts val="1800"/>
              <a:buChar char="•"/>
            </a:pPr>
            <a:r>
              <a:rPr lang="en" sz="2400">
                <a:solidFill>
                  <a:srgbClr val="4D4D4F"/>
                </a:solidFill>
              </a:rPr>
              <a:t>JC</a:t>
            </a:r>
            <a:endParaRPr sz="24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2400">
                <a:solidFill>
                  <a:srgbClr val="4D4D4F"/>
                </a:solidFill>
              </a:rPr>
              <a:t>Carrots </a:t>
            </a:r>
            <a:endParaRPr sz="2400">
              <a:solidFill>
                <a:srgbClr val="4D4D4F"/>
              </a:solidFill>
            </a:endParaRPr>
          </a:p>
          <a:p>
            <a:pPr marL="914400" lvl="1" indent="-342900" algn="l" rtl="0">
              <a:lnSpc>
                <a:spcPct val="90000"/>
              </a:lnSpc>
              <a:spcBef>
                <a:spcPts val="0"/>
              </a:spcBef>
              <a:spcAft>
                <a:spcPts val="0"/>
              </a:spcAft>
              <a:buClr>
                <a:srgbClr val="4D4D4F"/>
              </a:buClr>
              <a:buSzPts val="1800"/>
              <a:buChar char="•"/>
            </a:pPr>
            <a:r>
              <a:rPr lang="en" sz="1800">
                <a:solidFill>
                  <a:srgbClr val="4D4D4F"/>
                </a:solidFill>
              </a:rPr>
              <a:t>Field Note Tracker </a:t>
            </a:r>
            <a:endParaRPr sz="1800">
              <a:solidFill>
                <a:srgbClr val="4D4D4F"/>
              </a:solidFill>
            </a:endParaRPr>
          </a:p>
          <a:p>
            <a:pPr marL="914400" lvl="1" indent="-342900" algn="l" rtl="0">
              <a:lnSpc>
                <a:spcPct val="90000"/>
              </a:lnSpc>
              <a:spcBef>
                <a:spcPts val="0"/>
              </a:spcBef>
              <a:spcAft>
                <a:spcPts val="0"/>
              </a:spcAft>
              <a:buClr>
                <a:srgbClr val="4D4D4F"/>
              </a:buClr>
              <a:buSzPts val="1800"/>
              <a:buChar char="•"/>
            </a:pPr>
            <a:r>
              <a:rPr lang="en" sz="1800">
                <a:solidFill>
                  <a:srgbClr val="4D4D4F"/>
                </a:solidFill>
              </a:rPr>
              <a:t>Public accolades / shout outs </a:t>
            </a:r>
            <a:endParaRPr sz="1800">
              <a:solidFill>
                <a:srgbClr val="4D4D4F"/>
              </a:solidFill>
            </a:endParaRPr>
          </a:p>
          <a:p>
            <a:pPr marL="914400" lvl="1" indent="-342900" algn="l" rtl="0">
              <a:lnSpc>
                <a:spcPct val="90000"/>
              </a:lnSpc>
              <a:spcBef>
                <a:spcPts val="0"/>
              </a:spcBef>
              <a:spcAft>
                <a:spcPts val="0"/>
              </a:spcAft>
              <a:buClr>
                <a:srgbClr val="4D4D4F"/>
              </a:buClr>
              <a:buSzPts val="1800"/>
              <a:buChar char="•"/>
            </a:pPr>
            <a:r>
              <a:rPr lang="en" sz="1800">
                <a:solidFill>
                  <a:srgbClr val="4D4D4F"/>
                </a:solidFill>
              </a:rPr>
              <a:t>Gamification</a:t>
            </a:r>
            <a:endParaRPr sz="1800">
              <a:solidFill>
                <a:srgbClr val="4D4D4F"/>
              </a:solidFill>
            </a:endParaRPr>
          </a:p>
          <a:p>
            <a:pPr marL="914400" lvl="1" indent="-342900" algn="l" rtl="0">
              <a:lnSpc>
                <a:spcPct val="90000"/>
              </a:lnSpc>
              <a:spcBef>
                <a:spcPts val="0"/>
              </a:spcBef>
              <a:spcAft>
                <a:spcPts val="0"/>
              </a:spcAft>
              <a:buClr>
                <a:srgbClr val="4D4D4F"/>
              </a:buClr>
              <a:buSzPts val="1800"/>
              <a:buChar char="•"/>
            </a:pPr>
            <a:r>
              <a:rPr lang="en" sz="1800">
                <a:solidFill>
                  <a:srgbClr val="4D4D4F"/>
                </a:solidFill>
              </a:rPr>
              <a:t>Incentives</a:t>
            </a:r>
            <a:endParaRPr/>
          </a:p>
        </p:txBody>
      </p:sp>
      <p:sp>
        <p:nvSpPr>
          <p:cNvPr id="275" name="Google Shape;27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124017e136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3124017e136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100"/>
              <a:buNone/>
            </a:pPr>
            <a:endParaRPr sz="2100">
              <a:solidFill>
                <a:srgbClr val="370E00"/>
              </a:solidFill>
              <a:highlight>
                <a:srgbClr val="FFFFFF"/>
              </a:highlight>
            </a:endParaRPr>
          </a:p>
          <a:p>
            <a:pPr marL="0" lvl="0" indent="0" algn="l" rtl="0">
              <a:lnSpc>
                <a:spcPct val="90000"/>
              </a:lnSpc>
              <a:spcBef>
                <a:spcPts val="0"/>
              </a:spcBef>
              <a:spcAft>
                <a:spcPts val="0"/>
              </a:spcAft>
              <a:buClr>
                <a:schemeClr val="dk1"/>
              </a:buClr>
              <a:buSzPts val="1100"/>
              <a:buFont typeface="Arial"/>
              <a:buNone/>
            </a:pPr>
            <a:r>
              <a:rPr lang="en" sz="2100">
                <a:solidFill>
                  <a:srgbClr val="370E00"/>
                </a:solidFill>
                <a:highlight>
                  <a:srgbClr val="FFFFFF"/>
                </a:highlight>
              </a:rPr>
              <a:t>Marx - alienation from the product </a:t>
            </a:r>
            <a:endParaRPr sz="2100">
              <a:solidFill>
                <a:srgbClr val="370E00"/>
              </a:solidFill>
              <a:highlight>
                <a:srgbClr val="FFFFFF"/>
              </a:highlight>
            </a:endParaRPr>
          </a:p>
          <a:p>
            <a:pPr marL="0" lvl="0" indent="0" algn="l" rtl="0">
              <a:lnSpc>
                <a:spcPct val="90000"/>
              </a:lnSpc>
              <a:spcBef>
                <a:spcPts val="0"/>
              </a:spcBef>
              <a:spcAft>
                <a:spcPts val="0"/>
              </a:spcAft>
              <a:buSzPts val="1100"/>
              <a:buNone/>
            </a:pPr>
            <a:r>
              <a:rPr lang="en" sz="2100">
                <a:solidFill>
                  <a:srgbClr val="370E00"/>
                </a:solidFill>
                <a:highlight>
                  <a:srgbClr val="FFFFFF"/>
                </a:highlight>
              </a:rPr>
              <a:t>Antoine de Saint-Exupéry quote</a:t>
            </a:r>
            <a:endParaRPr sz="2100">
              <a:solidFill>
                <a:srgbClr val="370E00"/>
              </a:solidFill>
              <a:highlight>
                <a:srgbClr val="FFFFFF"/>
              </a:highlight>
            </a:endParaRPr>
          </a:p>
          <a:p>
            <a:pPr marL="457200" lvl="0" indent="-342900" algn="l" rtl="0">
              <a:lnSpc>
                <a:spcPct val="90000"/>
              </a:lnSpc>
              <a:spcBef>
                <a:spcPts val="0"/>
              </a:spcBef>
              <a:spcAft>
                <a:spcPts val="0"/>
              </a:spcAft>
              <a:buClr>
                <a:srgbClr val="4D4D4F"/>
              </a:buClr>
              <a:buSzPts val="1800"/>
              <a:buChar char="•"/>
            </a:pPr>
            <a:r>
              <a:rPr lang="en" sz="1800">
                <a:solidFill>
                  <a:srgbClr val="4D4D4F"/>
                </a:solidFill>
              </a:rPr>
              <a:t>Being on CCC increases vested interest in getting good feedback</a:t>
            </a:r>
            <a:endParaRPr sz="18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1800" b="1">
                <a:solidFill>
                  <a:srgbClr val="4D4D4F"/>
                </a:solidFill>
              </a:rPr>
              <a:t>Feedback loops on feedback</a:t>
            </a:r>
            <a:r>
              <a:rPr lang="en" sz="1800">
                <a:solidFill>
                  <a:srgbClr val="4D4D4F"/>
                </a:solidFill>
              </a:rPr>
              <a:t>: Cahaba+UAB example: Resident-led faculty development on giving feedback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
        <p:nvSpPr>
          <p:cNvPr id="303" name="Google Shape;303;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rgbClr val="4D4D4F"/>
              </a:buClr>
              <a:buSzPts val="1800"/>
              <a:buChar char="•"/>
            </a:pPr>
            <a:r>
              <a:rPr lang="en" sz="2400">
                <a:solidFill>
                  <a:srgbClr val="4D4D4F"/>
                </a:solidFill>
              </a:rPr>
              <a:t>JC</a:t>
            </a:r>
            <a:endParaRPr sz="2400">
              <a:solidFill>
                <a:srgbClr val="4D4D4F"/>
              </a:solidFill>
            </a:endParaRPr>
          </a:p>
          <a:p>
            <a:pPr marL="457200" lvl="0" indent="-342900" algn="l" rtl="0">
              <a:lnSpc>
                <a:spcPct val="90000"/>
              </a:lnSpc>
              <a:spcBef>
                <a:spcPts val="1000"/>
              </a:spcBef>
              <a:spcAft>
                <a:spcPts val="0"/>
              </a:spcAft>
              <a:buClr>
                <a:srgbClr val="4D4D4F"/>
              </a:buClr>
              <a:buSzPts val="1800"/>
              <a:buChar char="•"/>
            </a:pPr>
            <a:r>
              <a:rPr lang="en" sz="2400">
                <a:solidFill>
                  <a:srgbClr val="4D4D4F"/>
                </a:solidFill>
              </a:rPr>
              <a:t>Dictation (in-app or via email)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KEM</a:t>
            </a:r>
            <a:endParaRPr/>
          </a:p>
          <a:p>
            <a:pPr marL="457200" marR="0" lvl="0" indent="-298450" algn="l" rtl="0">
              <a:lnSpc>
                <a:spcPct val="100000"/>
              </a:lnSpc>
              <a:spcBef>
                <a:spcPts val="0"/>
              </a:spcBef>
              <a:spcAft>
                <a:spcPts val="0"/>
              </a:spcAft>
              <a:buClr>
                <a:srgbClr val="000000"/>
              </a:buClr>
              <a:buSzPts val="1100"/>
              <a:buFont typeface="Arial"/>
              <a:buChar char="●"/>
            </a:pPr>
            <a:r>
              <a:rPr lang="en"/>
              <a:t>Discuss how we use smaller, more focused assessments.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124017e136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rgbClr val="4D4D4F"/>
              </a:buClr>
              <a:buSzPts val="1800"/>
              <a:buChar char="•"/>
            </a:pPr>
            <a:r>
              <a:rPr lang="en" sz="2400">
                <a:solidFill>
                  <a:srgbClr val="4D4D4F"/>
                </a:solidFill>
              </a:rPr>
              <a:t>JC</a:t>
            </a:r>
            <a:endParaRPr sz="24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2400">
                <a:solidFill>
                  <a:srgbClr val="4D4D4F"/>
                </a:solidFill>
              </a:rPr>
              <a:t>Easier to access</a:t>
            </a:r>
            <a:endParaRPr sz="24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2400">
                <a:solidFill>
                  <a:srgbClr val="4D4D4F"/>
                </a:solidFill>
              </a:rPr>
              <a:t>Easier to complete </a:t>
            </a:r>
            <a:endParaRPr sz="2400">
              <a:solidFill>
                <a:srgbClr val="4D4D4F"/>
              </a:solidFill>
            </a:endParaRPr>
          </a:p>
          <a:p>
            <a:pPr marL="457200" lvl="0" indent="-342900" algn="l" rtl="0">
              <a:lnSpc>
                <a:spcPct val="90000"/>
              </a:lnSpc>
              <a:spcBef>
                <a:spcPts val="0"/>
              </a:spcBef>
              <a:spcAft>
                <a:spcPts val="0"/>
              </a:spcAft>
              <a:buClr>
                <a:srgbClr val="4D4D4F"/>
              </a:buClr>
              <a:buSzPts val="1800"/>
              <a:buChar char="•"/>
            </a:pPr>
            <a:r>
              <a:rPr lang="en" sz="2400">
                <a:solidFill>
                  <a:srgbClr val="4D4D4F"/>
                </a:solidFill>
              </a:rPr>
              <a:t>Easier to submit</a:t>
            </a:r>
            <a:endParaRPr/>
          </a:p>
        </p:txBody>
      </p:sp>
      <p:sp>
        <p:nvSpPr>
          <p:cNvPr id="343" name="Google Shape;343;g3124017e136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
        <p:nvSpPr>
          <p:cNvPr id="349" name="Google Shape;34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p:txBody>
      </p:sp>
      <p:sp>
        <p:nvSpPr>
          <p:cNvPr id="360" name="Google Shape;36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117f3597a5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3117f3597a5_0_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Add a link or QR code to the Starter Pack (will add slide at end)</a:t>
            </a:r>
            <a:endParaRPr/>
          </a:p>
          <a:p>
            <a:pPr marL="0" lvl="0" indent="0" algn="l" rtl="0">
              <a:lnSpc>
                <a:spcPct val="100000"/>
              </a:lnSpc>
              <a:spcBef>
                <a:spcPts val="0"/>
              </a:spcBef>
              <a:spcAft>
                <a:spcPts val="0"/>
              </a:spcAft>
              <a:buSzPts val="1100"/>
              <a:buNone/>
            </a:pPr>
            <a:r>
              <a:rPr lang="en"/>
              <a:t>Jenni will also put a link in the chat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124017e136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3124017e136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Include link/QR code to get to information on how to access these in NI and MedHub? (will add to slide at the end)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r>
              <a:rPr lang="en" sz="2400">
                <a:solidFill>
                  <a:srgbClr val="4D4D4F"/>
                </a:solidFill>
              </a:rPr>
              <a:t>JC</a:t>
            </a:r>
            <a:endParaRPr sz="2400">
              <a:solidFill>
                <a:srgbClr val="4D4D4F"/>
              </a:solidFill>
            </a:endParaRPr>
          </a:p>
          <a:p>
            <a:pPr marL="0" lvl="0" indent="0" algn="l" rtl="0">
              <a:lnSpc>
                <a:spcPct val="90000"/>
              </a:lnSpc>
              <a:spcBef>
                <a:spcPts val="1000"/>
              </a:spcBef>
              <a:spcAft>
                <a:spcPts val="0"/>
              </a:spcAft>
              <a:buSzPts val="1100"/>
              <a:buNone/>
            </a:pPr>
            <a:r>
              <a:rPr lang="en" sz="2400">
                <a:solidFill>
                  <a:srgbClr val="4D4D4F"/>
                </a:solidFill>
              </a:rPr>
              <a:t>The assessment tools cannot directly help you observe residents better … </a:t>
            </a:r>
            <a:endParaRPr sz="2400">
              <a:solidFill>
                <a:srgbClr val="4D4D4F"/>
              </a:solidFill>
            </a:endParaRPr>
          </a:p>
          <a:p>
            <a:pPr marL="0" lvl="0" indent="0" algn="l" rtl="0">
              <a:lnSpc>
                <a:spcPct val="90000"/>
              </a:lnSpc>
              <a:spcBef>
                <a:spcPts val="1000"/>
              </a:spcBef>
              <a:spcAft>
                <a:spcPts val="0"/>
              </a:spcAft>
              <a:buSzPts val="1100"/>
              <a:buNone/>
            </a:pPr>
            <a:r>
              <a:rPr lang="en" sz="2400">
                <a:solidFill>
                  <a:srgbClr val="4D4D4F"/>
                </a:solidFill>
              </a:rPr>
              <a:t>Video precepting / camera system </a:t>
            </a:r>
            <a:endParaRPr sz="2400">
              <a:solidFill>
                <a:srgbClr val="4D4D4F"/>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KEM</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US" dirty="0"/>
              <a:t>In a family medicine residency assessment program, "diluted feedback" refers to feedback that is generalized, vague, or lacking specific, actionable insights. This type of feedback often results from evaluations that attempt to cover too many areas at once or from limited observation of the resident’s performance. Diluted feedback can hinder resident development by failing to highlight key strengths and areas for improvement, ultimately reducing the effectiveness of feedback in guiding growth and skill acquisition.</a:t>
            </a:r>
            <a:endParaRPr lang="en" dirty="0"/>
          </a:p>
          <a:p>
            <a:pPr marL="0" lvl="0" indent="0" algn="l" rtl="0">
              <a:lnSpc>
                <a:spcPct val="100000"/>
              </a:lnSpc>
              <a:spcBef>
                <a:spcPts val="0"/>
              </a:spcBef>
              <a:spcAft>
                <a:spcPts val="0"/>
              </a:spcAft>
              <a:buSzPts val="1100"/>
              <a:buNone/>
            </a:pPr>
            <a:endParaRPr lang="en" dirty="0"/>
          </a:p>
          <a:p>
            <a:r>
              <a:rPr lang="en-US" b="1" dirty="0"/>
              <a:t>Variability in Evaluators</a:t>
            </a:r>
            <a:r>
              <a:rPr lang="en-US" dirty="0"/>
              <a:t>: Different preceptors or attending physicians may have unique perspectives, standards, and expectations, leading to variability in feedback.</a:t>
            </a:r>
          </a:p>
          <a:p>
            <a:r>
              <a:rPr lang="en-US" b="1" dirty="0"/>
              <a:t>Subjective Assessment Criteria</a:t>
            </a:r>
            <a:r>
              <a:rPr lang="en-US" dirty="0"/>
              <a:t>: Without standardized criteria, evaluations can reflect personal biases or focus on different aspects of performance, causing inconsistent feedback</a:t>
            </a:r>
          </a:p>
          <a:p>
            <a:r>
              <a:rPr lang="en-US" dirty="0"/>
              <a:t>Training/lack of faculty development in giving feedback.</a:t>
            </a:r>
          </a:p>
          <a:p>
            <a:pPr marL="0" lvl="0" indent="0" algn="l" rtl="0">
              <a:lnSpc>
                <a:spcPct val="100000"/>
              </a:lnSpc>
              <a:spcBef>
                <a:spcPts val="0"/>
              </a:spcBef>
              <a:spcAft>
                <a:spcPts val="0"/>
              </a:spcAft>
              <a:buSzPts val="1100"/>
              <a:buNone/>
            </a:pPr>
            <a:endParaRPr dirty="0"/>
          </a:p>
        </p:txBody>
      </p:sp>
      <p:sp>
        <p:nvSpPr>
          <p:cNvPr id="405" name="Google Shape;4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124017e136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3124017e136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24017e136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3124017e136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(Will add information on this course on the slide at the end)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p:txBody>
      </p:sp>
      <p:sp>
        <p:nvSpPr>
          <p:cNvPr id="427" name="Google Shape;42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
        <p:nvSpPr>
          <p:cNvPr id="433" name="Google Shape;433;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Asking a similar question across several rotations-–each individual response is a formative assessment AND bringing them altogether (for CCC, </a:t>
            </a:r>
            <a:r>
              <a:rPr lang="en-US" dirty="0" err="1"/>
              <a:t>eg.</a:t>
            </a:r>
            <a:r>
              <a:rPr lang="en-US" dirty="0"/>
              <a:t>) is summative</a:t>
            </a:r>
          </a:p>
        </p:txBody>
      </p:sp>
    </p:spTree>
    <p:extLst>
      <p:ext uri="{BB962C8B-B14F-4D97-AF65-F5344CB8AC3E}">
        <p14:creationId xmlns:p14="http://schemas.microsoft.com/office/powerpoint/2010/main" val="402660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KEM</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endParaRPr dirty="0"/>
          </a:p>
        </p:txBody>
      </p:sp>
      <p:sp>
        <p:nvSpPr>
          <p:cNvPr id="444" name="Google Shape;4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124017e13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124017e136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2400">
                <a:solidFill>
                  <a:srgbClr val="4D4D4F"/>
                </a:solidFill>
              </a:rPr>
              <a:t>JC</a:t>
            </a:r>
            <a:endParaRPr sz="2400">
              <a:solidFill>
                <a:srgbClr val="4D4D4F"/>
              </a:solidFill>
            </a:endParaRPr>
          </a:p>
          <a:p>
            <a:pPr marL="457200" lvl="0" indent="-381000" algn="l" rtl="0">
              <a:lnSpc>
                <a:spcPct val="90000"/>
              </a:lnSpc>
              <a:spcBef>
                <a:spcPts val="1000"/>
              </a:spcBef>
              <a:spcAft>
                <a:spcPts val="0"/>
              </a:spcAft>
              <a:buClr>
                <a:srgbClr val="4D4D4F"/>
              </a:buClr>
              <a:buSzPts val="2400"/>
              <a:buChar char="-"/>
            </a:pPr>
            <a:r>
              <a:rPr lang="en" sz="2400">
                <a:solidFill>
                  <a:srgbClr val="4D4D4F"/>
                </a:solidFill>
              </a:rPr>
              <a:t>The problem: rating scales that aren’t written well / are ambiguous / aren’t relevant / etc. </a:t>
            </a:r>
            <a:endParaRPr sz="2400">
              <a:solidFill>
                <a:srgbClr val="4D4D4F"/>
              </a:solidFill>
            </a:endParaRPr>
          </a:p>
          <a:p>
            <a:pPr marL="457200" lvl="0" indent="-381000" algn="l" rtl="0">
              <a:lnSpc>
                <a:spcPct val="90000"/>
              </a:lnSpc>
              <a:spcBef>
                <a:spcPts val="1000"/>
              </a:spcBef>
              <a:spcAft>
                <a:spcPts val="0"/>
              </a:spcAft>
              <a:buClr>
                <a:srgbClr val="4D4D4F"/>
              </a:buClr>
              <a:buSzPts val="2400"/>
              <a:buChar char="-"/>
            </a:pPr>
            <a:r>
              <a:rPr lang="en" sz="2400">
                <a:solidFill>
                  <a:srgbClr val="4D4D4F"/>
                </a:solidFill>
              </a:rPr>
              <a:t>Moving away from likert scales and toward entrustment anchors</a:t>
            </a:r>
            <a:endParaRPr sz="2400">
              <a:solidFill>
                <a:srgbClr val="4D4D4F"/>
              </a:solidFill>
            </a:endParaRPr>
          </a:p>
          <a:p>
            <a:pPr marL="457200" lvl="0" indent="-381000" algn="l" rtl="0">
              <a:lnSpc>
                <a:spcPct val="90000"/>
              </a:lnSpc>
              <a:spcBef>
                <a:spcPts val="1000"/>
              </a:spcBef>
              <a:spcAft>
                <a:spcPts val="0"/>
              </a:spcAft>
              <a:buClr>
                <a:srgbClr val="4D4D4F"/>
              </a:buClr>
              <a:buSzPts val="2400"/>
              <a:buChar char="-"/>
            </a:pPr>
            <a:r>
              <a:rPr lang="en" sz="2400">
                <a:solidFill>
                  <a:srgbClr val="4D4D4F"/>
                </a:solidFill>
              </a:rPr>
              <a:t>more intuitive </a:t>
            </a:r>
            <a:endParaRPr sz="2400">
              <a:solidFill>
                <a:srgbClr val="4D4D4F"/>
              </a:solidFill>
            </a:endParaRPr>
          </a:p>
          <a:p>
            <a:pPr marL="457200" lvl="0" indent="-381000" algn="l" rtl="0">
              <a:lnSpc>
                <a:spcPct val="90000"/>
              </a:lnSpc>
              <a:spcBef>
                <a:spcPts val="1000"/>
              </a:spcBef>
              <a:spcAft>
                <a:spcPts val="0"/>
              </a:spcAft>
              <a:buClr>
                <a:srgbClr val="4D4D4F"/>
              </a:buClr>
              <a:buSzPts val="2400"/>
              <a:buChar char="-"/>
            </a:pPr>
            <a:r>
              <a:rPr lang="en" sz="2400">
                <a:solidFill>
                  <a:srgbClr val="4D4D4F"/>
                </a:solidFill>
              </a:rPr>
              <a:t>More relevant</a:t>
            </a:r>
            <a:endParaRPr sz="2400">
              <a:solidFill>
                <a:srgbClr val="4D4D4F"/>
              </a:solidFill>
            </a:endParaRPr>
          </a:p>
          <a:p>
            <a:pPr marL="457200" lvl="0" indent="-381000" algn="l" rtl="0">
              <a:lnSpc>
                <a:spcPct val="90000"/>
              </a:lnSpc>
              <a:spcBef>
                <a:spcPts val="1000"/>
              </a:spcBef>
              <a:spcAft>
                <a:spcPts val="0"/>
              </a:spcAft>
              <a:buClr>
                <a:srgbClr val="4D4D4F"/>
              </a:buClr>
              <a:buSzPts val="2400"/>
              <a:buChar char="-"/>
            </a:pPr>
            <a:r>
              <a:rPr lang="en" sz="2400">
                <a:solidFill>
                  <a:srgbClr val="4D4D4F"/>
                </a:solidFill>
              </a:rPr>
              <a:t>Show an example from “direct observation” tool </a:t>
            </a:r>
            <a:endParaRPr sz="2400">
              <a:solidFill>
                <a:srgbClr val="4D4D4F"/>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124017e136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3124017e13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a:p>
            <a:pPr marL="0" lvl="0" indent="0" algn="l" rtl="0">
              <a:spcBef>
                <a:spcPts val="0"/>
              </a:spcBef>
              <a:spcAft>
                <a:spcPts val="0"/>
              </a:spcAft>
              <a:buClr>
                <a:schemeClr val="dk1"/>
              </a:buClr>
              <a:buSzPts val="1100"/>
              <a:buFont typeface="Arial"/>
              <a:buNone/>
            </a:pPr>
            <a:r>
              <a:rPr lang="en">
                <a:solidFill>
                  <a:schemeClr val="dk1"/>
                </a:solidFill>
              </a:rPr>
              <a:t>Example from Active Assessment Using Direct Observation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**See the previous session in this series, “Let’s Talk About Entrustment”**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117f3597a5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g3117f3597a5_0_7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KEM</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US" dirty="0"/>
              <a:t>In a family medicine residency program, assessment burden refers to the extensive demands placed on residents to complete numerous evaluations, reflections, and documentation of their clinical experiences and competencies. This can include frequent formative and summative assessments, self-assessments, and feedback sessions, all of which can be time-consuming and detract from clinical learning. The high volume and often redundant nature of these assessments can lead to stress and burnout, potentially diminishing the educational value and effectiveness of the assessment process.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KEM</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endParaRPr dirty="0"/>
          </a:p>
        </p:txBody>
      </p:sp>
      <p:sp>
        <p:nvSpPr>
          <p:cNvPr id="483" name="Google Shape;4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KEM</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CBME is all about the shifting from high stakes for everything to more frequent formative assessments. </a:t>
            </a:r>
            <a:endParaRPr dirty="0"/>
          </a:p>
        </p:txBody>
      </p:sp>
      <p:sp>
        <p:nvSpPr>
          <p:cNvPr id="494" name="Google Shape;49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KE</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124017e136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JC</a:t>
            </a:r>
            <a:endParaRPr/>
          </a:p>
        </p:txBody>
      </p:sp>
      <p:sp>
        <p:nvSpPr>
          <p:cNvPr id="514" name="Google Shape;514;g3124017e136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KEM</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
        <p:nvSpPr>
          <p:cNvPr id="526" name="Google Shape;52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117f3597a5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3117f3597a5_0_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12e6b64c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312e6b64c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d574092a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d574092a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800" dirty="0">
                <a:solidFill>
                  <a:schemeClr val="dk1"/>
                </a:solidFill>
              </a:rPr>
              <a:t>Cheung K., </a:t>
            </a:r>
            <a:r>
              <a:rPr lang="en" sz="1800" dirty="0" err="1">
                <a:solidFill>
                  <a:schemeClr val="dk1"/>
                </a:solidFill>
              </a:rPr>
              <a:t>Rogoza</a:t>
            </a:r>
            <a:r>
              <a:rPr lang="en" sz="1800" dirty="0">
                <a:solidFill>
                  <a:schemeClr val="dk1"/>
                </a:solidFill>
              </a:rPr>
              <a:t> C., Chung A., Yin Ming Kwan B. “Analyzing the administrative burden of competency based medical education.” Can Assoc </a:t>
            </a:r>
            <a:r>
              <a:rPr lang="en" sz="1800" dirty="0" err="1">
                <a:solidFill>
                  <a:schemeClr val="dk1"/>
                </a:solidFill>
              </a:rPr>
              <a:t>Radiol</a:t>
            </a:r>
            <a:r>
              <a:rPr lang="en" sz="1800" dirty="0">
                <a:solidFill>
                  <a:schemeClr val="dk1"/>
                </a:solidFill>
              </a:rPr>
              <a:t> J. 2022. 73(2):299-304. </a:t>
            </a: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None/>
            </a:pPr>
            <a:r>
              <a:rPr lang="en" sz="1800" dirty="0">
                <a:solidFill>
                  <a:schemeClr val="dk1"/>
                </a:solidFill>
              </a:rPr>
              <a:t>ACGME Course: Developing Faculty Competencies in Assessment: </a:t>
            </a:r>
            <a:r>
              <a:rPr lang="en" sz="1800" u="sng" dirty="0">
                <a:solidFill>
                  <a:schemeClr val="hlink"/>
                </a:solidFill>
                <a:hlinkClick r:id="rId3"/>
              </a:rPr>
              <a:t>https://www.acgme.org/meetings-and-educational-activities/courses-and-workshops/developing-faculty-competencies-in-assessment/</a:t>
            </a: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None/>
            </a:pPr>
            <a:r>
              <a:rPr lang="en" sz="1800" dirty="0">
                <a:solidFill>
                  <a:schemeClr val="dk1"/>
                </a:solidFill>
              </a:rPr>
              <a:t>STFM Instructions for Accessing Active Assessment Using Direct Observation Tool in New Innovations and </a:t>
            </a:r>
            <a:r>
              <a:rPr lang="en" sz="1800" dirty="0" err="1">
                <a:solidFill>
                  <a:schemeClr val="dk1"/>
                </a:solidFill>
              </a:rPr>
              <a:t>MedHub</a:t>
            </a:r>
            <a:r>
              <a:rPr lang="en" sz="1800" dirty="0">
                <a:solidFill>
                  <a:schemeClr val="dk1"/>
                </a:solidFill>
              </a:rPr>
              <a:t>: </a:t>
            </a:r>
            <a:r>
              <a:rPr lang="en" sz="1800" u="sng" dirty="0">
                <a:solidFill>
                  <a:schemeClr val="hlink"/>
                </a:solidFill>
                <a:hlinkClick r:id="rId4"/>
              </a:rPr>
              <a:t>https://stfm.org/teachingresources/resources/cbme-toolkit/assessment-tools-strategies/#35719</a:t>
            </a:r>
            <a:r>
              <a:rPr lang="en" sz="1800" dirty="0">
                <a:solidFill>
                  <a:schemeClr val="dk1"/>
                </a:solidFill>
              </a:rPr>
              <a:t> </a:t>
            </a: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Clr>
                <a:schemeClr val="dk1"/>
              </a:buClr>
              <a:buSzPts val="1100"/>
              <a:buFont typeface="Arial"/>
              <a:buNone/>
            </a:pPr>
            <a:endParaRPr sz="1800"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d574092a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d574092a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800" dirty="0">
                <a:solidFill>
                  <a:schemeClr val="dk1"/>
                </a:solidFill>
              </a:rPr>
              <a:t>Cheung K., </a:t>
            </a:r>
            <a:r>
              <a:rPr lang="en" sz="1800" dirty="0" err="1">
                <a:solidFill>
                  <a:schemeClr val="dk1"/>
                </a:solidFill>
              </a:rPr>
              <a:t>Rogoza</a:t>
            </a:r>
            <a:r>
              <a:rPr lang="en" sz="1800" dirty="0">
                <a:solidFill>
                  <a:schemeClr val="dk1"/>
                </a:solidFill>
              </a:rPr>
              <a:t> C., Chung A., Yin Ming Kwan B. “Analyzing the administrative burden of competency based medical education.” Can Assoc </a:t>
            </a:r>
            <a:r>
              <a:rPr lang="en" sz="1800" dirty="0" err="1">
                <a:solidFill>
                  <a:schemeClr val="dk1"/>
                </a:solidFill>
              </a:rPr>
              <a:t>Radiol</a:t>
            </a:r>
            <a:r>
              <a:rPr lang="en" sz="1800" dirty="0">
                <a:solidFill>
                  <a:schemeClr val="dk1"/>
                </a:solidFill>
              </a:rPr>
              <a:t> J. 2022. 73(2):299-304. </a:t>
            </a: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None/>
            </a:pPr>
            <a:r>
              <a:rPr lang="en" sz="1800" dirty="0">
                <a:solidFill>
                  <a:schemeClr val="dk1"/>
                </a:solidFill>
              </a:rPr>
              <a:t>ACGME Course: Developing Faculty Competencies in Assessment: </a:t>
            </a:r>
            <a:r>
              <a:rPr lang="en" sz="1800" u="sng" dirty="0">
                <a:solidFill>
                  <a:schemeClr val="hlink"/>
                </a:solidFill>
                <a:hlinkClick r:id="rId3"/>
              </a:rPr>
              <a:t>https://www.acgme.org/meetings-and-educational-activities/courses-and-workshops/developing-faculty-competencies-in-assessment/</a:t>
            </a: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None/>
            </a:pPr>
            <a:r>
              <a:rPr lang="en" sz="1800" dirty="0">
                <a:solidFill>
                  <a:schemeClr val="dk1"/>
                </a:solidFill>
              </a:rPr>
              <a:t>STFM Instructions for Accessing Active Assessment Using Direct Observation Tool in New Innovations and </a:t>
            </a:r>
            <a:r>
              <a:rPr lang="en" sz="1800" dirty="0" err="1">
                <a:solidFill>
                  <a:schemeClr val="dk1"/>
                </a:solidFill>
              </a:rPr>
              <a:t>MedHub</a:t>
            </a:r>
            <a:r>
              <a:rPr lang="en" sz="1800" dirty="0">
                <a:solidFill>
                  <a:schemeClr val="dk1"/>
                </a:solidFill>
              </a:rPr>
              <a:t>: </a:t>
            </a:r>
            <a:r>
              <a:rPr lang="en" sz="1800" u="sng" dirty="0">
                <a:solidFill>
                  <a:schemeClr val="hlink"/>
                </a:solidFill>
                <a:hlinkClick r:id="rId4"/>
              </a:rPr>
              <a:t>https://stfm.org/teachingresources/resources/cbme-toolkit/assessment-tools-strategies/#35719</a:t>
            </a:r>
            <a:r>
              <a:rPr lang="en" sz="1800" dirty="0">
                <a:solidFill>
                  <a:schemeClr val="dk1"/>
                </a:solidFill>
              </a:rPr>
              <a:t> </a:t>
            </a: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None/>
            </a:pPr>
            <a:endParaRPr sz="1800" dirty="0">
              <a:solidFill>
                <a:schemeClr val="dk1"/>
              </a:solidFill>
            </a:endParaRPr>
          </a:p>
          <a:p>
            <a:pPr marL="0" lvl="0" indent="0" algn="l" rtl="0">
              <a:lnSpc>
                <a:spcPct val="90000"/>
              </a:lnSpc>
              <a:spcBef>
                <a:spcPts val="1000"/>
              </a:spcBef>
              <a:spcAft>
                <a:spcPts val="0"/>
              </a:spcAft>
              <a:buClr>
                <a:schemeClr val="dk1"/>
              </a:buClr>
              <a:buSzPts val="1100"/>
              <a:buFont typeface="Arial"/>
              <a:buNone/>
            </a:pPr>
            <a:endParaRPr sz="1800" dirty="0">
              <a:solidFill>
                <a:schemeClr val="dk1"/>
              </a:solidFill>
            </a:endParaRPr>
          </a:p>
        </p:txBody>
      </p:sp>
    </p:spTree>
    <p:extLst>
      <p:ext uri="{BB962C8B-B14F-4D97-AF65-F5344CB8AC3E}">
        <p14:creationId xmlns:p14="http://schemas.microsoft.com/office/powerpoint/2010/main" val="174166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a:p>
            <a:pPr marL="0" lvl="0" indent="0" algn="l" rtl="0">
              <a:lnSpc>
                <a:spcPct val="100000"/>
              </a:lnSpc>
              <a:spcBef>
                <a:spcPts val="0"/>
              </a:spcBef>
              <a:spcAft>
                <a:spcPts val="0"/>
              </a:spcAft>
              <a:buSzPts val="1100"/>
              <a:buNone/>
            </a:pPr>
            <a:r>
              <a:rPr lang="en"/>
              <a:t>Review call from ABFM, focus on shared mental model guided of the KSA needed for Competency as demonstrated in the Core Outcomes (and Milestones)</a:t>
            </a:r>
            <a:endParaRPr/>
          </a:p>
        </p:txBody>
      </p:sp>
      <p:sp>
        <p:nvSpPr>
          <p:cNvPr id="208" name="Google Shape;2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a:p>
            <a:pPr marL="0" lvl="0" indent="0" algn="l" rtl="0">
              <a:lnSpc>
                <a:spcPct val="100000"/>
              </a:lnSpc>
              <a:spcBef>
                <a:spcPts val="0"/>
              </a:spcBef>
              <a:spcAft>
                <a:spcPts val="0"/>
              </a:spcAft>
              <a:buSzPts val="1100"/>
              <a:buNone/>
            </a:pPr>
            <a:r>
              <a:rPr lang="en"/>
              <a:t>At a minimum-residency programs do 1/rotation…only 36 in  three years…Call from ABFM is that we need more (</a:t>
            </a:r>
            <a:endParaRPr/>
          </a:p>
        </p:txBody>
      </p:sp>
      <p:sp>
        <p:nvSpPr>
          <p:cNvPr id="221" name="Google Shape;2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
        <p:nvSpPr>
          <p:cNvPr id="229" name="Google Shape;2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117f3597a5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3117f3597a5_0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KEM</a:t>
            </a:r>
            <a:endParaRPr/>
          </a:p>
        </p:txBody>
      </p:sp>
      <p:sp>
        <p:nvSpPr>
          <p:cNvPr id="241" name="Google Shape;241;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6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6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0" name="Google Shape;60;p8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1" name="Google Shape;61;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 name="Google Shape;64;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9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9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9" name="Google Shape;69;p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0" name="Google Shape;70;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9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3" name="Google Shape;73;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
        <p:cNvGrpSpPr/>
        <p:nvPr/>
      </p:nvGrpSpPr>
      <p:grpSpPr>
        <a:xfrm>
          <a:off x="0" y="0"/>
          <a:ext cx="0" cy="0"/>
          <a:chOff x="0" y="0"/>
          <a:chExt cx="0" cy="0"/>
        </a:xfrm>
      </p:grpSpPr>
      <p:sp>
        <p:nvSpPr>
          <p:cNvPr id="75" name="Google Shape;75;p9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6" name="Google Shape;76;p9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7" name="Google Shape;77;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sp>
        <p:nvSpPr>
          <p:cNvPr id="85" name="Google Shape;85;p75"/>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75"/>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2"/>
              </a:buClr>
              <a:buSzPts val="3200"/>
              <a:buChar char="•"/>
              <a:defRPr sz="3200"/>
            </a:lvl1pPr>
            <a:lvl2pPr marL="914400" lvl="1" indent="-406400" algn="l">
              <a:lnSpc>
                <a:spcPct val="90000"/>
              </a:lnSpc>
              <a:spcBef>
                <a:spcPts val="500"/>
              </a:spcBef>
              <a:spcAft>
                <a:spcPts val="0"/>
              </a:spcAft>
              <a:buClr>
                <a:schemeClr val="dk2"/>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 name="Google Shape;87;p75"/>
          <p:cNvSpPr txBox="1">
            <a:spLocks noGrp="1"/>
          </p:cNvSpPr>
          <p:nvPr>
            <p:ph type="body" idx="2"/>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
        <p:cNvGrpSpPr/>
        <p:nvPr/>
      </p:nvGrpSpPr>
      <p:grpSpPr>
        <a:xfrm>
          <a:off x="0" y="0"/>
          <a:ext cx="0" cy="0"/>
          <a:chOff x="0" y="0"/>
          <a:chExt cx="0" cy="0"/>
        </a:xfrm>
      </p:grpSpPr>
      <p:sp>
        <p:nvSpPr>
          <p:cNvPr id="89" name="Google Shape;89;p7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8"/>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1"/>
        <p:cNvGrpSpPr/>
        <p:nvPr/>
      </p:nvGrpSpPr>
      <p:grpSpPr>
        <a:xfrm>
          <a:off x="0" y="0"/>
          <a:ext cx="0" cy="0"/>
          <a:chOff x="0" y="0"/>
          <a:chExt cx="0" cy="0"/>
        </a:xfrm>
      </p:grpSpPr>
      <p:sp>
        <p:nvSpPr>
          <p:cNvPr id="92" name="Google Shape;92;p7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9"/>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79"/>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8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9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p81"/>
          <p:cNvSpPr txBox="1">
            <a:spLocks noGrp="1"/>
          </p:cNvSpPr>
          <p:nvPr>
            <p:ph type="title"/>
          </p:nvPr>
        </p:nvSpPr>
        <p:spPr>
          <a:xfrm>
            <a:off x="623888" y="1282700"/>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1"/>
          <p:cNvSpPr txBox="1">
            <a:spLocks noGrp="1"/>
          </p:cNvSpPr>
          <p:nvPr>
            <p:ph type="body" idx="1"/>
          </p:nvPr>
        </p:nvSpPr>
        <p:spPr>
          <a:xfrm>
            <a:off x="623888" y="3441700"/>
            <a:ext cx="7886700" cy="11255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82"/>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2"/>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82"/>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82"/>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82"/>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83"/>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83"/>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94"/>
          <p:cNvSpPr/>
          <p:nvPr/>
        </p:nvSpPr>
        <p:spPr>
          <a:xfrm rot="-5400000">
            <a:off x="2752484" y="849333"/>
            <a:ext cx="3523282" cy="3523282"/>
          </a:xfrm>
          <a:prstGeom prst="roundRect">
            <a:avLst>
              <a:gd name="adj" fmla="val 16667"/>
            </a:avLst>
          </a:prstGeom>
          <a:gradFill>
            <a:gsLst>
              <a:gs pos="0">
                <a:schemeClr val="accent3"/>
              </a:gs>
              <a:gs pos="100000">
                <a:srgbClr val="EF8D2B">
                  <a:alpha val="25098"/>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p94"/>
          <p:cNvSpPr/>
          <p:nvPr/>
        </p:nvSpPr>
        <p:spPr>
          <a:xfrm rot="-2700000">
            <a:off x="2810359" y="849333"/>
            <a:ext cx="3523282" cy="352328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 name="Google Shape;26;p94"/>
          <p:cNvSpPr/>
          <p:nvPr/>
        </p:nvSpPr>
        <p:spPr>
          <a:xfrm>
            <a:off x="0" y="0"/>
            <a:ext cx="155542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p94"/>
          <p:cNvSpPr/>
          <p:nvPr/>
        </p:nvSpPr>
        <p:spPr>
          <a:xfrm>
            <a:off x="7588577" y="0"/>
            <a:ext cx="155542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 name="Google Shape;28;p94"/>
          <p:cNvPicPr preferRelativeResize="0"/>
          <p:nvPr/>
        </p:nvPicPr>
        <p:blipFill rotWithShape="1">
          <a:blip r:embed="rId2">
            <a:alphaModFix/>
          </a:blip>
          <a:srcRect/>
          <a:stretch/>
        </p:blipFill>
        <p:spPr>
          <a:xfrm>
            <a:off x="2736895" y="2040462"/>
            <a:ext cx="3670209" cy="122340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95"/>
          <p:cNvSpPr/>
          <p:nvPr/>
        </p:nvSpPr>
        <p:spPr>
          <a:xfrm rot="-2700000">
            <a:off x="-8601" y="-269555"/>
            <a:ext cx="1559142" cy="155914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 name="Google Shape;31;p95"/>
          <p:cNvSpPr txBox="1">
            <a:spLocks noGrp="1"/>
          </p:cNvSpPr>
          <p:nvPr>
            <p:ph type="ctrTitle"/>
          </p:nvPr>
        </p:nvSpPr>
        <p:spPr>
          <a:xfrm>
            <a:off x="1143000" y="2163336"/>
            <a:ext cx="6858000" cy="46913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accent1"/>
              </a:buClr>
              <a:buSzPts val="1800"/>
              <a:buNone/>
              <a:defRPr sz="1800"/>
            </a:lvl1pPr>
            <a:lvl2pPr lvl="1" algn="ctr">
              <a:lnSpc>
                <a:spcPct val="90000"/>
              </a:lnSpc>
              <a:spcBef>
                <a:spcPts val="375"/>
              </a:spcBef>
              <a:spcAft>
                <a:spcPts val="0"/>
              </a:spcAft>
              <a:buClr>
                <a:schemeClr val="accent1"/>
              </a:buClr>
              <a:buSzPts val="1500"/>
              <a:buNone/>
              <a:defRPr sz="1500"/>
            </a:lvl2pPr>
            <a:lvl3pPr lvl="2" algn="ctr">
              <a:lnSpc>
                <a:spcPct val="90000"/>
              </a:lnSpc>
              <a:spcBef>
                <a:spcPts val="375"/>
              </a:spcBef>
              <a:spcAft>
                <a:spcPts val="0"/>
              </a:spcAft>
              <a:buClr>
                <a:schemeClr val="accent1"/>
              </a:buClr>
              <a:buSzPts val="1350"/>
              <a:buNone/>
              <a:defRPr sz="1350"/>
            </a:lvl3pPr>
            <a:lvl4pPr lvl="3" algn="ctr">
              <a:lnSpc>
                <a:spcPct val="90000"/>
              </a:lnSpc>
              <a:spcBef>
                <a:spcPts val="375"/>
              </a:spcBef>
              <a:spcAft>
                <a:spcPts val="0"/>
              </a:spcAft>
              <a:buClr>
                <a:schemeClr val="accent1"/>
              </a:buClr>
              <a:buSzPts val="1200"/>
              <a:buNone/>
              <a:defRPr sz="1200"/>
            </a:lvl4pPr>
            <a:lvl5pPr lvl="4" algn="ctr">
              <a:lnSpc>
                <a:spcPct val="90000"/>
              </a:lnSpc>
              <a:spcBef>
                <a:spcPts val="375"/>
              </a:spcBef>
              <a:spcAft>
                <a:spcPts val="0"/>
              </a:spcAft>
              <a:buClr>
                <a:schemeClr val="accen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3" name="Google Shape;33;p9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95"/>
          <p:cNvPicPr preferRelativeResize="0"/>
          <p:nvPr/>
        </p:nvPicPr>
        <p:blipFill rotWithShape="1">
          <a:blip r:embed="rId2">
            <a:alphaModFix/>
          </a:blip>
          <a:srcRect/>
          <a:stretch/>
        </p:blipFill>
        <p:spPr>
          <a:xfrm>
            <a:off x="312234" y="345411"/>
            <a:ext cx="921879" cy="3491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
        <p:cNvGrpSpPr/>
        <p:nvPr/>
      </p:nvGrpSpPr>
      <p:grpSpPr>
        <a:xfrm>
          <a:off x="0" y="0"/>
          <a:ext cx="0" cy="0"/>
          <a:chOff x="0" y="0"/>
          <a:chExt cx="0" cy="0"/>
        </a:xfrm>
      </p:grpSpPr>
      <p:sp>
        <p:nvSpPr>
          <p:cNvPr id="40" name="Google Shape;40;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8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5" name="Google Shape;45;p8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6" name="Google Shape;46;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9" name="Google Shape;49;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
        <p:cNvGrpSpPr/>
        <p:nvPr/>
      </p:nvGrpSpPr>
      <p:grpSpPr>
        <a:xfrm>
          <a:off x="0" y="0"/>
          <a:ext cx="0" cy="0"/>
          <a:chOff x="0" y="0"/>
          <a:chExt cx="0" cy="0"/>
        </a:xfrm>
      </p:grpSpPr>
      <p:sp>
        <p:nvSpPr>
          <p:cNvPr id="51" name="Google Shape;5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p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 name="Google Shape;53;p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4" name="Google Shape;54;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68" descr="A close-up of a red and orange background&#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 name="Google Shape;7;p6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68"/>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 name="Google Shape;9;p6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6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6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70"/>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17" name="Google Shape;17;p7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70"/>
          <p:cNvSpPr txBox="1">
            <a:spLocks noGrp="1"/>
          </p:cNvSpPr>
          <p:nvPr>
            <p:ph type="body" idx="1"/>
          </p:nvPr>
        </p:nvSpPr>
        <p:spPr>
          <a:xfrm>
            <a:off x="628650" y="1369219"/>
            <a:ext cx="7886700" cy="1492927"/>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4pPr>
            <a:lvl5pPr marL="2286000" marR="0" lvl="4" indent="-314325" algn="l" rtl="0">
              <a:lnSpc>
                <a:spcPct val="90000"/>
              </a:lnSpc>
              <a:spcBef>
                <a:spcPts val="375"/>
              </a:spcBef>
              <a:spcAft>
                <a:spcPts val="0"/>
              </a:spcAft>
              <a:buClr>
                <a:schemeClr val="accent1"/>
              </a:buClr>
              <a:buSzPts val="1350"/>
              <a:buFont typeface="Arial"/>
              <a:buChar char="•"/>
              <a:defRPr sz="1350" b="0" i="0" u="none" strike="noStrike" cap="none">
                <a:solidFill>
                  <a:schemeClr val="accen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9" name="Google Shape;19;p7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5"/>
        <p:cNvGrpSpPr/>
        <p:nvPr/>
      </p:nvGrpSpPr>
      <p:grpSpPr>
        <a:xfrm>
          <a:off x="0" y="0"/>
          <a:ext cx="0" cy="0"/>
          <a:chOff x="0" y="0"/>
          <a:chExt cx="0" cy="0"/>
        </a:xfrm>
      </p:grpSpPr>
      <p:sp>
        <p:nvSpPr>
          <p:cNvPr id="36" name="Google Shape;36;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7" name="Google Shape;37;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8" name="Google Shape;38;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pic>
        <p:nvPicPr>
          <p:cNvPr id="81" name="Google Shape;81;p74" descr="A close-up of an orange rectangular object&#10;&#10;Description automatically generated"/>
          <p:cNvPicPr preferRelativeResize="0"/>
          <p:nvPr/>
        </p:nvPicPr>
        <p:blipFill rotWithShape="1">
          <a:blip r:embed="rId9">
            <a:alphaModFix/>
          </a:blip>
          <a:srcRect/>
          <a:stretch/>
        </p:blipFill>
        <p:spPr>
          <a:xfrm>
            <a:off x="0" y="0"/>
            <a:ext cx="9144000" cy="5143500"/>
          </a:xfrm>
          <a:prstGeom prst="rect">
            <a:avLst/>
          </a:prstGeom>
          <a:noFill/>
          <a:ln>
            <a:noFill/>
          </a:ln>
        </p:spPr>
      </p:pic>
      <p:sp>
        <p:nvSpPr>
          <p:cNvPr id="82" name="Google Shape;82;p7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 name="Google Shape;83;p74"/>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04800" algn="l" rtl="0">
              <a:lnSpc>
                <a:spcPct val="90000"/>
              </a:lnSpc>
              <a:spcBef>
                <a:spcPts val="5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comments" Target="../comments/commen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acgme.org/meetings-and-educational-activities/courses-and-workshops/developing-faculty-competencies-in-assessment/"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comments" Target="../comments/comment4.xml"/><Relationship Id="rId4" Type="http://schemas.openxmlformats.org/officeDocument/2006/relationships/hyperlink" Target="https://stfm.org/teachingresources/resources/cbme-toolkit/assessment-tools-strategies/#35719"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600"/>
              <a:buFont typeface="Arial"/>
              <a:buNone/>
            </a:pPr>
            <a:r>
              <a:rPr lang="en"/>
              <a:t>Managing Assessment Burden In CBME</a:t>
            </a:r>
            <a:endParaRPr/>
          </a:p>
        </p:txBody>
      </p:sp>
      <p:sp>
        <p:nvSpPr>
          <p:cNvPr id="114" name="Google Shape;114;p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800"/>
              <a:buNone/>
            </a:pPr>
            <a:r>
              <a:rPr lang="en"/>
              <a:t>Jeremy Crider, MD, FAAFP</a:t>
            </a:r>
            <a:endParaRPr/>
          </a:p>
          <a:p>
            <a:pPr marL="0" lvl="0" indent="0" algn="ctr" rtl="0">
              <a:lnSpc>
                <a:spcPct val="90000"/>
              </a:lnSpc>
              <a:spcBef>
                <a:spcPts val="0"/>
              </a:spcBef>
              <a:spcAft>
                <a:spcPts val="0"/>
              </a:spcAft>
              <a:buClr>
                <a:schemeClr val="lt1"/>
              </a:buClr>
              <a:buSzPts val="1800"/>
              <a:buNone/>
            </a:pPr>
            <a:r>
              <a:rPr lang="en"/>
              <a:t>KrisEmily McCrory, MD, MS Med Ed, FAAFP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124017e136_0_140"/>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55" name="Google Shape;255;g3124017e136_0_140"/>
          <p:cNvSpPr txBox="1">
            <a:spLocks noGrp="1"/>
          </p:cNvSpPr>
          <p:nvPr>
            <p:ph type="body" idx="1"/>
          </p:nvPr>
        </p:nvSpPr>
        <p:spPr>
          <a:xfrm>
            <a:off x="628650" y="1370013"/>
            <a:ext cx="7886700" cy="3262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1800"/>
              <a:buNone/>
            </a:pPr>
            <a:endParaRPr/>
          </a:p>
        </p:txBody>
      </p:sp>
      <p:pic>
        <p:nvPicPr>
          <p:cNvPr id="256" name="Google Shape;256;g3124017e136_0_140"/>
          <p:cNvPicPr preferRelativeResize="0"/>
          <p:nvPr/>
        </p:nvPicPr>
        <p:blipFill rotWithShape="1">
          <a:blip r:embed="rId3">
            <a:alphaModFix/>
          </a:blip>
          <a:srcRect/>
          <a:stretch/>
        </p:blipFill>
        <p:spPr>
          <a:xfrm>
            <a:off x="987521" y="1317592"/>
            <a:ext cx="7168976" cy="2508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
              <a:t>Faculty development </a:t>
            </a:r>
            <a:endParaRPr/>
          </a:p>
        </p:txBody>
      </p:sp>
      <p:sp>
        <p:nvSpPr>
          <p:cNvPr id="262" name="Google Shape;262;p38"/>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grpSp>
        <p:nvGrpSpPr>
          <p:cNvPr id="263" name="Google Shape;263;p38"/>
          <p:cNvGrpSpPr/>
          <p:nvPr/>
        </p:nvGrpSpPr>
        <p:grpSpPr>
          <a:xfrm>
            <a:off x="4572000" y="1721394"/>
            <a:ext cx="4057597" cy="1942560"/>
            <a:chOff x="0" y="8972"/>
            <a:chExt cx="4057597" cy="1942560"/>
          </a:xfrm>
        </p:grpSpPr>
        <p:sp>
          <p:nvSpPr>
            <p:cNvPr id="264" name="Google Shape;264;p38"/>
            <p:cNvSpPr/>
            <p:nvPr/>
          </p:nvSpPr>
          <p:spPr>
            <a:xfrm>
              <a:off x="0" y="8972"/>
              <a:ext cx="4057597" cy="444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8"/>
            <p:cNvSpPr txBox="1"/>
            <p:nvPr/>
          </p:nvSpPr>
          <p:spPr>
            <a:xfrm>
              <a:off x="21704" y="30676"/>
              <a:ext cx="4014189" cy="40119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 sz="1900" b="0" i="0" u="none" strike="noStrike" cap="none">
                  <a:solidFill>
                    <a:schemeClr val="lt1"/>
                  </a:solidFill>
                  <a:latin typeface="Arial"/>
                  <a:ea typeface="Arial"/>
                  <a:cs typeface="Arial"/>
                  <a:sym typeface="Arial"/>
                </a:rPr>
                <a:t>Entrustment</a:t>
              </a:r>
              <a:endParaRPr sz="1900" b="0" i="0" u="none" strike="noStrike" cap="none">
                <a:solidFill>
                  <a:schemeClr val="lt1"/>
                </a:solidFill>
                <a:latin typeface="Arial"/>
                <a:ea typeface="Arial"/>
                <a:cs typeface="Arial"/>
                <a:sym typeface="Arial"/>
              </a:endParaRPr>
            </a:p>
          </p:txBody>
        </p:sp>
        <p:sp>
          <p:nvSpPr>
            <p:cNvPr id="266" name="Google Shape;266;p38"/>
            <p:cNvSpPr/>
            <p:nvPr/>
          </p:nvSpPr>
          <p:spPr>
            <a:xfrm>
              <a:off x="0" y="508292"/>
              <a:ext cx="4057597" cy="444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8"/>
            <p:cNvSpPr txBox="1"/>
            <p:nvPr/>
          </p:nvSpPr>
          <p:spPr>
            <a:xfrm>
              <a:off x="21704" y="529996"/>
              <a:ext cx="4014189" cy="40119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 sz="1900" b="0" i="0" u="none" strike="noStrike" cap="none">
                  <a:solidFill>
                    <a:schemeClr val="lt1"/>
                  </a:solidFill>
                  <a:latin typeface="Arial"/>
                  <a:ea typeface="Arial"/>
                  <a:cs typeface="Arial"/>
                  <a:sym typeface="Arial"/>
                </a:rPr>
                <a:t>Milestones</a:t>
              </a:r>
              <a:endParaRPr sz="1900" b="0" i="0" u="none" strike="noStrike" cap="none">
                <a:solidFill>
                  <a:schemeClr val="lt1"/>
                </a:solidFill>
                <a:latin typeface="Arial"/>
                <a:ea typeface="Arial"/>
                <a:cs typeface="Arial"/>
                <a:sym typeface="Arial"/>
              </a:endParaRPr>
            </a:p>
          </p:txBody>
        </p:sp>
        <p:sp>
          <p:nvSpPr>
            <p:cNvPr id="268" name="Google Shape;268;p38"/>
            <p:cNvSpPr/>
            <p:nvPr/>
          </p:nvSpPr>
          <p:spPr>
            <a:xfrm>
              <a:off x="0" y="1007612"/>
              <a:ext cx="4057597" cy="444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8"/>
            <p:cNvSpPr txBox="1"/>
            <p:nvPr/>
          </p:nvSpPr>
          <p:spPr>
            <a:xfrm>
              <a:off x="21704" y="1029316"/>
              <a:ext cx="4014189" cy="40119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 sz="1900" b="0" i="0" u="none" strike="noStrike" cap="none">
                  <a:solidFill>
                    <a:schemeClr val="lt1"/>
                  </a:solidFill>
                  <a:latin typeface="Arial"/>
                  <a:ea typeface="Arial"/>
                  <a:cs typeface="Arial"/>
                  <a:sym typeface="Arial"/>
                </a:rPr>
                <a:t>EPAs</a:t>
              </a:r>
              <a:endParaRPr sz="1900" b="0" i="0" u="none" strike="noStrike" cap="none">
                <a:solidFill>
                  <a:schemeClr val="lt1"/>
                </a:solidFill>
                <a:latin typeface="Arial"/>
                <a:ea typeface="Arial"/>
                <a:cs typeface="Arial"/>
                <a:sym typeface="Arial"/>
              </a:endParaRPr>
            </a:p>
          </p:txBody>
        </p:sp>
        <p:sp>
          <p:nvSpPr>
            <p:cNvPr id="270" name="Google Shape;270;p38"/>
            <p:cNvSpPr/>
            <p:nvPr/>
          </p:nvSpPr>
          <p:spPr>
            <a:xfrm>
              <a:off x="0" y="1506932"/>
              <a:ext cx="4057597" cy="444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8"/>
            <p:cNvSpPr txBox="1"/>
            <p:nvPr/>
          </p:nvSpPr>
          <p:spPr>
            <a:xfrm>
              <a:off x="21704" y="1528636"/>
              <a:ext cx="4014189" cy="40119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 sz="1900" b="0" i="0" u="none" strike="noStrike" cap="none">
                  <a:solidFill>
                    <a:schemeClr val="lt1"/>
                  </a:solidFill>
                  <a:latin typeface="Arial"/>
                  <a:ea typeface="Arial"/>
                  <a:cs typeface="Arial"/>
                  <a:sym typeface="Arial"/>
                </a:rPr>
                <a:t>Assessment Scales</a:t>
              </a:r>
              <a:endParaRPr sz="1900" b="0" i="0" u="none" strike="noStrike" cap="none">
                <a:solidFill>
                  <a:schemeClr val="lt1"/>
                </a:solidFill>
                <a:latin typeface="Arial"/>
                <a:ea typeface="Arial"/>
                <a:cs typeface="Arial"/>
                <a:sym typeface="Arial"/>
              </a:endParaRPr>
            </a:p>
          </p:txBody>
        </p:sp>
      </p:grpSp>
      <p:pic>
        <p:nvPicPr>
          <p:cNvPr id="272" name="Google Shape;272;p38"/>
          <p:cNvPicPr preferRelativeResize="0"/>
          <p:nvPr/>
        </p:nvPicPr>
        <p:blipFill rotWithShape="1">
          <a:blip r:embed="rId3">
            <a:alphaModFix/>
          </a:blip>
          <a:srcRect/>
          <a:stretch/>
        </p:blipFill>
        <p:spPr>
          <a:xfrm>
            <a:off x="1080654" y="1268538"/>
            <a:ext cx="2848895" cy="29152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Arial"/>
              <a:buNone/>
            </a:pPr>
            <a:r>
              <a:rPr lang="en"/>
              <a:t>Increasing faculty motivation</a:t>
            </a:r>
            <a:endParaRPr/>
          </a:p>
        </p:txBody>
      </p:sp>
      <p:sp>
        <p:nvSpPr>
          <p:cNvPr id="278" name="Google Shape;278;p56"/>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endParaRPr/>
          </a:p>
          <a:p>
            <a:pPr marL="457200" lvl="0" indent="-228600" algn="l" rtl="0">
              <a:lnSpc>
                <a:spcPct val="90000"/>
              </a:lnSpc>
              <a:spcBef>
                <a:spcPts val="0"/>
              </a:spcBef>
              <a:spcAft>
                <a:spcPts val="0"/>
              </a:spcAft>
              <a:buSzPts val="1800"/>
              <a:buNone/>
            </a:pPr>
            <a:endParaRPr/>
          </a:p>
        </p:txBody>
      </p:sp>
      <p:grpSp>
        <p:nvGrpSpPr>
          <p:cNvPr id="279" name="Google Shape;279;p56"/>
          <p:cNvGrpSpPr/>
          <p:nvPr/>
        </p:nvGrpSpPr>
        <p:grpSpPr>
          <a:xfrm>
            <a:off x="4572000" y="1527310"/>
            <a:ext cx="4148051" cy="2147039"/>
            <a:chOff x="0" y="49752"/>
            <a:chExt cx="4148051" cy="2147039"/>
          </a:xfrm>
        </p:grpSpPr>
        <p:sp>
          <p:nvSpPr>
            <p:cNvPr id="280" name="Google Shape;280;p56"/>
            <p:cNvSpPr/>
            <p:nvPr/>
          </p:nvSpPr>
          <p:spPr>
            <a:xfrm>
              <a:off x="0" y="49752"/>
              <a:ext cx="4148051" cy="4913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6"/>
            <p:cNvSpPr txBox="1"/>
            <p:nvPr/>
          </p:nvSpPr>
          <p:spPr>
            <a:xfrm>
              <a:off x="23988" y="73740"/>
              <a:ext cx="4100075" cy="443423"/>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Recognition</a:t>
              </a:r>
              <a:endParaRPr sz="2100" b="0" i="0" u="none" strike="noStrike" cap="none">
                <a:solidFill>
                  <a:schemeClr val="lt1"/>
                </a:solidFill>
                <a:latin typeface="Arial"/>
                <a:ea typeface="Arial"/>
                <a:cs typeface="Arial"/>
                <a:sym typeface="Arial"/>
              </a:endParaRPr>
            </a:p>
          </p:txBody>
        </p:sp>
        <p:sp>
          <p:nvSpPr>
            <p:cNvPr id="282" name="Google Shape;282;p56"/>
            <p:cNvSpPr/>
            <p:nvPr/>
          </p:nvSpPr>
          <p:spPr>
            <a:xfrm>
              <a:off x="0" y="601632"/>
              <a:ext cx="4148051" cy="4913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6"/>
            <p:cNvSpPr txBox="1"/>
            <p:nvPr/>
          </p:nvSpPr>
          <p:spPr>
            <a:xfrm>
              <a:off x="23988" y="625620"/>
              <a:ext cx="4100075" cy="443423"/>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Tracking achievement</a:t>
              </a:r>
              <a:endParaRPr sz="2100" b="0" i="0" u="none" strike="noStrike" cap="none">
                <a:solidFill>
                  <a:schemeClr val="lt1"/>
                </a:solidFill>
                <a:latin typeface="Arial"/>
                <a:ea typeface="Arial"/>
                <a:cs typeface="Arial"/>
                <a:sym typeface="Arial"/>
              </a:endParaRPr>
            </a:p>
          </p:txBody>
        </p:sp>
        <p:sp>
          <p:nvSpPr>
            <p:cNvPr id="284" name="Google Shape;284;p56"/>
            <p:cNvSpPr/>
            <p:nvPr/>
          </p:nvSpPr>
          <p:spPr>
            <a:xfrm>
              <a:off x="0" y="1153512"/>
              <a:ext cx="4148051" cy="4913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6"/>
            <p:cNvSpPr txBox="1"/>
            <p:nvPr/>
          </p:nvSpPr>
          <p:spPr>
            <a:xfrm>
              <a:off x="23988" y="1177500"/>
              <a:ext cx="4100075" cy="443423"/>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Gamification</a:t>
              </a:r>
              <a:endParaRPr sz="2100" b="0" i="0" u="none" strike="noStrike" cap="none">
                <a:solidFill>
                  <a:schemeClr val="lt1"/>
                </a:solidFill>
                <a:latin typeface="Arial"/>
                <a:ea typeface="Arial"/>
                <a:cs typeface="Arial"/>
                <a:sym typeface="Arial"/>
              </a:endParaRPr>
            </a:p>
          </p:txBody>
        </p:sp>
        <p:sp>
          <p:nvSpPr>
            <p:cNvPr id="286" name="Google Shape;286;p56"/>
            <p:cNvSpPr/>
            <p:nvPr/>
          </p:nvSpPr>
          <p:spPr>
            <a:xfrm>
              <a:off x="0" y="1705392"/>
              <a:ext cx="4148051" cy="4913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6"/>
            <p:cNvSpPr txBox="1"/>
            <p:nvPr/>
          </p:nvSpPr>
          <p:spPr>
            <a:xfrm>
              <a:off x="23988" y="1729380"/>
              <a:ext cx="4100075" cy="443423"/>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Incentives</a:t>
              </a:r>
              <a:endParaRPr sz="2100" b="0" i="0" u="none" strike="noStrike" cap="none">
                <a:solidFill>
                  <a:schemeClr val="lt1"/>
                </a:solidFill>
                <a:latin typeface="Arial"/>
                <a:ea typeface="Arial"/>
                <a:cs typeface="Arial"/>
                <a:sym typeface="Arial"/>
              </a:endParaRPr>
            </a:p>
          </p:txBody>
        </p:sp>
      </p:grpSp>
      <p:pic>
        <p:nvPicPr>
          <p:cNvPr id="288" name="Google Shape;288;p56"/>
          <p:cNvPicPr preferRelativeResize="0"/>
          <p:nvPr/>
        </p:nvPicPr>
        <p:blipFill rotWithShape="1">
          <a:blip r:embed="rId3">
            <a:alphaModFix/>
          </a:blip>
          <a:srcRect/>
          <a:stretch/>
        </p:blipFill>
        <p:spPr>
          <a:xfrm>
            <a:off x="1471353" y="1268538"/>
            <a:ext cx="2771855" cy="28308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g3124017e136_0_191"/>
          <p:cNvPicPr preferRelativeResize="0"/>
          <p:nvPr/>
        </p:nvPicPr>
        <p:blipFill rotWithShape="1">
          <a:blip r:embed="rId3">
            <a:alphaModFix/>
          </a:blip>
          <a:srcRect/>
          <a:stretch/>
        </p:blipFill>
        <p:spPr>
          <a:xfrm>
            <a:off x="2350664" y="1268540"/>
            <a:ext cx="4442663" cy="3607998"/>
          </a:xfrm>
          <a:prstGeom prst="rect">
            <a:avLst/>
          </a:prstGeom>
          <a:noFill/>
          <a:ln>
            <a:noFill/>
          </a:ln>
        </p:spPr>
      </p:pic>
      <p:sp>
        <p:nvSpPr>
          <p:cNvPr id="294" name="Google Shape;294;g3124017e136_0_191"/>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Arial"/>
              <a:buNone/>
            </a:pPr>
            <a:r>
              <a:rPr lang="en"/>
              <a:t>“Field Note Tracker”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5554"/>
              <a:buNone/>
            </a:pPr>
            <a:r>
              <a:rPr lang="en"/>
              <a:t>Help faculty see the fruits of their labor </a:t>
            </a:r>
            <a:endParaRPr/>
          </a:p>
        </p:txBody>
      </p:sp>
      <p:pic>
        <p:nvPicPr>
          <p:cNvPr id="300" name="Google Shape;300;p55"/>
          <p:cNvPicPr preferRelativeResize="0"/>
          <p:nvPr/>
        </p:nvPicPr>
        <p:blipFill rotWithShape="1">
          <a:blip r:embed="rId3">
            <a:alphaModFix/>
          </a:blip>
          <a:srcRect/>
          <a:stretch/>
        </p:blipFill>
        <p:spPr>
          <a:xfrm>
            <a:off x="2145200" y="1182900"/>
            <a:ext cx="4721075" cy="3462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Assessment Fatigue</a:t>
            </a:r>
            <a:endParaRPr/>
          </a:p>
        </p:txBody>
      </p:sp>
      <p:grpSp>
        <p:nvGrpSpPr>
          <p:cNvPr id="306" name="Google Shape;306;p8"/>
          <p:cNvGrpSpPr/>
          <p:nvPr/>
        </p:nvGrpSpPr>
        <p:grpSpPr>
          <a:xfrm>
            <a:off x="1408500" y="1370580"/>
            <a:ext cx="2307449" cy="2999683"/>
            <a:chOff x="779850" y="567"/>
            <a:chExt cx="2307449" cy="2999683"/>
          </a:xfrm>
        </p:grpSpPr>
        <p:sp>
          <p:nvSpPr>
            <p:cNvPr id="307" name="Google Shape;307;p8"/>
            <p:cNvSpPr/>
            <p:nvPr/>
          </p:nvSpPr>
          <p:spPr>
            <a:xfrm>
              <a:off x="779850" y="567"/>
              <a:ext cx="2307449" cy="138446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8"/>
            <p:cNvSpPr txBox="1"/>
            <p:nvPr/>
          </p:nvSpPr>
          <p:spPr>
            <a:xfrm>
              <a:off x="779850" y="567"/>
              <a:ext cx="2307449" cy="1384469"/>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 sz="2500" b="0" i="0" u="none" strike="noStrike" cap="none">
                  <a:solidFill>
                    <a:schemeClr val="lt1"/>
                  </a:solidFill>
                  <a:latin typeface="Arial"/>
                  <a:ea typeface="Arial"/>
                  <a:cs typeface="Arial"/>
                  <a:sym typeface="Arial"/>
                </a:rPr>
                <a:t>Overwhelming Frequency</a:t>
              </a:r>
              <a:endParaRPr sz="2500" b="0" i="0" u="none" strike="noStrike" cap="none">
                <a:solidFill>
                  <a:schemeClr val="lt1"/>
                </a:solidFill>
                <a:latin typeface="Arial"/>
                <a:ea typeface="Arial"/>
                <a:cs typeface="Arial"/>
                <a:sym typeface="Arial"/>
              </a:endParaRPr>
            </a:p>
          </p:txBody>
        </p:sp>
        <p:sp>
          <p:nvSpPr>
            <p:cNvPr id="309" name="Google Shape;309;p8"/>
            <p:cNvSpPr/>
            <p:nvPr/>
          </p:nvSpPr>
          <p:spPr>
            <a:xfrm>
              <a:off x="779850" y="1615781"/>
              <a:ext cx="2307449" cy="138446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8"/>
            <p:cNvSpPr txBox="1"/>
            <p:nvPr/>
          </p:nvSpPr>
          <p:spPr>
            <a:xfrm>
              <a:off x="779850" y="1615781"/>
              <a:ext cx="2307449" cy="1384469"/>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 sz="2500" b="0" i="0" u="none" strike="noStrike" cap="none">
                  <a:solidFill>
                    <a:schemeClr val="lt1"/>
                  </a:solidFill>
                  <a:latin typeface="Arial"/>
                  <a:ea typeface="Arial"/>
                  <a:cs typeface="Arial"/>
                  <a:sym typeface="Arial"/>
                </a:rPr>
                <a:t>Time Consuming</a:t>
              </a:r>
              <a:endParaRPr sz="2500" b="0" i="0" u="none" strike="noStrike" cap="none">
                <a:solidFill>
                  <a:schemeClr val="lt1"/>
                </a:solidFill>
                <a:latin typeface="Arial"/>
                <a:ea typeface="Arial"/>
                <a:cs typeface="Arial"/>
                <a:sym typeface="Arial"/>
              </a:endParaRPr>
            </a:p>
          </p:txBody>
        </p:sp>
      </p:grpSp>
      <p:pic>
        <p:nvPicPr>
          <p:cNvPr id="311" name="Google Shape;311;p8"/>
          <p:cNvPicPr preferRelativeResize="0"/>
          <p:nvPr/>
        </p:nvPicPr>
        <p:blipFill rotWithShape="1">
          <a:blip r:embed="rId3">
            <a:alphaModFix/>
          </a:blip>
          <a:srcRect/>
          <a:stretch/>
        </p:blipFill>
        <p:spPr>
          <a:xfrm>
            <a:off x="5061670" y="1449458"/>
            <a:ext cx="2841927" cy="28419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
              <a:t>Dictation</a:t>
            </a:r>
            <a:endParaRPr/>
          </a:p>
        </p:txBody>
      </p:sp>
      <p:sp>
        <p:nvSpPr>
          <p:cNvPr id="317" name="Google Shape;317;p53"/>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a:p>
            <a:pPr marL="0" lvl="0" indent="0" algn="l" rtl="0">
              <a:lnSpc>
                <a:spcPct val="90000"/>
              </a:lnSpc>
              <a:spcBef>
                <a:spcPts val="1000"/>
              </a:spcBef>
              <a:spcAft>
                <a:spcPts val="0"/>
              </a:spcAft>
              <a:buSzPts val="1800"/>
              <a:buNone/>
            </a:pPr>
            <a:endParaRPr sz="700"/>
          </a:p>
        </p:txBody>
      </p:sp>
      <p:grpSp>
        <p:nvGrpSpPr>
          <p:cNvPr id="318" name="Google Shape;318;p53"/>
          <p:cNvGrpSpPr/>
          <p:nvPr/>
        </p:nvGrpSpPr>
        <p:grpSpPr>
          <a:xfrm>
            <a:off x="4939145" y="1611826"/>
            <a:ext cx="3808961" cy="1621080"/>
            <a:chOff x="0" y="25682"/>
            <a:chExt cx="3808961" cy="1621080"/>
          </a:xfrm>
        </p:grpSpPr>
        <p:sp>
          <p:nvSpPr>
            <p:cNvPr id="319" name="Google Shape;319;p53"/>
            <p:cNvSpPr/>
            <p:nvPr/>
          </p:nvSpPr>
          <p:spPr>
            <a:xfrm>
              <a:off x="0" y="306122"/>
              <a:ext cx="3808961" cy="4788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3"/>
            <p:cNvSpPr/>
            <p:nvPr/>
          </p:nvSpPr>
          <p:spPr>
            <a:xfrm>
              <a:off x="190448" y="25682"/>
              <a:ext cx="2666272" cy="56087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3"/>
            <p:cNvSpPr txBox="1"/>
            <p:nvPr/>
          </p:nvSpPr>
          <p:spPr>
            <a:xfrm>
              <a:off x="217828" y="53062"/>
              <a:ext cx="2611512" cy="506119"/>
            </a:xfrm>
            <a:prstGeom prst="rect">
              <a:avLst/>
            </a:prstGeom>
            <a:noFill/>
            <a:ln>
              <a:noFill/>
            </a:ln>
          </p:spPr>
          <p:txBody>
            <a:bodyPr spcFirstLastPara="1" wrap="square" lIns="100775" tIns="0" rIns="1007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 sz="1900" b="0" i="0" u="none" strike="noStrike" cap="none">
                  <a:solidFill>
                    <a:schemeClr val="lt1"/>
                  </a:solidFill>
                  <a:latin typeface="Arial"/>
                  <a:ea typeface="Arial"/>
                  <a:cs typeface="Arial"/>
                  <a:sym typeface="Arial"/>
                </a:rPr>
                <a:t>In-app</a:t>
              </a:r>
              <a:endParaRPr sz="1900" b="0" i="0" u="none" strike="noStrike" cap="none">
                <a:solidFill>
                  <a:schemeClr val="lt1"/>
                </a:solidFill>
                <a:latin typeface="Arial"/>
                <a:ea typeface="Arial"/>
                <a:cs typeface="Arial"/>
                <a:sym typeface="Arial"/>
              </a:endParaRPr>
            </a:p>
          </p:txBody>
        </p:sp>
        <p:sp>
          <p:nvSpPr>
            <p:cNvPr id="322" name="Google Shape;322;p53"/>
            <p:cNvSpPr/>
            <p:nvPr/>
          </p:nvSpPr>
          <p:spPr>
            <a:xfrm>
              <a:off x="0" y="1167962"/>
              <a:ext cx="3808961" cy="4788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3"/>
            <p:cNvSpPr/>
            <p:nvPr/>
          </p:nvSpPr>
          <p:spPr>
            <a:xfrm>
              <a:off x="190448" y="887522"/>
              <a:ext cx="2666272" cy="56087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3"/>
            <p:cNvSpPr txBox="1"/>
            <p:nvPr/>
          </p:nvSpPr>
          <p:spPr>
            <a:xfrm>
              <a:off x="217828" y="914902"/>
              <a:ext cx="2611512" cy="506119"/>
            </a:xfrm>
            <a:prstGeom prst="rect">
              <a:avLst/>
            </a:prstGeom>
            <a:noFill/>
            <a:ln>
              <a:noFill/>
            </a:ln>
          </p:spPr>
          <p:txBody>
            <a:bodyPr spcFirstLastPara="1" wrap="square" lIns="100775" tIns="0" rIns="10077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 sz="1900" b="0" i="0" u="none" strike="noStrike" cap="none">
                  <a:solidFill>
                    <a:schemeClr val="lt1"/>
                  </a:solidFill>
                  <a:latin typeface="Arial"/>
                  <a:ea typeface="Arial"/>
                  <a:cs typeface="Arial"/>
                  <a:sym typeface="Arial"/>
                </a:rPr>
                <a:t>Via email</a:t>
              </a:r>
              <a:endParaRPr sz="1900" b="0" i="0" u="none" strike="noStrike" cap="none">
                <a:solidFill>
                  <a:schemeClr val="lt1"/>
                </a:solidFill>
                <a:latin typeface="Arial"/>
                <a:ea typeface="Arial"/>
                <a:cs typeface="Arial"/>
                <a:sym typeface="Arial"/>
              </a:endParaRPr>
            </a:p>
          </p:txBody>
        </p:sp>
      </p:grpSp>
      <p:pic>
        <p:nvPicPr>
          <p:cNvPr id="325" name="Google Shape;325;p53"/>
          <p:cNvPicPr preferRelativeResize="0"/>
          <p:nvPr/>
        </p:nvPicPr>
        <p:blipFill rotWithShape="1">
          <a:blip r:embed="rId3">
            <a:alphaModFix/>
          </a:blip>
          <a:srcRect/>
          <a:stretch/>
        </p:blipFill>
        <p:spPr>
          <a:xfrm>
            <a:off x="686839" y="1268538"/>
            <a:ext cx="4109605" cy="28046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Focused Assessments</a:t>
            </a:r>
            <a:endParaRPr/>
          </a:p>
        </p:txBody>
      </p:sp>
      <p:grpSp>
        <p:nvGrpSpPr>
          <p:cNvPr id="331" name="Google Shape;331;p17"/>
          <p:cNvGrpSpPr/>
          <p:nvPr/>
        </p:nvGrpSpPr>
        <p:grpSpPr>
          <a:xfrm>
            <a:off x="4648200" y="1774289"/>
            <a:ext cx="3867150" cy="2453759"/>
            <a:chOff x="0" y="404276"/>
            <a:chExt cx="3867150" cy="2453759"/>
          </a:xfrm>
        </p:grpSpPr>
        <p:sp>
          <p:nvSpPr>
            <p:cNvPr id="332" name="Google Shape;332;p17"/>
            <p:cNvSpPr/>
            <p:nvPr/>
          </p:nvSpPr>
          <p:spPr>
            <a:xfrm>
              <a:off x="0" y="404276"/>
              <a:ext cx="3867150" cy="5615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txBox="1"/>
            <p:nvPr/>
          </p:nvSpPr>
          <p:spPr>
            <a:xfrm>
              <a:off x="27415" y="431691"/>
              <a:ext cx="3812320" cy="50676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Behaviorally anchored</a:t>
              </a:r>
              <a:endParaRPr sz="2400" b="0" i="0" u="none" strike="noStrike" cap="none">
                <a:solidFill>
                  <a:schemeClr val="lt1"/>
                </a:solidFill>
                <a:latin typeface="Arial"/>
                <a:ea typeface="Arial"/>
                <a:cs typeface="Arial"/>
                <a:sym typeface="Arial"/>
              </a:endParaRPr>
            </a:p>
          </p:txBody>
        </p:sp>
        <p:sp>
          <p:nvSpPr>
            <p:cNvPr id="334" name="Google Shape;334;p17"/>
            <p:cNvSpPr/>
            <p:nvPr/>
          </p:nvSpPr>
          <p:spPr>
            <a:xfrm>
              <a:off x="0" y="1034996"/>
              <a:ext cx="3867150" cy="5615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txBox="1"/>
            <p:nvPr/>
          </p:nvSpPr>
          <p:spPr>
            <a:xfrm>
              <a:off x="27415" y="1062411"/>
              <a:ext cx="3812320" cy="50676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Based on specific instance</a:t>
              </a:r>
              <a:endParaRPr sz="2400" b="0" i="0" u="none" strike="noStrike" cap="none">
                <a:solidFill>
                  <a:schemeClr val="lt1"/>
                </a:solidFill>
                <a:latin typeface="Arial"/>
                <a:ea typeface="Arial"/>
                <a:cs typeface="Arial"/>
                <a:sym typeface="Arial"/>
              </a:endParaRPr>
            </a:p>
          </p:txBody>
        </p:sp>
        <p:sp>
          <p:nvSpPr>
            <p:cNvPr id="336" name="Google Shape;336;p17"/>
            <p:cNvSpPr/>
            <p:nvPr/>
          </p:nvSpPr>
          <p:spPr>
            <a:xfrm>
              <a:off x="0" y="1665716"/>
              <a:ext cx="3867150" cy="5615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txBox="1"/>
            <p:nvPr/>
          </p:nvSpPr>
          <p:spPr>
            <a:xfrm>
              <a:off x="27415" y="1693131"/>
              <a:ext cx="3812320" cy="50676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Formative</a:t>
              </a:r>
              <a:endParaRPr sz="2400" b="0" i="0" u="none" strike="noStrike" cap="none">
                <a:solidFill>
                  <a:schemeClr val="lt1"/>
                </a:solidFill>
                <a:latin typeface="Arial"/>
                <a:ea typeface="Arial"/>
                <a:cs typeface="Arial"/>
                <a:sym typeface="Arial"/>
              </a:endParaRPr>
            </a:p>
          </p:txBody>
        </p:sp>
        <p:sp>
          <p:nvSpPr>
            <p:cNvPr id="338" name="Google Shape;338;p17"/>
            <p:cNvSpPr/>
            <p:nvPr/>
          </p:nvSpPr>
          <p:spPr>
            <a:xfrm>
              <a:off x="0" y="2296436"/>
              <a:ext cx="3867150" cy="561599"/>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txBox="1"/>
            <p:nvPr/>
          </p:nvSpPr>
          <p:spPr>
            <a:xfrm>
              <a:off x="27415" y="2323851"/>
              <a:ext cx="3812320" cy="50676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Limited in scope</a:t>
              </a:r>
              <a:endParaRPr sz="2400" b="0" i="0" u="none" strike="noStrike" cap="none">
                <a:solidFill>
                  <a:schemeClr val="lt1"/>
                </a:solidFill>
                <a:latin typeface="Arial"/>
                <a:ea typeface="Arial"/>
                <a:cs typeface="Arial"/>
                <a:sym typeface="Arial"/>
              </a:endParaRPr>
            </a:p>
          </p:txBody>
        </p:sp>
      </p:grpSp>
      <p:pic>
        <p:nvPicPr>
          <p:cNvPr id="340" name="Google Shape;340;p17" descr="A blue person in a magnifying glass&#10;&#10;Description automatically generated"/>
          <p:cNvPicPr preferRelativeResize="0"/>
          <p:nvPr/>
        </p:nvPicPr>
        <p:blipFill rotWithShape="1">
          <a:blip r:embed="rId3">
            <a:alphaModFix/>
          </a:blip>
          <a:srcRect/>
          <a:stretch/>
        </p:blipFill>
        <p:spPr>
          <a:xfrm>
            <a:off x="940724" y="1530357"/>
            <a:ext cx="3064868" cy="25093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124017e136_0_217"/>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Arial"/>
              <a:buNone/>
            </a:pPr>
            <a:r>
              <a:rPr lang="en"/>
              <a:t>Easier assessment tools</a:t>
            </a:r>
            <a:endParaRPr/>
          </a:p>
        </p:txBody>
      </p:sp>
      <p:pic>
        <p:nvPicPr>
          <p:cNvPr id="346" name="Google Shape;346;g3124017e136_0_217"/>
          <p:cNvPicPr preferRelativeResize="0"/>
          <p:nvPr/>
        </p:nvPicPr>
        <p:blipFill rotWithShape="1">
          <a:blip r:embed="rId3">
            <a:alphaModFix/>
          </a:blip>
          <a:srcRect/>
          <a:stretch/>
        </p:blipFill>
        <p:spPr>
          <a:xfrm>
            <a:off x="2286000" y="1525691"/>
            <a:ext cx="4571999" cy="2092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Assessment Tool Limitations</a:t>
            </a:r>
            <a:endParaRPr/>
          </a:p>
        </p:txBody>
      </p:sp>
      <p:grpSp>
        <p:nvGrpSpPr>
          <p:cNvPr id="352" name="Google Shape;352;p14"/>
          <p:cNvGrpSpPr/>
          <p:nvPr/>
        </p:nvGrpSpPr>
        <p:grpSpPr>
          <a:xfrm>
            <a:off x="1404723" y="1370242"/>
            <a:ext cx="2315002" cy="3009503"/>
            <a:chOff x="776073" y="229"/>
            <a:chExt cx="2315002" cy="3009503"/>
          </a:xfrm>
        </p:grpSpPr>
        <p:sp>
          <p:nvSpPr>
            <p:cNvPr id="353" name="Google Shape;353;p14"/>
            <p:cNvSpPr/>
            <p:nvPr/>
          </p:nvSpPr>
          <p:spPr>
            <a:xfrm>
              <a:off x="776073" y="229"/>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4"/>
            <p:cNvSpPr txBox="1"/>
            <p:nvPr/>
          </p:nvSpPr>
          <p:spPr>
            <a:xfrm>
              <a:off x="776073" y="229"/>
              <a:ext cx="2315002" cy="138900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 sz="2700" b="0" i="0" u="none" strike="noStrike" cap="none">
                  <a:solidFill>
                    <a:schemeClr val="lt1"/>
                  </a:solidFill>
                  <a:latin typeface="Arial"/>
                  <a:ea typeface="Arial"/>
                  <a:cs typeface="Arial"/>
                  <a:sym typeface="Arial"/>
                </a:rPr>
                <a:t>Over-reliance on Specific tools</a:t>
              </a:r>
              <a:endParaRPr sz="2700" b="0" i="0" u="none" strike="noStrike" cap="none">
                <a:solidFill>
                  <a:schemeClr val="lt1"/>
                </a:solidFill>
                <a:latin typeface="Arial"/>
                <a:ea typeface="Arial"/>
                <a:cs typeface="Arial"/>
                <a:sym typeface="Arial"/>
              </a:endParaRPr>
            </a:p>
          </p:txBody>
        </p:sp>
        <p:sp>
          <p:nvSpPr>
            <p:cNvPr id="355" name="Google Shape;355;p14"/>
            <p:cNvSpPr/>
            <p:nvPr/>
          </p:nvSpPr>
          <p:spPr>
            <a:xfrm>
              <a:off x="776073" y="1620731"/>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4"/>
            <p:cNvSpPr txBox="1"/>
            <p:nvPr/>
          </p:nvSpPr>
          <p:spPr>
            <a:xfrm>
              <a:off x="776073" y="1620731"/>
              <a:ext cx="2315002" cy="138900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 sz="2700" b="0" i="0" u="none" strike="noStrike" cap="none">
                  <a:solidFill>
                    <a:schemeClr val="lt1"/>
                  </a:solidFill>
                  <a:latin typeface="Arial"/>
                  <a:ea typeface="Arial"/>
                  <a:cs typeface="Arial"/>
                  <a:sym typeface="Arial"/>
                </a:rPr>
                <a:t>Tech Barriers	</a:t>
              </a:r>
              <a:endParaRPr sz="2700" b="0" i="0" u="none" strike="noStrike" cap="none">
                <a:solidFill>
                  <a:schemeClr val="lt1"/>
                </a:solidFill>
                <a:latin typeface="Arial"/>
                <a:ea typeface="Arial"/>
                <a:cs typeface="Arial"/>
                <a:sym typeface="Arial"/>
              </a:endParaRPr>
            </a:p>
          </p:txBody>
        </p:sp>
      </p:grpSp>
      <p:pic>
        <p:nvPicPr>
          <p:cNvPr id="357" name="Google Shape;357;p14"/>
          <p:cNvPicPr preferRelativeResize="0"/>
          <p:nvPr/>
        </p:nvPicPr>
        <p:blipFill rotWithShape="1">
          <a:blip r:embed="rId3">
            <a:alphaModFix/>
          </a:blip>
          <a:srcRect/>
          <a:stretch/>
        </p:blipFill>
        <p:spPr>
          <a:xfrm>
            <a:off x="4135250" y="1591350"/>
            <a:ext cx="4653549" cy="2432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title"/>
          </p:nvPr>
        </p:nvSpPr>
        <p:spPr>
          <a:xfrm>
            <a:off x="188075" y="136358"/>
            <a:ext cx="7886700" cy="7531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 sz="3000">
                <a:solidFill>
                  <a:srgbClr val="00709D"/>
                </a:solidFill>
              </a:rPr>
              <a:t>Faculty Development Webinars</a:t>
            </a:r>
            <a:endParaRPr/>
          </a:p>
        </p:txBody>
      </p:sp>
      <p:grpSp>
        <p:nvGrpSpPr>
          <p:cNvPr id="120" name="Google Shape;120;p6"/>
          <p:cNvGrpSpPr/>
          <p:nvPr/>
        </p:nvGrpSpPr>
        <p:grpSpPr>
          <a:xfrm>
            <a:off x="411305" y="1150241"/>
            <a:ext cx="8146821" cy="3209354"/>
            <a:chOff x="3981" y="252466"/>
            <a:chExt cx="8146821" cy="3209354"/>
          </a:xfrm>
        </p:grpSpPr>
        <p:sp>
          <p:nvSpPr>
            <p:cNvPr id="121" name="Google Shape;121;p6"/>
            <p:cNvSpPr/>
            <p:nvPr/>
          </p:nvSpPr>
          <p:spPr>
            <a:xfrm>
              <a:off x="3981" y="252466"/>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txBox="1"/>
            <p:nvPr/>
          </p:nvSpPr>
          <p:spPr>
            <a:xfrm>
              <a:off x="25673" y="274158"/>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What You Need to Know About ACGME and ABFM Expectations for a Shift to Competency-Based Medical Education</a:t>
              </a:r>
              <a:endParaRPr sz="800" b="0" i="0" u="none" strike="noStrike" cap="none">
                <a:solidFill>
                  <a:schemeClr val="lt1"/>
                </a:solidFill>
                <a:latin typeface="Arial"/>
                <a:ea typeface="Arial"/>
                <a:cs typeface="Arial"/>
                <a:sym typeface="Arial"/>
              </a:endParaRPr>
            </a:p>
          </p:txBody>
        </p:sp>
        <p:sp>
          <p:nvSpPr>
            <p:cNvPr id="123" name="Google Shape;123;p6"/>
            <p:cNvSpPr/>
            <p:nvPr/>
          </p:nvSpPr>
          <p:spPr>
            <a:xfrm>
              <a:off x="1346972" y="469715"/>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txBox="1"/>
            <p:nvPr/>
          </p:nvSpPr>
          <p:spPr>
            <a:xfrm>
              <a:off x="1346972" y="530939"/>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25" name="Google Shape;125;p6"/>
            <p:cNvSpPr/>
            <p:nvPr/>
          </p:nvSpPr>
          <p:spPr>
            <a:xfrm>
              <a:off x="1732095" y="252466"/>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txBox="1"/>
            <p:nvPr/>
          </p:nvSpPr>
          <p:spPr>
            <a:xfrm>
              <a:off x="1753787" y="274158"/>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Reflections, Goals, &amp; Objectives – Oh My! Best Practices for Creating ILPs</a:t>
              </a:r>
              <a:endParaRPr sz="800" b="0" i="0" u="none" strike="noStrike" cap="none">
                <a:solidFill>
                  <a:schemeClr val="lt1"/>
                </a:solidFill>
                <a:latin typeface="Arial"/>
                <a:ea typeface="Arial"/>
                <a:cs typeface="Arial"/>
                <a:sym typeface="Arial"/>
              </a:endParaRPr>
            </a:p>
          </p:txBody>
        </p:sp>
        <p:sp>
          <p:nvSpPr>
            <p:cNvPr id="127" name="Google Shape;127;p6"/>
            <p:cNvSpPr/>
            <p:nvPr/>
          </p:nvSpPr>
          <p:spPr>
            <a:xfrm>
              <a:off x="3075086" y="469715"/>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txBox="1"/>
            <p:nvPr/>
          </p:nvSpPr>
          <p:spPr>
            <a:xfrm>
              <a:off x="3075086" y="530939"/>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29" name="Google Shape;129;p6"/>
            <p:cNvSpPr/>
            <p:nvPr/>
          </p:nvSpPr>
          <p:spPr>
            <a:xfrm>
              <a:off x="3460209" y="252466"/>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txBox="1"/>
            <p:nvPr/>
          </p:nvSpPr>
          <p:spPr>
            <a:xfrm>
              <a:off x="3481901" y="274158"/>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Let’s Talk About Entrustment</a:t>
              </a:r>
              <a:endParaRPr sz="800" b="0" i="0" u="none" strike="noStrike" cap="none">
                <a:solidFill>
                  <a:schemeClr val="lt1"/>
                </a:solidFill>
                <a:latin typeface="Arial"/>
                <a:ea typeface="Arial"/>
                <a:cs typeface="Arial"/>
                <a:sym typeface="Arial"/>
              </a:endParaRPr>
            </a:p>
          </p:txBody>
        </p:sp>
        <p:sp>
          <p:nvSpPr>
            <p:cNvPr id="131" name="Google Shape;131;p6"/>
            <p:cNvSpPr/>
            <p:nvPr/>
          </p:nvSpPr>
          <p:spPr>
            <a:xfrm>
              <a:off x="4803200" y="469715"/>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txBox="1"/>
            <p:nvPr/>
          </p:nvSpPr>
          <p:spPr>
            <a:xfrm>
              <a:off x="4803200" y="530939"/>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33" name="Google Shape;133;p6"/>
            <p:cNvSpPr/>
            <p:nvPr/>
          </p:nvSpPr>
          <p:spPr>
            <a:xfrm>
              <a:off x="5188322" y="252466"/>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txBox="1"/>
            <p:nvPr/>
          </p:nvSpPr>
          <p:spPr>
            <a:xfrm>
              <a:off x="5210014" y="274158"/>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Trebuchet MS"/>
                  <a:ea typeface="Trebuchet MS"/>
                  <a:cs typeface="Trebuchet MS"/>
                  <a:sym typeface="Trebuchet MS"/>
                </a:rPr>
                <a:t>Assessment Tools for CBME and the Core Outcomes</a:t>
              </a:r>
              <a:endParaRPr sz="800" b="0" i="0" u="none" strike="noStrike" cap="none">
                <a:solidFill>
                  <a:schemeClr val="lt1"/>
                </a:solidFill>
                <a:latin typeface="Trebuchet MS"/>
                <a:ea typeface="Trebuchet MS"/>
                <a:cs typeface="Trebuchet MS"/>
                <a:sym typeface="Trebuchet MS"/>
              </a:endParaRPr>
            </a:p>
          </p:txBody>
        </p:sp>
        <p:sp>
          <p:nvSpPr>
            <p:cNvPr id="135" name="Google Shape;135;p6"/>
            <p:cNvSpPr/>
            <p:nvPr/>
          </p:nvSpPr>
          <p:spPr>
            <a:xfrm>
              <a:off x="6531313" y="469715"/>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txBox="1"/>
            <p:nvPr/>
          </p:nvSpPr>
          <p:spPr>
            <a:xfrm>
              <a:off x="6531313" y="530939"/>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37" name="Google Shape;137;p6"/>
            <p:cNvSpPr/>
            <p:nvPr/>
          </p:nvSpPr>
          <p:spPr>
            <a:xfrm>
              <a:off x="6916436" y="252466"/>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txBox="1"/>
            <p:nvPr/>
          </p:nvSpPr>
          <p:spPr>
            <a:xfrm>
              <a:off x="6938128" y="274158"/>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Building CBME Into Faculty Development</a:t>
              </a:r>
              <a:endParaRPr sz="800" b="0" i="0" u="none" strike="noStrike" cap="none">
                <a:solidFill>
                  <a:schemeClr val="lt1"/>
                </a:solidFill>
                <a:latin typeface="Arial"/>
                <a:ea typeface="Arial"/>
                <a:cs typeface="Arial"/>
                <a:sym typeface="Arial"/>
              </a:endParaRPr>
            </a:p>
          </p:txBody>
        </p:sp>
        <p:sp>
          <p:nvSpPr>
            <p:cNvPr id="139" name="Google Shape;139;p6"/>
            <p:cNvSpPr/>
            <p:nvPr/>
          </p:nvSpPr>
          <p:spPr>
            <a:xfrm rot="5400000">
              <a:off x="7402776" y="1079492"/>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txBox="1"/>
            <p:nvPr/>
          </p:nvSpPr>
          <p:spPr>
            <a:xfrm>
              <a:off x="7441782" y="1101711"/>
              <a:ext cx="183674" cy="1831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41" name="Google Shape;141;p6"/>
            <p:cNvSpPr/>
            <p:nvPr/>
          </p:nvSpPr>
          <p:spPr>
            <a:xfrm>
              <a:off x="6916436" y="1486833"/>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txBox="1"/>
            <p:nvPr/>
          </p:nvSpPr>
          <p:spPr>
            <a:xfrm>
              <a:off x="6938128" y="1508525"/>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Advisors and Coaches: The Evolving Role of Faculty and Resident Relationships</a:t>
              </a:r>
              <a:endParaRPr sz="800" b="0" i="0" u="none" strike="noStrike" cap="none">
                <a:solidFill>
                  <a:schemeClr val="lt1"/>
                </a:solidFill>
                <a:latin typeface="Arial"/>
                <a:ea typeface="Arial"/>
                <a:cs typeface="Arial"/>
                <a:sym typeface="Arial"/>
              </a:endParaRPr>
            </a:p>
          </p:txBody>
        </p:sp>
        <p:sp>
          <p:nvSpPr>
            <p:cNvPr id="143" name="Google Shape;143;p6"/>
            <p:cNvSpPr/>
            <p:nvPr/>
          </p:nvSpPr>
          <p:spPr>
            <a:xfrm rot="10800000">
              <a:off x="6546126" y="1704082"/>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txBox="1"/>
            <p:nvPr/>
          </p:nvSpPr>
          <p:spPr>
            <a:xfrm>
              <a:off x="6624631" y="1765306"/>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45" name="Google Shape;145;p6"/>
            <p:cNvSpPr/>
            <p:nvPr/>
          </p:nvSpPr>
          <p:spPr>
            <a:xfrm>
              <a:off x="5188322" y="1486833"/>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txBox="1"/>
            <p:nvPr/>
          </p:nvSpPr>
          <p:spPr>
            <a:xfrm>
              <a:off x="5210014" y="1508525"/>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Individualized Learning and Resident Assessment: A CBME Orientation for Residents</a:t>
              </a:r>
              <a:endParaRPr sz="800" b="0" i="0" u="none" strike="noStrike" cap="none">
                <a:solidFill>
                  <a:schemeClr val="lt1"/>
                </a:solidFill>
                <a:latin typeface="Arial"/>
                <a:ea typeface="Arial"/>
                <a:cs typeface="Arial"/>
                <a:sym typeface="Arial"/>
              </a:endParaRPr>
            </a:p>
          </p:txBody>
        </p:sp>
        <p:sp>
          <p:nvSpPr>
            <p:cNvPr id="147" name="Google Shape;147;p6"/>
            <p:cNvSpPr/>
            <p:nvPr/>
          </p:nvSpPr>
          <p:spPr>
            <a:xfrm rot="10800000">
              <a:off x="4818012" y="1704082"/>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txBox="1"/>
            <p:nvPr/>
          </p:nvSpPr>
          <p:spPr>
            <a:xfrm>
              <a:off x="4896517" y="1765306"/>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49" name="Google Shape;149;p6"/>
            <p:cNvSpPr/>
            <p:nvPr/>
          </p:nvSpPr>
          <p:spPr>
            <a:xfrm>
              <a:off x="3460209" y="1486833"/>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txBox="1"/>
            <p:nvPr/>
          </p:nvSpPr>
          <p:spPr>
            <a:xfrm>
              <a:off x="3481901" y="1508525"/>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How to Have Reflective Feedback Conversations and Develop a Culture of Effective Feedback</a:t>
              </a:r>
              <a:endParaRPr sz="800" b="0" i="0" u="none" strike="noStrike" cap="none">
                <a:solidFill>
                  <a:schemeClr val="lt1"/>
                </a:solidFill>
                <a:latin typeface="Arial"/>
                <a:ea typeface="Arial"/>
                <a:cs typeface="Arial"/>
                <a:sym typeface="Arial"/>
              </a:endParaRPr>
            </a:p>
          </p:txBody>
        </p:sp>
        <p:sp>
          <p:nvSpPr>
            <p:cNvPr id="151" name="Google Shape;151;p6"/>
            <p:cNvSpPr/>
            <p:nvPr/>
          </p:nvSpPr>
          <p:spPr>
            <a:xfrm rot="10800000">
              <a:off x="3089899" y="1704082"/>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txBox="1"/>
            <p:nvPr/>
          </p:nvSpPr>
          <p:spPr>
            <a:xfrm>
              <a:off x="3168404" y="1765306"/>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53" name="Google Shape;153;p6"/>
            <p:cNvSpPr/>
            <p:nvPr/>
          </p:nvSpPr>
          <p:spPr>
            <a:xfrm>
              <a:off x="1732095" y="1486833"/>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txBox="1"/>
            <p:nvPr/>
          </p:nvSpPr>
          <p:spPr>
            <a:xfrm>
              <a:off x="1753787" y="1508525"/>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Trebuchet MS"/>
                  <a:ea typeface="Trebuchet MS"/>
                  <a:cs typeface="Trebuchet MS"/>
                  <a:sym typeface="Trebuchet MS"/>
                </a:rPr>
                <a:t>Fostering Master Adaptive</a:t>
              </a:r>
              <a:endParaRPr sz="800" b="0" i="0" u="none" strike="noStrike" cap="none">
                <a:solidFill>
                  <a:schemeClr val="lt1"/>
                </a:solidFill>
                <a:latin typeface="Arial"/>
                <a:ea typeface="Arial"/>
                <a:cs typeface="Arial"/>
                <a:sym typeface="Arial"/>
              </a:endParaRPr>
            </a:p>
          </p:txBody>
        </p:sp>
        <p:sp>
          <p:nvSpPr>
            <p:cNvPr id="155" name="Google Shape;155;p6"/>
            <p:cNvSpPr/>
            <p:nvPr/>
          </p:nvSpPr>
          <p:spPr>
            <a:xfrm rot="10800000">
              <a:off x="1361785" y="1704082"/>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txBox="1"/>
            <p:nvPr/>
          </p:nvSpPr>
          <p:spPr>
            <a:xfrm>
              <a:off x="1440290" y="1765306"/>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57" name="Google Shape;157;p6"/>
            <p:cNvSpPr/>
            <p:nvPr/>
          </p:nvSpPr>
          <p:spPr>
            <a:xfrm>
              <a:off x="3981" y="1486833"/>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txBox="1"/>
            <p:nvPr/>
          </p:nvSpPr>
          <p:spPr>
            <a:xfrm>
              <a:off x="25673" y="1508525"/>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Trebuchet MS"/>
                  <a:ea typeface="Trebuchet MS"/>
                  <a:cs typeface="Trebuchet MS"/>
                  <a:sym typeface="Trebuchet MS"/>
                </a:rPr>
                <a:t> Learning and a Growth Mindset in Your Program</a:t>
              </a:r>
              <a:endParaRPr sz="800" b="0" i="0" u="none" strike="noStrike" cap="none">
                <a:solidFill>
                  <a:schemeClr val="lt1"/>
                </a:solidFill>
                <a:latin typeface="Arial"/>
                <a:ea typeface="Arial"/>
                <a:cs typeface="Arial"/>
                <a:sym typeface="Arial"/>
              </a:endParaRPr>
            </a:p>
          </p:txBody>
        </p:sp>
        <p:sp>
          <p:nvSpPr>
            <p:cNvPr id="159" name="Google Shape;159;p6"/>
            <p:cNvSpPr/>
            <p:nvPr/>
          </p:nvSpPr>
          <p:spPr>
            <a:xfrm rot="5400000">
              <a:off x="490322" y="2313859"/>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txBox="1"/>
            <p:nvPr/>
          </p:nvSpPr>
          <p:spPr>
            <a:xfrm>
              <a:off x="529328" y="2336078"/>
              <a:ext cx="183674" cy="1831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61" name="Google Shape;161;p6"/>
            <p:cNvSpPr/>
            <p:nvPr/>
          </p:nvSpPr>
          <p:spPr>
            <a:xfrm>
              <a:off x="3981" y="2721200"/>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txBox="1"/>
            <p:nvPr/>
          </p:nvSpPr>
          <p:spPr>
            <a:xfrm>
              <a:off x="25673" y="2742892"/>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en" sz="800" b="0" i="0" u="none" strike="noStrike" cap="none">
                  <a:solidFill>
                    <a:schemeClr val="lt1"/>
                  </a:solidFill>
                  <a:latin typeface="Trebuchet MS"/>
                  <a:ea typeface="Trebuchet MS"/>
                  <a:cs typeface="Trebuchet MS"/>
                  <a:sym typeface="Trebuchet MS"/>
                </a:rPr>
                <a:t>How to Effectively Use Electives to Help Residents Attain Competency in the Core Outcomes</a:t>
              </a:r>
              <a:endParaRPr sz="800" b="0" i="0" u="none" strike="noStrike" cap="none">
                <a:solidFill>
                  <a:schemeClr val="lt1"/>
                </a:solidFill>
                <a:latin typeface="Trebuchet MS"/>
                <a:ea typeface="Trebuchet MS"/>
                <a:cs typeface="Trebuchet MS"/>
                <a:sym typeface="Trebuchet MS"/>
              </a:endParaRPr>
            </a:p>
          </p:txBody>
        </p:sp>
        <p:sp>
          <p:nvSpPr>
            <p:cNvPr id="163" name="Google Shape;163;p6"/>
            <p:cNvSpPr/>
            <p:nvPr/>
          </p:nvSpPr>
          <p:spPr>
            <a:xfrm>
              <a:off x="1346972" y="2938448"/>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txBox="1"/>
            <p:nvPr/>
          </p:nvSpPr>
          <p:spPr>
            <a:xfrm>
              <a:off x="1346972" y="2999672"/>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65" name="Google Shape;165;p6"/>
            <p:cNvSpPr/>
            <p:nvPr/>
          </p:nvSpPr>
          <p:spPr>
            <a:xfrm>
              <a:off x="1732095" y="2721200"/>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txBox="1"/>
            <p:nvPr/>
          </p:nvSpPr>
          <p:spPr>
            <a:xfrm>
              <a:off x="1753787" y="2742892"/>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The Role of Resident Portfolios in Competency-Based Assessment</a:t>
              </a:r>
              <a:endParaRPr sz="800" b="0" i="0" u="none" strike="noStrike" cap="none">
                <a:solidFill>
                  <a:schemeClr val="lt1"/>
                </a:solidFill>
                <a:latin typeface="Trebuchet MS"/>
                <a:ea typeface="Trebuchet MS"/>
                <a:cs typeface="Trebuchet MS"/>
                <a:sym typeface="Trebuchet MS"/>
              </a:endParaRPr>
            </a:p>
          </p:txBody>
        </p:sp>
        <p:sp>
          <p:nvSpPr>
            <p:cNvPr id="167" name="Google Shape;167;p6"/>
            <p:cNvSpPr/>
            <p:nvPr/>
          </p:nvSpPr>
          <p:spPr>
            <a:xfrm>
              <a:off x="3075086" y="2938448"/>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txBox="1"/>
            <p:nvPr/>
          </p:nvSpPr>
          <p:spPr>
            <a:xfrm>
              <a:off x="3075086" y="2999672"/>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69" name="Google Shape;169;p6"/>
            <p:cNvSpPr/>
            <p:nvPr/>
          </p:nvSpPr>
          <p:spPr>
            <a:xfrm>
              <a:off x="3460209" y="2721200"/>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txBox="1"/>
            <p:nvPr/>
          </p:nvSpPr>
          <p:spPr>
            <a:xfrm>
              <a:off x="3481901" y="2742892"/>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Managing Assessment Burden in CBME</a:t>
              </a:r>
              <a:endParaRPr sz="800" b="0" i="0" u="none" strike="noStrike" cap="none">
                <a:solidFill>
                  <a:schemeClr val="lt1"/>
                </a:solidFill>
                <a:latin typeface="Trebuchet MS"/>
                <a:ea typeface="Trebuchet MS"/>
                <a:cs typeface="Trebuchet MS"/>
                <a:sym typeface="Trebuchet MS"/>
              </a:endParaRPr>
            </a:p>
          </p:txBody>
        </p:sp>
        <p:sp>
          <p:nvSpPr>
            <p:cNvPr id="171" name="Google Shape;171;p6"/>
            <p:cNvSpPr/>
            <p:nvPr/>
          </p:nvSpPr>
          <p:spPr>
            <a:xfrm>
              <a:off x="4803200" y="2938448"/>
              <a:ext cx="261685" cy="306122"/>
            </a:xfrm>
            <a:prstGeom prst="rightArrow">
              <a:avLst>
                <a:gd name="adj1" fmla="val 60000"/>
                <a:gd name="adj2" fmla="val 50000"/>
              </a:avLst>
            </a:prstGeom>
            <a:solidFill>
              <a:srgbClr val="A7A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txBox="1"/>
            <p:nvPr/>
          </p:nvSpPr>
          <p:spPr>
            <a:xfrm>
              <a:off x="4803200" y="2999672"/>
              <a:ext cx="183180" cy="1836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600"/>
                <a:buFont typeface="Arial"/>
                <a:buNone/>
              </a:pPr>
              <a:endParaRPr sz="600" b="0" i="0" u="none" strike="noStrike" cap="none">
                <a:solidFill>
                  <a:schemeClr val="lt1"/>
                </a:solidFill>
                <a:latin typeface="Arial"/>
                <a:ea typeface="Arial"/>
                <a:cs typeface="Arial"/>
                <a:sym typeface="Arial"/>
              </a:endParaRPr>
            </a:p>
          </p:txBody>
        </p:sp>
        <p:sp>
          <p:nvSpPr>
            <p:cNvPr id="173" name="Google Shape;173;p6"/>
            <p:cNvSpPr/>
            <p:nvPr/>
          </p:nvSpPr>
          <p:spPr>
            <a:xfrm>
              <a:off x="5188322" y="2721200"/>
              <a:ext cx="1234366" cy="740620"/>
            </a:xfrm>
            <a:prstGeom prst="roundRect">
              <a:avLst>
                <a:gd name="adj" fmla="val 10000"/>
              </a:avLst>
            </a:prstGeom>
            <a:solidFill>
              <a:srgbClr val="1B407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txBox="1"/>
            <p:nvPr/>
          </p:nvSpPr>
          <p:spPr>
            <a:xfrm>
              <a:off x="5210014" y="2742892"/>
              <a:ext cx="1190982" cy="69723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1200"/>
                <a:buFont typeface="Trebuchet MS"/>
                <a:buNone/>
              </a:pPr>
              <a:r>
                <a:rPr lang="en" sz="800" b="0" i="0" u="none" strike="noStrike" cap="none">
                  <a:solidFill>
                    <a:schemeClr val="lt1"/>
                  </a:solidFill>
                  <a:latin typeface="Trebuchet MS"/>
                  <a:ea typeface="Trebuchet MS"/>
                  <a:cs typeface="Trebuchet MS"/>
                  <a:sym typeface="Trebuchet MS"/>
                </a:rPr>
                <a:t>The Power of Direct Observation: Answering Residents' Most-Asked Questions</a:t>
              </a:r>
              <a:endParaRPr sz="800" b="0" i="0" u="none" strike="noStrike" cap="none">
                <a:solidFill>
                  <a:schemeClr val="lt1"/>
                </a:solidFill>
                <a:latin typeface="Trebuchet MS"/>
                <a:ea typeface="Trebuchet MS"/>
                <a:cs typeface="Trebuchet MS"/>
                <a:sym typeface="Trebuchet MS"/>
              </a:endParaRPr>
            </a:p>
          </p:txBody>
        </p:sp>
      </p:grpSp>
      <p:pic>
        <p:nvPicPr>
          <p:cNvPr id="175" name="Google Shape;175;p6" descr="Checkbox Checked with solid fill"/>
          <p:cNvPicPr preferRelativeResize="0"/>
          <p:nvPr/>
        </p:nvPicPr>
        <p:blipFill rotWithShape="1">
          <a:blip r:embed="rId3">
            <a:alphaModFix/>
          </a:blip>
          <a:srcRect/>
          <a:stretch/>
        </p:blipFill>
        <p:spPr>
          <a:xfrm>
            <a:off x="1363286" y="1649036"/>
            <a:ext cx="606829" cy="606829"/>
          </a:xfrm>
          <a:prstGeom prst="rect">
            <a:avLst/>
          </a:prstGeom>
          <a:noFill/>
          <a:ln>
            <a:noFill/>
          </a:ln>
        </p:spPr>
      </p:pic>
      <p:pic>
        <p:nvPicPr>
          <p:cNvPr id="176" name="Google Shape;176;p6" descr="Checkbox Checked with solid fill"/>
          <p:cNvPicPr preferRelativeResize="0"/>
          <p:nvPr/>
        </p:nvPicPr>
        <p:blipFill rotWithShape="1">
          <a:blip r:embed="rId3">
            <a:alphaModFix/>
          </a:blip>
          <a:srcRect/>
          <a:stretch/>
        </p:blipFill>
        <p:spPr>
          <a:xfrm>
            <a:off x="3111729" y="1649035"/>
            <a:ext cx="606829" cy="606829"/>
          </a:xfrm>
          <a:prstGeom prst="rect">
            <a:avLst/>
          </a:prstGeom>
          <a:noFill/>
          <a:ln>
            <a:noFill/>
          </a:ln>
        </p:spPr>
      </p:pic>
      <p:pic>
        <p:nvPicPr>
          <p:cNvPr id="177" name="Google Shape;177;p6" descr="Checkbox Checked with solid fill"/>
          <p:cNvPicPr preferRelativeResize="0"/>
          <p:nvPr/>
        </p:nvPicPr>
        <p:blipFill rotWithShape="1">
          <a:blip r:embed="rId3">
            <a:alphaModFix/>
          </a:blip>
          <a:srcRect/>
          <a:stretch/>
        </p:blipFill>
        <p:spPr>
          <a:xfrm>
            <a:off x="4810301" y="1649035"/>
            <a:ext cx="606829" cy="606829"/>
          </a:xfrm>
          <a:prstGeom prst="rect">
            <a:avLst/>
          </a:prstGeom>
          <a:noFill/>
          <a:ln>
            <a:noFill/>
          </a:ln>
        </p:spPr>
      </p:pic>
      <p:pic>
        <p:nvPicPr>
          <p:cNvPr id="178" name="Google Shape;178;p6" descr="Checkbox Checked with solid fill"/>
          <p:cNvPicPr preferRelativeResize="0"/>
          <p:nvPr/>
        </p:nvPicPr>
        <p:blipFill rotWithShape="1">
          <a:blip r:embed="rId3">
            <a:alphaModFix/>
          </a:blip>
          <a:srcRect/>
          <a:stretch/>
        </p:blipFill>
        <p:spPr>
          <a:xfrm>
            <a:off x="6569824" y="1649035"/>
            <a:ext cx="606829" cy="606829"/>
          </a:xfrm>
          <a:prstGeom prst="rect">
            <a:avLst/>
          </a:prstGeom>
          <a:noFill/>
          <a:ln>
            <a:noFill/>
          </a:ln>
        </p:spPr>
      </p:pic>
      <p:pic>
        <p:nvPicPr>
          <p:cNvPr id="179" name="Google Shape;179;p6" descr="Checkbox Checked with solid fill"/>
          <p:cNvPicPr preferRelativeResize="0"/>
          <p:nvPr/>
        </p:nvPicPr>
        <p:blipFill rotWithShape="1">
          <a:blip r:embed="rId3">
            <a:alphaModFix/>
          </a:blip>
          <a:srcRect/>
          <a:stretch/>
        </p:blipFill>
        <p:spPr>
          <a:xfrm>
            <a:off x="8264235" y="1649035"/>
            <a:ext cx="606829" cy="606829"/>
          </a:xfrm>
          <a:prstGeom prst="rect">
            <a:avLst/>
          </a:prstGeom>
          <a:noFill/>
          <a:ln>
            <a:noFill/>
          </a:ln>
        </p:spPr>
      </p:pic>
      <p:pic>
        <p:nvPicPr>
          <p:cNvPr id="180" name="Google Shape;180;p6" descr="Checkbox Checked with solid fill"/>
          <p:cNvPicPr preferRelativeResize="0"/>
          <p:nvPr/>
        </p:nvPicPr>
        <p:blipFill rotWithShape="1">
          <a:blip r:embed="rId3">
            <a:alphaModFix/>
          </a:blip>
          <a:srcRect/>
          <a:stretch/>
        </p:blipFill>
        <p:spPr>
          <a:xfrm>
            <a:off x="1363286" y="2887636"/>
            <a:ext cx="606829" cy="606829"/>
          </a:xfrm>
          <a:prstGeom prst="rect">
            <a:avLst/>
          </a:prstGeom>
          <a:noFill/>
          <a:ln>
            <a:noFill/>
          </a:ln>
        </p:spPr>
      </p:pic>
      <p:pic>
        <p:nvPicPr>
          <p:cNvPr id="181" name="Google Shape;181;p6" descr="Checkbox Checked with solid fill"/>
          <p:cNvPicPr preferRelativeResize="0"/>
          <p:nvPr/>
        </p:nvPicPr>
        <p:blipFill rotWithShape="1">
          <a:blip r:embed="rId3">
            <a:alphaModFix/>
          </a:blip>
          <a:srcRect/>
          <a:stretch/>
        </p:blipFill>
        <p:spPr>
          <a:xfrm>
            <a:off x="3111728" y="2890751"/>
            <a:ext cx="606829" cy="606829"/>
          </a:xfrm>
          <a:prstGeom prst="rect">
            <a:avLst/>
          </a:prstGeom>
          <a:noFill/>
          <a:ln>
            <a:noFill/>
          </a:ln>
        </p:spPr>
      </p:pic>
      <p:pic>
        <p:nvPicPr>
          <p:cNvPr id="182" name="Google Shape;182;p6" descr="Checkbox Checked with solid fill"/>
          <p:cNvPicPr preferRelativeResize="0"/>
          <p:nvPr/>
        </p:nvPicPr>
        <p:blipFill rotWithShape="1">
          <a:blip r:embed="rId3">
            <a:alphaModFix/>
          </a:blip>
          <a:srcRect/>
          <a:stretch/>
        </p:blipFill>
        <p:spPr>
          <a:xfrm>
            <a:off x="4818616" y="2887635"/>
            <a:ext cx="606829" cy="606829"/>
          </a:xfrm>
          <a:prstGeom prst="rect">
            <a:avLst/>
          </a:prstGeom>
          <a:noFill/>
          <a:ln>
            <a:noFill/>
          </a:ln>
        </p:spPr>
      </p:pic>
      <p:pic>
        <p:nvPicPr>
          <p:cNvPr id="183" name="Google Shape;183;p6" descr="Checkbox Checked with solid fill"/>
          <p:cNvPicPr preferRelativeResize="0"/>
          <p:nvPr/>
        </p:nvPicPr>
        <p:blipFill rotWithShape="1">
          <a:blip r:embed="rId3">
            <a:alphaModFix/>
          </a:blip>
          <a:srcRect/>
          <a:stretch/>
        </p:blipFill>
        <p:spPr>
          <a:xfrm>
            <a:off x="6569824" y="2887634"/>
            <a:ext cx="606829" cy="606829"/>
          </a:xfrm>
          <a:prstGeom prst="rect">
            <a:avLst/>
          </a:prstGeom>
          <a:noFill/>
          <a:ln>
            <a:noFill/>
          </a:ln>
        </p:spPr>
      </p:pic>
      <p:pic>
        <p:nvPicPr>
          <p:cNvPr id="184" name="Google Shape;184;p6" descr="Checkbox Checked with solid fill"/>
          <p:cNvPicPr preferRelativeResize="0"/>
          <p:nvPr/>
        </p:nvPicPr>
        <p:blipFill rotWithShape="1">
          <a:blip r:embed="rId3">
            <a:alphaModFix/>
          </a:blip>
          <a:srcRect/>
          <a:stretch/>
        </p:blipFill>
        <p:spPr>
          <a:xfrm>
            <a:off x="8318266" y="2887633"/>
            <a:ext cx="606829" cy="606829"/>
          </a:xfrm>
          <a:prstGeom prst="rect">
            <a:avLst/>
          </a:prstGeom>
          <a:noFill/>
          <a:ln>
            <a:noFill/>
          </a:ln>
        </p:spPr>
      </p:pic>
      <p:pic>
        <p:nvPicPr>
          <p:cNvPr id="185" name="Google Shape;185;p6" descr="Checkbox Checked with solid fill"/>
          <p:cNvPicPr preferRelativeResize="0"/>
          <p:nvPr/>
        </p:nvPicPr>
        <p:blipFill rotWithShape="1">
          <a:blip r:embed="rId3">
            <a:alphaModFix/>
          </a:blip>
          <a:srcRect/>
          <a:stretch/>
        </p:blipFill>
        <p:spPr>
          <a:xfrm>
            <a:off x="1388217" y="4126236"/>
            <a:ext cx="606829" cy="606829"/>
          </a:xfrm>
          <a:prstGeom prst="rect">
            <a:avLst/>
          </a:prstGeom>
          <a:noFill/>
          <a:ln>
            <a:noFill/>
          </a:ln>
        </p:spPr>
      </p:pic>
      <p:pic>
        <p:nvPicPr>
          <p:cNvPr id="186" name="Google Shape;186;p6" descr="Checkbox Checked with solid fill"/>
          <p:cNvPicPr preferRelativeResize="0"/>
          <p:nvPr/>
        </p:nvPicPr>
        <p:blipFill rotWithShape="1">
          <a:blip r:embed="rId3">
            <a:alphaModFix/>
          </a:blip>
          <a:srcRect/>
          <a:stretch/>
        </p:blipFill>
        <p:spPr>
          <a:xfrm>
            <a:off x="3111728" y="4126235"/>
            <a:ext cx="606829" cy="606829"/>
          </a:xfrm>
          <a:prstGeom prst="rect">
            <a:avLst/>
          </a:prstGeom>
          <a:noFill/>
          <a:ln>
            <a:noFill/>
          </a:ln>
        </p:spPr>
      </p:pic>
      <p:pic>
        <p:nvPicPr>
          <p:cNvPr id="187" name="Google Shape;187;p6" descr="Checkbox Checked with solid fill"/>
          <p:cNvPicPr preferRelativeResize="0"/>
          <p:nvPr/>
        </p:nvPicPr>
        <p:blipFill rotWithShape="1">
          <a:blip r:embed="rId4">
            <a:alphaModFix/>
          </a:blip>
          <a:srcRect/>
          <a:stretch/>
        </p:blipFill>
        <p:spPr>
          <a:xfrm>
            <a:off x="4835239" y="4145975"/>
            <a:ext cx="606829" cy="6068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Arial"/>
              <a:buNone/>
            </a:pPr>
            <a:r>
              <a:rPr lang="en"/>
              <a:t>Multisource Assessment</a:t>
            </a:r>
            <a:endParaRPr/>
          </a:p>
        </p:txBody>
      </p:sp>
      <p:grpSp>
        <p:nvGrpSpPr>
          <p:cNvPr id="363" name="Google Shape;363;p45"/>
          <p:cNvGrpSpPr/>
          <p:nvPr/>
        </p:nvGrpSpPr>
        <p:grpSpPr>
          <a:xfrm>
            <a:off x="1693987" y="1561027"/>
            <a:ext cx="5756025" cy="2677221"/>
            <a:chOff x="1687" y="292489"/>
            <a:chExt cx="5756025" cy="2677221"/>
          </a:xfrm>
        </p:grpSpPr>
        <p:sp>
          <p:nvSpPr>
            <p:cNvPr id="364" name="Google Shape;364;p45"/>
            <p:cNvSpPr/>
            <p:nvPr/>
          </p:nvSpPr>
          <p:spPr>
            <a:xfrm>
              <a:off x="1687" y="292489"/>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5"/>
            <p:cNvSpPr txBox="1"/>
            <p:nvPr/>
          </p:nvSpPr>
          <p:spPr>
            <a:xfrm>
              <a:off x="1687" y="292489"/>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scholarly activity</a:t>
              </a:r>
              <a:endParaRPr sz="1500" b="0" i="0" u="none" strike="noStrike" cap="none">
                <a:solidFill>
                  <a:schemeClr val="lt1"/>
                </a:solidFill>
                <a:latin typeface="Arial"/>
                <a:ea typeface="Arial"/>
                <a:cs typeface="Arial"/>
                <a:sym typeface="Arial"/>
              </a:endParaRPr>
            </a:p>
          </p:txBody>
        </p:sp>
        <p:sp>
          <p:nvSpPr>
            <p:cNvPr id="366" name="Google Shape;366;p45"/>
            <p:cNvSpPr/>
            <p:nvPr/>
          </p:nvSpPr>
          <p:spPr>
            <a:xfrm>
              <a:off x="1474158" y="292489"/>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5"/>
            <p:cNvSpPr txBox="1"/>
            <p:nvPr/>
          </p:nvSpPr>
          <p:spPr>
            <a:xfrm>
              <a:off x="1474158" y="292489"/>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administrative tasks</a:t>
              </a:r>
              <a:endParaRPr sz="1500" b="0" i="0" u="none" strike="noStrike" cap="none">
                <a:solidFill>
                  <a:schemeClr val="lt1"/>
                </a:solidFill>
                <a:latin typeface="Arial"/>
                <a:ea typeface="Arial"/>
                <a:cs typeface="Arial"/>
                <a:sym typeface="Arial"/>
              </a:endParaRPr>
            </a:p>
          </p:txBody>
        </p:sp>
        <p:sp>
          <p:nvSpPr>
            <p:cNvPr id="368" name="Google Shape;368;p45"/>
            <p:cNvSpPr/>
            <p:nvPr/>
          </p:nvSpPr>
          <p:spPr>
            <a:xfrm>
              <a:off x="2946630" y="292489"/>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5"/>
            <p:cNvSpPr txBox="1"/>
            <p:nvPr/>
          </p:nvSpPr>
          <p:spPr>
            <a:xfrm>
              <a:off x="2946630" y="292489"/>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board preparation</a:t>
              </a:r>
              <a:endParaRPr sz="1500" b="0" i="0" u="none" strike="noStrike" cap="none">
                <a:solidFill>
                  <a:schemeClr val="lt1"/>
                </a:solidFill>
                <a:latin typeface="Arial"/>
                <a:ea typeface="Arial"/>
                <a:cs typeface="Arial"/>
                <a:sym typeface="Arial"/>
              </a:endParaRPr>
            </a:p>
          </p:txBody>
        </p:sp>
        <p:sp>
          <p:nvSpPr>
            <p:cNvPr id="370" name="Google Shape;370;p45"/>
            <p:cNvSpPr/>
            <p:nvPr/>
          </p:nvSpPr>
          <p:spPr>
            <a:xfrm>
              <a:off x="4419102" y="292489"/>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5"/>
            <p:cNvSpPr txBox="1"/>
            <p:nvPr/>
          </p:nvSpPr>
          <p:spPr>
            <a:xfrm>
              <a:off x="4419102" y="292489"/>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quality registry </a:t>
              </a:r>
              <a:endParaRPr sz="1500" b="0" i="0" u="none" strike="noStrike" cap="none">
                <a:solidFill>
                  <a:schemeClr val="lt1"/>
                </a:solidFill>
                <a:latin typeface="Arial"/>
                <a:ea typeface="Arial"/>
                <a:cs typeface="Arial"/>
                <a:sym typeface="Arial"/>
              </a:endParaRPr>
            </a:p>
          </p:txBody>
        </p:sp>
        <p:sp>
          <p:nvSpPr>
            <p:cNvPr id="372" name="Google Shape;372;p45"/>
            <p:cNvSpPr/>
            <p:nvPr/>
          </p:nvSpPr>
          <p:spPr>
            <a:xfrm>
              <a:off x="1687" y="1229516"/>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5"/>
            <p:cNvSpPr txBox="1"/>
            <p:nvPr/>
          </p:nvSpPr>
          <p:spPr>
            <a:xfrm>
              <a:off x="1687" y="1229516"/>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quality projects</a:t>
              </a:r>
              <a:endParaRPr sz="1500" b="0" i="0" u="none" strike="noStrike" cap="none">
                <a:solidFill>
                  <a:schemeClr val="lt1"/>
                </a:solidFill>
                <a:latin typeface="Arial"/>
                <a:ea typeface="Arial"/>
                <a:cs typeface="Arial"/>
                <a:sym typeface="Arial"/>
              </a:endParaRPr>
            </a:p>
          </p:txBody>
        </p:sp>
        <p:sp>
          <p:nvSpPr>
            <p:cNvPr id="374" name="Google Shape;374;p45"/>
            <p:cNvSpPr/>
            <p:nvPr/>
          </p:nvSpPr>
          <p:spPr>
            <a:xfrm>
              <a:off x="1474158" y="1229516"/>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5"/>
            <p:cNvSpPr txBox="1"/>
            <p:nvPr/>
          </p:nvSpPr>
          <p:spPr>
            <a:xfrm>
              <a:off x="1474158" y="1229516"/>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clinician report card </a:t>
              </a:r>
              <a:endParaRPr sz="1500" b="0" i="0" u="none" strike="noStrike" cap="none">
                <a:solidFill>
                  <a:schemeClr val="lt1"/>
                </a:solidFill>
                <a:latin typeface="Arial"/>
                <a:ea typeface="Arial"/>
                <a:cs typeface="Arial"/>
                <a:sym typeface="Arial"/>
              </a:endParaRPr>
            </a:p>
          </p:txBody>
        </p:sp>
        <p:sp>
          <p:nvSpPr>
            <p:cNvPr id="376" name="Google Shape;376;p45"/>
            <p:cNvSpPr/>
            <p:nvPr/>
          </p:nvSpPr>
          <p:spPr>
            <a:xfrm>
              <a:off x="2946630" y="1229516"/>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5"/>
            <p:cNvSpPr txBox="1"/>
            <p:nvPr/>
          </p:nvSpPr>
          <p:spPr>
            <a:xfrm>
              <a:off x="2946630" y="1229516"/>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advocacy</a:t>
              </a:r>
              <a:endParaRPr sz="1500" b="0" i="0" u="none" strike="noStrike" cap="none">
                <a:solidFill>
                  <a:schemeClr val="lt1"/>
                </a:solidFill>
                <a:latin typeface="Arial"/>
                <a:ea typeface="Arial"/>
                <a:cs typeface="Arial"/>
                <a:sym typeface="Arial"/>
              </a:endParaRPr>
            </a:p>
          </p:txBody>
        </p:sp>
        <p:sp>
          <p:nvSpPr>
            <p:cNvPr id="378" name="Google Shape;378;p45"/>
            <p:cNvSpPr/>
            <p:nvPr/>
          </p:nvSpPr>
          <p:spPr>
            <a:xfrm>
              <a:off x="4419102" y="1229516"/>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5"/>
            <p:cNvSpPr txBox="1"/>
            <p:nvPr/>
          </p:nvSpPr>
          <p:spPr>
            <a:xfrm>
              <a:off x="4419102" y="1229516"/>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didactics attendance</a:t>
              </a:r>
              <a:endParaRPr sz="1500" b="0" i="0" u="none" strike="noStrike" cap="none">
                <a:solidFill>
                  <a:schemeClr val="lt1"/>
                </a:solidFill>
                <a:latin typeface="Arial"/>
                <a:ea typeface="Arial"/>
                <a:cs typeface="Arial"/>
                <a:sym typeface="Arial"/>
              </a:endParaRPr>
            </a:p>
          </p:txBody>
        </p:sp>
        <p:sp>
          <p:nvSpPr>
            <p:cNvPr id="380" name="Google Shape;380;p45"/>
            <p:cNvSpPr/>
            <p:nvPr/>
          </p:nvSpPr>
          <p:spPr>
            <a:xfrm>
              <a:off x="737923" y="2166544"/>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5"/>
            <p:cNvSpPr txBox="1"/>
            <p:nvPr/>
          </p:nvSpPr>
          <p:spPr>
            <a:xfrm>
              <a:off x="737923" y="2166544"/>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learning log</a:t>
              </a:r>
              <a:endParaRPr sz="1500" b="0" i="0" u="none" strike="noStrike" cap="none">
                <a:solidFill>
                  <a:schemeClr val="lt1"/>
                </a:solidFill>
                <a:latin typeface="Arial"/>
                <a:ea typeface="Arial"/>
                <a:cs typeface="Arial"/>
                <a:sym typeface="Arial"/>
              </a:endParaRPr>
            </a:p>
          </p:txBody>
        </p:sp>
        <p:sp>
          <p:nvSpPr>
            <p:cNvPr id="382" name="Google Shape;382;p45"/>
            <p:cNvSpPr/>
            <p:nvPr/>
          </p:nvSpPr>
          <p:spPr>
            <a:xfrm>
              <a:off x="2210394" y="2166544"/>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5"/>
            <p:cNvSpPr txBox="1"/>
            <p:nvPr/>
          </p:nvSpPr>
          <p:spPr>
            <a:xfrm>
              <a:off x="2210394" y="2166544"/>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ultrasound OSCE </a:t>
              </a:r>
              <a:endParaRPr sz="1500" b="0" i="0" u="none" strike="noStrike" cap="none">
                <a:solidFill>
                  <a:schemeClr val="lt1"/>
                </a:solidFill>
                <a:latin typeface="Arial"/>
                <a:ea typeface="Arial"/>
                <a:cs typeface="Arial"/>
                <a:sym typeface="Arial"/>
              </a:endParaRPr>
            </a:p>
          </p:txBody>
        </p:sp>
        <p:sp>
          <p:nvSpPr>
            <p:cNvPr id="384" name="Google Shape;384;p45"/>
            <p:cNvSpPr/>
            <p:nvPr/>
          </p:nvSpPr>
          <p:spPr>
            <a:xfrm>
              <a:off x="3682866" y="2166544"/>
              <a:ext cx="1338610" cy="803166"/>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5"/>
            <p:cNvSpPr txBox="1"/>
            <p:nvPr/>
          </p:nvSpPr>
          <p:spPr>
            <a:xfrm>
              <a:off x="3682866" y="2166544"/>
              <a:ext cx="1338610" cy="803166"/>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0" u="none" strike="noStrike" cap="none">
                  <a:solidFill>
                    <a:schemeClr val="lt1"/>
                  </a:solidFill>
                  <a:latin typeface="Arial"/>
                  <a:ea typeface="Arial"/>
                  <a:cs typeface="Arial"/>
                  <a:sym typeface="Arial"/>
                </a:rPr>
                <a:t>patient safety meeting </a:t>
              </a:r>
              <a:endParaRPr sz="1500" b="0" i="0" u="none" strike="noStrike" cap="none">
                <a:solidFill>
                  <a:schemeClr val="lt1"/>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3117f3597a5_0_722" descr="A close-up of a survey&#10;&#10;Description automatically generated"/>
          <p:cNvPicPr preferRelativeResize="0"/>
          <p:nvPr/>
        </p:nvPicPr>
        <p:blipFill rotWithShape="1">
          <a:blip r:embed="rId3">
            <a:alphaModFix/>
          </a:blip>
          <a:srcRect/>
          <a:stretch/>
        </p:blipFill>
        <p:spPr>
          <a:xfrm>
            <a:off x="340821" y="294788"/>
            <a:ext cx="5633906" cy="4553924"/>
          </a:xfrm>
          <a:prstGeom prst="rect">
            <a:avLst/>
          </a:prstGeom>
          <a:noFill/>
          <a:ln>
            <a:noFill/>
          </a:ln>
        </p:spPr>
      </p:pic>
      <p:sp>
        <p:nvSpPr>
          <p:cNvPr id="391" name="Google Shape;391;g3117f3597a5_0_722"/>
          <p:cNvSpPr txBox="1"/>
          <p:nvPr/>
        </p:nvSpPr>
        <p:spPr>
          <a:xfrm>
            <a:off x="5974727" y="1604356"/>
            <a:ext cx="292367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3200" b="0" i="0" u="none" strike="noStrike" cap="none">
                <a:solidFill>
                  <a:srgbClr val="0070C0"/>
                </a:solidFill>
                <a:latin typeface="Arial"/>
                <a:ea typeface="Arial"/>
                <a:cs typeface="Arial"/>
                <a:sym typeface="Arial"/>
              </a:rPr>
              <a:t>STFM CBME Assessment Starter Pack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3124017e136_0_210"/>
          <p:cNvPicPr preferRelativeResize="0"/>
          <p:nvPr/>
        </p:nvPicPr>
        <p:blipFill rotWithShape="1">
          <a:blip r:embed="rId3">
            <a:alphaModFix/>
          </a:blip>
          <a:srcRect/>
          <a:stretch/>
        </p:blipFill>
        <p:spPr>
          <a:xfrm>
            <a:off x="3162312" y="182121"/>
            <a:ext cx="2819379" cy="39816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0"/>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
              <a:t>Leveraging Technology</a:t>
            </a:r>
            <a:endParaRPr/>
          </a:p>
        </p:txBody>
      </p:sp>
      <p:pic>
        <p:nvPicPr>
          <p:cNvPr id="402" name="Google Shape;402;p60"/>
          <p:cNvPicPr preferRelativeResize="0"/>
          <p:nvPr/>
        </p:nvPicPr>
        <p:blipFill rotWithShape="1">
          <a:blip r:embed="rId3">
            <a:alphaModFix/>
          </a:blip>
          <a:srcRect/>
          <a:stretch/>
        </p:blipFill>
        <p:spPr>
          <a:xfrm>
            <a:off x="2159121" y="1370013"/>
            <a:ext cx="4825750" cy="3020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Quality &amp; Quantity of Feedback</a:t>
            </a:r>
            <a:endParaRPr/>
          </a:p>
        </p:txBody>
      </p:sp>
      <p:grpSp>
        <p:nvGrpSpPr>
          <p:cNvPr id="408" name="Google Shape;408;p11"/>
          <p:cNvGrpSpPr/>
          <p:nvPr/>
        </p:nvGrpSpPr>
        <p:grpSpPr>
          <a:xfrm>
            <a:off x="5424273" y="1370242"/>
            <a:ext cx="2315002" cy="3009503"/>
            <a:chOff x="776073" y="229"/>
            <a:chExt cx="2315002" cy="3009503"/>
          </a:xfrm>
        </p:grpSpPr>
        <p:sp>
          <p:nvSpPr>
            <p:cNvPr id="409" name="Google Shape;409;p11"/>
            <p:cNvSpPr/>
            <p:nvPr/>
          </p:nvSpPr>
          <p:spPr>
            <a:xfrm>
              <a:off x="776073" y="229"/>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1"/>
            <p:cNvSpPr txBox="1"/>
            <p:nvPr/>
          </p:nvSpPr>
          <p:spPr>
            <a:xfrm>
              <a:off x="776073" y="229"/>
              <a:ext cx="2315002" cy="138900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 sz="3000" b="0" i="0" u="none" strike="noStrike" cap="none">
                  <a:solidFill>
                    <a:schemeClr val="lt1"/>
                  </a:solidFill>
                  <a:latin typeface="Arial"/>
                  <a:ea typeface="Arial"/>
                  <a:cs typeface="Arial"/>
                  <a:sym typeface="Arial"/>
                </a:rPr>
                <a:t>Diluted Feedback</a:t>
              </a:r>
              <a:endParaRPr sz="3000" b="0" i="0" u="none" strike="noStrike" cap="none">
                <a:solidFill>
                  <a:schemeClr val="lt1"/>
                </a:solidFill>
                <a:latin typeface="Arial"/>
                <a:ea typeface="Arial"/>
                <a:cs typeface="Arial"/>
                <a:sym typeface="Arial"/>
              </a:endParaRPr>
            </a:p>
          </p:txBody>
        </p:sp>
        <p:sp>
          <p:nvSpPr>
            <p:cNvPr id="411" name="Google Shape;411;p11"/>
            <p:cNvSpPr/>
            <p:nvPr/>
          </p:nvSpPr>
          <p:spPr>
            <a:xfrm>
              <a:off x="776073" y="1620731"/>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11"/>
            <p:cNvSpPr txBox="1"/>
            <p:nvPr/>
          </p:nvSpPr>
          <p:spPr>
            <a:xfrm>
              <a:off x="776073" y="1620731"/>
              <a:ext cx="2315002" cy="138900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 sz="3000" b="0" i="0" u="none" strike="noStrike" cap="none">
                  <a:solidFill>
                    <a:schemeClr val="lt1"/>
                  </a:solidFill>
                  <a:latin typeface="Arial"/>
                  <a:ea typeface="Arial"/>
                  <a:cs typeface="Arial"/>
                  <a:sym typeface="Arial"/>
                </a:rPr>
                <a:t>Inconsistent Feedback</a:t>
              </a:r>
              <a:endParaRPr sz="3000" b="0" i="0" u="none" strike="noStrike" cap="none">
                <a:solidFill>
                  <a:schemeClr val="lt1"/>
                </a:solidFill>
                <a:latin typeface="Arial"/>
                <a:ea typeface="Arial"/>
                <a:cs typeface="Arial"/>
                <a:sym typeface="Arial"/>
              </a:endParaRPr>
            </a:p>
          </p:txBody>
        </p:sp>
      </p:grpSp>
      <p:pic>
        <p:nvPicPr>
          <p:cNvPr id="413" name="Google Shape;413;p11"/>
          <p:cNvPicPr preferRelativeResize="0"/>
          <p:nvPr/>
        </p:nvPicPr>
        <p:blipFill rotWithShape="1">
          <a:blip r:embed="rId3">
            <a:alphaModFix/>
          </a:blip>
          <a:srcRect/>
          <a:stretch/>
        </p:blipFill>
        <p:spPr>
          <a:xfrm>
            <a:off x="461749" y="1650288"/>
            <a:ext cx="4330474" cy="2449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g3124017e136_0_223"/>
          <p:cNvPicPr preferRelativeResize="0"/>
          <p:nvPr/>
        </p:nvPicPr>
        <p:blipFill rotWithShape="1">
          <a:blip r:embed="rId3">
            <a:alphaModFix/>
          </a:blip>
          <a:srcRect/>
          <a:stretch/>
        </p:blipFill>
        <p:spPr>
          <a:xfrm>
            <a:off x="2083827" y="149200"/>
            <a:ext cx="4976350" cy="4134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3124017e136_0_230"/>
          <p:cNvPicPr preferRelativeResize="0"/>
          <p:nvPr/>
        </p:nvPicPr>
        <p:blipFill rotWithShape="1">
          <a:blip r:embed="rId3">
            <a:alphaModFix/>
          </a:blip>
          <a:srcRect/>
          <a:stretch/>
        </p:blipFill>
        <p:spPr>
          <a:xfrm>
            <a:off x="100125" y="1393538"/>
            <a:ext cx="8839204" cy="2822675"/>
          </a:xfrm>
          <a:prstGeom prst="rect">
            <a:avLst/>
          </a:prstGeom>
          <a:noFill/>
          <a:ln>
            <a:noFill/>
          </a:ln>
        </p:spPr>
      </p:pic>
      <p:sp>
        <p:nvSpPr>
          <p:cNvPr id="424" name="Google Shape;424;g3124017e136_0_230"/>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Arial"/>
              <a:buNone/>
            </a:pPr>
            <a:r>
              <a:rPr lang="en"/>
              <a:t>Direct Observation Simulator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7"/>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Arial"/>
              <a:buNone/>
            </a:pPr>
            <a:r>
              <a:rPr lang="en"/>
              <a:t>Direct Observation Simulator</a:t>
            </a:r>
            <a:endParaRPr/>
          </a:p>
        </p:txBody>
      </p:sp>
      <p:pic>
        <p:nvPicPr>
          <p:cNvPr id="430" name="Google Shape;430;p47"/>
          <p:cNvPicPr preferRelativeResize="0"/>
          <p:nvPr/>
        </p:nvPicPr>
        <p:blipFill rotWithShape="1">
          <a:blip r:embed="rId3">
            <a:alphaModFix/>
          </a:blip>
          <a:srcRect/>
          <a:stretch/>
        </p:blipFill>
        <p:spPr>
          <a:xfrm>
            <a:off x="2625277" y="1268550"/>
            <a:ext cx="3893448" cy="2920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Balancing Formative &amp; Summative</a:t>
            </a:r>
            <a:endParaRPr/>
          </a:p>
        </p:txBody>
      </p:sp>
      <p:grpSp>
        <p:nvGrpSpPr>
          <p:cNvPr id="436" name="Google Shape;436;p16"/>
          <p:cNvGrpSpPr/>
          <p:nvPr/>
        </p:nvGrpSpPr>
        <p:grpSpPr>
          <a:xfrm>
            <a:off x="1404723" y="1370242"/>
            <a:ext cx="2315002" cy="3009503"/>
            <a:chOff x="776073" y="229"/>
            <a:chExt cx="2315002" cy="3009503"/>
          </a:xfrm>
        </p:grpSpPr>
        <p:sp>
          <p:nvSpPr>
            <p:cNvPr id="437" name="Google Shape;437;p16"/>
            <p:cNvSpPr/>
            <p:nvPr/>
          </p:nvSpPr>
          <p:spPr>
            <a:xfrm>
              <a:off x="776073" y="229"/>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16"/>
            <p:cNvSpPr txBox="1"/>
            <p:nvPr/>
          </p:nvSpPr>
          <p:spPr>
            <a:xfrm>
              <a:off x="776073" y="229"/>
              <a:ext cx="2315002" cy="138900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 sz="2800" b="0" i="0" u="none" strike="noStrike" cap="none">
                  <a:solidFill>
                    <a:schemeClr val="lt1"/>
                  </a:solidFill>
                  <a:latin typeface="Arial"/>
                  <a:ea typeface="Arial"/>
                  <a:cs typeface="Arial"/>
                  <a:sym typeface="Arial"/>
                </a:rPr>
                <a:t>Blurred lines</a:t>
              </a:r>
              <a:endParaRPr sz="2800" b="0" i="0" u="none" strike="noStrike" cap="none">
                <a:solidFill>
                  <a:schemeClr val="lt1"/>
                </a:solidFill>
                <a:latin typeface="Arial"/>
                <a:ea typeface="Arial"/>
                <a:cs typeface="Arial"/>
                <a:sym typeface="Arial"/>
              </a:endParaRPr>
            </a:p>
          </p:txBody>
        </p:sp>
        <p:sp>
          <p:nvSpPr>
            <p:cNvPr id="439" name="Google Shape;439;p16"/>
            <p:cNvSpPr/>
            <p:nvPr/>
          </p:nvSpPr>
          <p:spPr>
            <a:xfrm>
              <a:off x="776073" y="1620731"/>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16"/>
            <p:cNvSpPr txBox="1"/>
            <p:nvPr/>
          </p:nvSpPr>
          <p:spPr>
            <a:xfrm>
              <a:off x="776073" y="1620731"/>
              <a:ext cx="2315002" cy="138900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 sz="2800" b="0" i="0" u="none" strike="noStrike" cap="none">
                  <a:solidFill>
                    <a:schemeClr val="lt1"/>
                  </a:solidFill>
                  <a:latin typeface="Arial"/>
                  <a:ea typeface="Arial"/>
                  <a:cs typeface="Arial"/>
                  <a:sym typeface="Arial"/>
                </a:rPr>
                <a:t>Decreased Emphasis on  Holistic View</a:t>
              </a:r>
              <a:endParaRPr sz="2800" b="0" i="0" u="none" strike="noStrike" cap="none">
                <a:solidFill>
                  <a:schemeClr val="lt1"/>
                </a:solidFill>
                <a:latin typeface="Arial"/>
                <a:ea typeface="Arial"/>
                <a:cs typeface="Arial"/>
                <a:sym typeface="Arial"/>
              </a:endParaRPr>
            </a:p>
          </p:txBody>
        </p:sp>
      </p:grpSp>
      <p:pic>
        <p:nvPicPr>
          <p:cNvPr id="441" name="Google Shape;441;p16"/>
          <p:cNvPicPr preferRelativeResize="0"/>
          <p:nvPr/>
        </p:nvPicPr>
        <p:blipFill rotWithShape="1">
          <a:blip r:embed="rId3">
            <a:alphaModFix/>
          </a:blip>
          <a:srcRect/>
          <a:stretch/>
        </p:blipFill>
        <p:spPr>
          <a:xfrm>
            <a:off x="4292232" y="1823562"/>
            <a:ext cx="3174150" cy="2102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8F13-C4C2-5004-7776-BEDA915CF174}"/>
              </a:ext>
            </a:extLst>
          </p:cNvPr>
          <p:cNvSpPr>
            <a:spLocks noGrp="1"/>
          </p:cNvSpPr>
          <p:nvPr>
            <p:ph type="title"/>
          </p:nvPr>
        </p:nvSpPr>
        <p:spPr>
          <a:xfrm>
            <a:off x="630936" y="607922"/>
            <a:ext cx="7116750" cy="702780"/>
          </a:xfrm>
        </p:spPr>
        <p:txBody>
          <a:bodyPr>
            <a:normAutofit/>
          </a:bodyPr>
          <a:lstStyle/>
          <a:p>
            <a:r>
              <a:rPr lang="en-US" sz="2550"/>
              <a:t>Bringing formative and summative together</a:t>
            </a:r>
          </a:p>
        </p:txBody>
      </p:sp>
      <p:graphicFrame>
        <p:nvGraphicFramePr>
          <p:cNvPr id="5" name="Content Placeholder 2">
            <a:extLst>
              <a:ext uri="{FF2B5EF4-FFF2-40B4-BE49-F238E27FC236}">
                <a16:creationId xmlns:a16="http://schemas.microsoft.com/office/drawing/2014/main" id="{9EFEB2EB-DC94-D537-0A34-22C6011452B3}"/>
              </a:ext>
            </a:extLst>
          </p:cNvPr>
          <p:cNvGraphicFramePr>
            <a:graphicFrameLocks noGrp="1"/>
          </p:cNvGraphicFramePr>
          <p:nvPr>
            <p:ph idx="1"/>
          </p:nvPr>
        </p:nvGraphicFramePr>
        <p:xfrm>
          <a:off x="631031" y="1771650"/>
          <a:ext cx="7116366" cy="2512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821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556"/>
              <a:buNone/>
            </a:pPr>
            <a:r>
              <a:rPr lang="en" sz="3200">
                <a:solidFill>
                  <a:schemeClr val="accent1"/>
                </a:solidFill>
              </a:rPr>
              <a:t>Learning objectives</a:t>
            </a:r>
            <a:endParaRPr sz="3200">
              <a:solidFill>
                <a:schemeClr val="accent1"/>
              </a:solidFill>
            </a:endParaRPr>
          </a:p>
        </p:txBody>
      </p:sp>
      <p:sp>
        <p:nvSpPr>
          <p:cNvPr id="193" name="Google Shape;193;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
              <a:t>1. Participants will be able to identify two strategies in address assessment burden.</a:t>
            </a:r>
            <a:endParaRPr/>
          </a:p>
          <a:p>
            <a:pPr marL="114300" lvl="0" indent="0" algn="l" rtl="0">
              <a:lnSpc>
                <a:spcPct val="115000"/>
              </a:lnSpc>
              <a:spcBef>
                <a:spcPts val="0"/>
              </a:spcBef>
              <a:spcAft>
                <a:spcPts val="0"/>
              </a:spcAft>
              <a:buSzPts val="1800"/>
              <a:buNone/>
            </a:pPr>
            <a:r>
              <a:rPr lang="en"/>
              <a:t>2. Participants will be able to evaluate current assessment tools they already use for applicability to CBME needs.</a:t>
            </a:r>
            <a:endParaRPr/>
          </a:p>
          <a:p>
            <a:pPr marL="114300" lvl="0" indent="0" algn="l" rtl="0">
              <a:lnSpc>
                <a:spcPct val="115000"/>
              </a:lnSpc>
              <a:spcBef>
                <a:spcPts val="0"/>
              </a:spcBef>
              <a:spcAft>
                <a:spcPts val="0"/>
              </a:spcAft>
              <a:buSzPts val="1800"/>
              <a:buNone/>
            </a:pPr>
            <a:r>
              <a:rPr lang="en"/>
              <a:t>3. Participants will be able to assess pros and cons of potential mobile apps in assessment.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Assessing Complex Competencies</a:t>
            </a:r>
            <a:endParaRPr/>
          </a:p>
        </p:txBody>
      </p:sp>
      <p:grpSp>
        <p:nvGrpSpPr>
          <p:cNvPr id="447" name="Google Shape;447;p12"/>
          <p:cNvGrpSpPr/>
          <p:nvPr/>
        </p:nvGrpSpPr>
        <p:grpSpPr>
          <a:xfrm>
            <a:off x="1402835" y="1372359"/>
            <a:ext cx="2318779" cy="3014413"/>
            <a:chOff x="774185" y="2346"/>
            <a:chExt cx="2318779" cy="3014413"/>
          </a:xfrm>
        </p:grpSpPr>
        <p:sp>
          <p:nvSpPr>
            <p:cNvPr id="448" name="Google Shape;448;p12"/>
            <p:cNvSpPr/>
            <p:nvPr/>
          </p:nvSpPr>
          <p:spPr>
            <a:xfrm>
              <a:off x="774185" y="2346"/>
              <a:ext cx="2318779" cy="139126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12"/>
            <p:cNvSpPr txBox="1"/>
            <p:nvPr/>
          </p:nvSpPr>
          <p:spPr>
            <a:xfrm>
              <a:off x="774185" y="2346"/>
              <a:ext cx="2318700" cy="139140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Non-</a:t>
              </a:r>
              <a:endParaRPr sz="2900" b="0"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technical skills</a:t>
              </a:r>
              <a:endParaRPr sz="2900" b="0" i="0" u="none" strike="noStrike" cap="none">
                <a:solidFill>
                  <a:schemeClr val="lt1"/>
                </a:solidFill>
                <a:latin typeface="Arial"/>
                <a:ea typeface="Arial"/>
                <a:cs typeface="Arial"/>
                <a:sym typeface="Arial"/>
              </a:endParaRPr>
            </a:p>
          </p:txBody>
        </p:sp>
        <p:sp>
          <p:nvSpPr>
            <p:cNvPr id="450" name="Google Shape;450;p12"/>
            <p:cNvSpPr/>
            <p:nvPr/>
          </p:nvSpPr>
          <p:spPr>
            <a:xfrm>
              <a:off x="774185" y="1625492"/>
              <a:ext cx="2318779" cy="139126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12"/>
            <p:cNvSpPr txBox="1"/>
            <p:nvPr/>
          </p:nvSpPr>
          <p:spPr>
            <a:xfrm>
              <a:off x="774185" y="1625492"/>
              <a:ext cx="2318779" cy="1391267"/>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Holistic assessment</a:t>
              </a:r>
              <a:endParaRPr sz="2900" b="0" i="0" u="none" strike="noStrike" cap="none">
                <a:solidFill>
                  <a:schemeClr val="lt1"/>
                </a:solidFill>
                <a:latin typeface="Arial"/>
                <a:ea typeface="Arial"/>
                <a:cs typeface="Arial"/>
                <a:sym typeface="Arial"/>
              </a:endParaRPr>
            </a:p>
          </p:txBody>
        </p:sp>
      </p:grpSp>
      <p:pic>
        <p:nvPicPr>
          <p:cNvPr id="452" name="Google Shape;452;p12"/>
          <p:cNvPicPr preferRelativeResize="0"/>
          <p:nvPr/>
        </p:nvPicPr>
        <p:blipFill rotWithShape="1">
          <a:blip r:embed="rId3">
            <a:alphaModFix/>
          </a:blip>
          <a:srcRect/>
          <a:stretch/>
        </p:blipFill>
        <p:spPr>
          <a:xfrm>
            <a:off x="4219079" y="1630038"/>
            <a:ext cx="3750074" cy="2499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124017e136_0_3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
              <a:t>Improving rating scales</a:t>
            </a:r>
            <a:endParaRPr/>
          </a:p>
        </p:txBody>
      </p:sp>
      <p:sp>
        <p:nvSpPr>
          <p:cNvPr id="458" name="Google Shape;458;g3124017e136_0_35"/>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2"/>
              </a:buClr>
              <a:buSzPts val="1800"/>
              <a:buNone/>
            </a:pPr>
            <a:endParaRPr/>
          </a:p>
        </p:txBody>
      </p:sp>
      <p:grpSp>
        <p:nvGrpSpPr>
          <p:cNvPr id="459" name="Google Shape;459;g3124017e136_0_35"/>
          <p:cNvGrpSpPr/>
          <p:nvPr/>
        </p:nvGrpSpPr>
        <p:grpSpPr>
          <a:xfrm>
            <a:off x="4648200" y="1708862"/>
            <a:ext cx="3867150" cy="2278800"/>
            <a:chOff x="0" y="491756"/>
            <a:chExt cx="3867150" cy="2278800"/>
          </a:xfrm>
        </p:grpSpPr>
        <p:sp>
          <p:nvSpPr>
            <p:cNvPr id="460" name="Google Shape;460;g3124017e136_0_35"/>
            <p:cNvSpPr/>
            <p:nvPr/>
          </p:nvSpPr>
          <p:spPr>
            <a:xfrm>
              <a:off x="0" y="491756"/>
              <a:ext cx="3867150" cy="7020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g3124017e136_0_35"/>
            <p:cNvSpPr txBox="1"/>
            <p:nvPr/>
          </p:nvSpPr>
          <p:spPr>
            <a:xfrm>
              <a:off x="34269" y="526025"/>
              <a:ext cx="3798612" cy="633462"/>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0" i="0" u="none" strike="noStrike" cap="none">
                  <a:solidFill>
                    <a:schemeClr val="lt1"/>
                  </a:solidFill>
                  <a:latin typeface="Arial"/>
                  <a:ea typeface="Arial"/>
                  <a:cs typeface="Arial"/>
                  <a:sym typeface="Arial"/>
                </a:rPr>
                <a:t>Entrustment anchors</a:t>
              </a:r>
              <a:endParaRPr sz="3000" b="0" i="0" u="none" strike="noStrike" cap="none">
                <a:solidFill>
                  <a:schemeClr val="lt1"/>
                </a:solidFill>
                <a:latin typeface="Arial"/>
                <a:ea typeface="Arial"/>
                <a:cs typeface="Arial"/>
                <a:sym typeface="Arial"/>
              </a:endParaRPr>
            </a:p>
          </p:txBody>
        </p:sp>
        <p:sp>
          <p:nvSpPr>
            <p:cNvPr id="462" name="Google Shape;462;g3124017e136_0_35"/>
            <p:cNvSpPr/>
            <p:nvPr/>
          </p:nvSpPr>
          <p:spPr>
            <a:xfrm>
              <a:off x="0" y="1280156"/>
              <a:ext cx="3867150" cy="7020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g3124017e136_0_35"/>
            <p:cNvSpPr txBox="1"/>
            <p:nvPr/>
          </p:nvSpPr>
          <p:spPr>
            <a:xfrm>
              <a:off x="34269" y="1314425"/>
              <a:ext cx="3798612" cy="633462"/>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0" i="0" u="none" strike="noStrike" cap="none">
                  <a:solidFill>
                    <a:schemeClr val="lt1"/>
                  </a:solidFill>
                  <a:latin typeface="Arial"/>
                  <a:ea typeface="Arial"/>
                  <a:cs typeface="Arial"/>
                  <a:sym typeface="Arial"/>
                </a:rPr>
                <a:t>Intuitive</a:t>
              </a:r>
              <a:endParaRPr sz="3000" b="0" i="0" u="none" strike="noStrike" cap="none">
                <a:solidFill>
                  <a:schemeClr val="lt1"/>
                </a:solidFill>
                <a:latin typeface="Arial"/>
                <a:ea typeface="Arial"/>
                <a:cs typeface="Arial"/>
                <a:sym typeface="Arial"/>
              </a:endParaRPr>
            </a:p>
          </p:txBody>
        </p:sp>
        <p:sp>
          <p:nvSpPr>
            <p:cNvPr id="464" name="Google Shape;464;g3124017e136_0_35"/>
            <p:cNvSpPr/>
            <p:nvPr/>
          </p:nvSpPr>
          <p:spPr>
            <a:xfrm>
              <a:off x="0" y="2068556"/>
              <a:ext cx="3867150" cy="7020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g3124017e136_0_35"/>
            <p:cNvSpPr txBox="1"/>
            <p:nvPr/>
          </p:nvSpPr>
          <p:spPr>
            <a:xfrm>
              <a:off x="34269" y="2102825"/>
              <a:ext cx="3798612" cy="633462"/>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 sz="3000" b="0" i="0" u="none" strike="noStrike" cap="none">
                  <a:solidFill>
                    <a:schemeClr val="lt1"/>
                  </a:solidFill>
                  <a:latin typeface="Arial"/>
                  <a:ea typeface="Arial"/>
                  <a:cs typeface="Arial"/>
                  <a:sym typeface="Arial"/>
                </a:rPr>
                <a:t>Relevant</a:t>
              </a:r>
              <a:endParaRPr sz="3000" b="0" i="0" u="none" strike="noStrike" cap="none">
                <a:solidFill>
                  <a:schemeClr val="lt1"/>
                </a:solidFill>
                <a:latin typeface="Arial"/>
                <a:ea typeface="Arial"/>
                <a:cs typeface="Arial"/>
                <a:sym typeface="Arial"/>
              </a:endParaRPr>
            </a:p>
          </p:txBody>
        </p:sp>
      </p:grpSp>
      <p:pic>
        <p:nvPicPr>
          <p:cNvPr id="466" name="Google Shape;466;g3124017e136_0_35"/>
          <p:cNvPicPr preferRelativeResize="0"/>
          <p:nvPr/>
        </p:nvPicPr>
        <p:blipFill rotWithShape="1">
          <a:blip r:embed="rId3">
            <a:alphaModFix/>
          </a:blip>
          <a:srcRect/>
          <a:stretch/>
        </p:blipFill>
        <p:spPr>
          <a:xfrm>
            <a:off x="628650" y="1370025"/>
            <a:ext cx="2956475" cy="2956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124017e136_0_70"/>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472" name="Google Shape;472;g3124017e136_0_70"/>
          <p:cNvSpPr txBox="1">
            <a:spLocks noGrp="1"/>
          </p:cNvSpPr>
          <p:nvPr>
            <p:ph type="body" idx="1"/>
          </p:nvPr>
        </p:nvSpPr>
        <p:spPr>
          <a:xfrm>
            <a:off x="628650" y="1370013"/>
            <a:ext cx="7886700" cy="3262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473" name="Google Shape;473;g3124017e136_0_70"/>
          <p:cNvPicPr preferRelativeResize="0"/>
          <p:nvPr/>
        </p:nvPicPr>
        <p:blipFill rotWithShape="1">
          <a:blip r:embed="rId3">
            <a:alphaModFix/>
          </a:blip>
          <a:srcRect/>
          <a:stretch/>
        </p:blipFill>
        <p:spPr>
          <a:xfrm>
            <a:off x="1313600" y="1190475"/>
            <a:ext cx="6516799" cy="2762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3117f3597a5_0_716"/>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
              <a:t>Burden on Learners</a:t>
            </a:r>
            <a:endParaRPr/>
          </a:p>
        </p:txBody>
      </p:sp>
      <p:pic>
        <p:nvPicPr>
          <p:cNvPr id="479" name="Google Shape;479;g3117f3597a5_0_716"/>
          <p:cNvPicPr preferRelativeResize="0"/>
          <p:nvPr/>
        </p:nvPicPr>
        <p:blipFill rotWithShape="1">
          <a:blip r:embed="rId3">
            <a:alphaModFix/>
          </a:blip>
          <a:srcRect/>
          <a:stretch/>
        </p:blipFill>
        <p:spPr>
          <a:xfrm>
            <a:off x="586912" y="1693025"/>
            <a:ext cx="3950774" cy="2222300"/>
          </a:xfrm>
          <a:prstGeom prst="rect">
            <a:avLst/>
          </a:prstGeom>
          <a:noFill/>
          <a:ln>
            <a:noFill/>
          </a:ln>
        </p:spPr>
      </p:pic>
      <p:pic>
        <p:nvPicPr>
          <p:cNvPr id="480" name="Google Shape;480;g3117f3597a5_0_716"/>
          <p:cNvPicPr preferRelativeResize="0"/>
          <p:nvPr/>
        </p:nvPicPr>
        <p:blipFill rotWithShape="1">
          <a:blip r:embed="rId4">
            <a:alphaModFix/>
          </a:blip>
          <a:srcRect/>
          <a:stretch/>
        </p:blipFill>
        <p:spPr>
          <a:xfrm>
            <a:off x="4875551" y="1543679"/>
            <a:ext cx="3782925" cy="25209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Learner Anxiety &amp; Stress</a:t>
            </a:r>
            <a:endParaRPr/>
          </a:p>
        </p:txBody>
      </p:sp>
      <p:grpSp>
        <p:nvGrpSpPr>
          <p:cNvPr id="486" name="Google Shape;486;p10"/>
          <p:cNvGrpSpPr/>
          <p:nvPr/>
        </p:nvGrpSpPr>
        <p:grpSpPr>
          <a:xfrm>
            <a:off x="1412276" y="1370917"/>
            <a:ext cx="2299896" cy="2989866"/>
            <a:chOff x="783626" y="904"/>
            <a:chExt cx="2299896" cy="2989866"/>
          </a:xfrm>
        </p:grpSpPr>
        <p:sp>
          <p:nvSpPr>
            <p:cNvPr id="487" name="Google Shape;487;p10"/>
            <p:cNvSpPr/>
            <p:nvPr/>
          </p:nvSpPr>
          <p:spPr>
            <a:xfrm>
              <a:off x="783626" y="904"/>
              <a:ext cx="2299896" cy="1379938"/>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0"/>
            <p:cNvSpPr txBox="1"/>
            <p:nvPr/>
          </p:nvSpPr>
          <p:spPr>
            <a:xfrm>
              <a:off x="783626" y="904"/>
              <a:ext cx="2299896" cy="1379938"/>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High stakes Environment</a:t>
              </a:r>
              <a:endParaRPr sz="2900" b="0" i="0" u="none" strike="noStrike" cap="none">
                <a:solidFill>
                  <a:schemeClr val="lt1"/>
                </a:solidFill>
                <a:latin typeface="Arial"/>
                <a:ea typeface="Arial"/>
                <a:cs typeface="Arial"/>
                <a:sym typeface="Arial"/>
              </a:endParaRPr>
            </a:p>
          </p:txBody>
        </p:sp>
        <p:sp>
          <p:nvSpPr>
            <p:cNvPr id="489" name="Google Shape;489;p10"/>
            <p:cNvSpPr/>
            <p:nvPr/>
          </p:nvSpPr>
          <p:spPr>
            <a:xfrm>
              <a:off x="783626" y="1610832"/>
              <a:ext cx="2299896" cy="1379938"/>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0"/>
            <p:cNvSpPr txBox="1"/>
            <p:nvPr/>
          </p:nvSpPr>
          <p:spPr>
            <a:xfrm>
              <a:off x="783626" y="1610832"/>
              <a:ext cx="2299896" cy="1379938"/>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Fear of Failure</a:t>
              </a:r>
              <a:endParaRPr sz="2900" b="0" i="0" u="none" strike="noStrike" cap="none">
                <a:solidFill>
                  <a:schemeClr val="lt1"/>
                </a:solidFill>
                <a:latin typeface="Arial"/>
                <a:ea typeface="Arial"/>
                <a:cs typeface="Arial"/>
                <a:sym typeface="Arial"/>
              </a:endParaRPr>
            </a:p>
          </p:txBody>
        </p:sp>
      </p:grpSp>
      <p:pic>
        <p:nvPicPr>
          <p:cNvPr id="491" name="Google Shape;491;p10"/>
          <p:cNvPicPr preferRelativeResize="0"/>
          <p:nvPr/>
        </p:nvPicPr>
        <p:blipFill rotWithShape="1">
          <a:blip r:embed="rId3">
            <a:alphaModFix/>
          </a:blip>
          <a:srcRect/>
          <a:stretch/>
        </p:blipFill>
        <p:spPr>
          <a:xfrm>
            <a:off x="4268696" y="1370925"/>
            <a:ext cx="3978426" cy="2884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Feedback Friendly Culture</a:t>
            </a:r>
            <a:endParaRPr/>
          </a:p>
        </p:txBody>
      </p:sp>
      <p:grpSp>
        <p:nvGrpSpPr>
          <p:cNvPr id="497" name="Google Shape;497;p18"/>
          <p:cNvGrpSpPr/>
          <p:nvPr/>
        </p:nvGrpSpPr>
        <p:grpSpPr>
          <a:xfrm>
            <a:off x="629122" y="1804486"/>
            <a:ext cx="3866205" cy="2393365"/>
            <a:chOff x="472" y="434473"/>
            <a:chExt cx="3866205" cy="2393365"/>
          </a:xfrm>
        </p:grpSpPr>
        <p:sp>
          <p:nvSpPr>
            <p:cNvPr id="498" name="Google Shape;498;p18"/>
            <p:cNvSpPr/>
            <p:nvPr/>
          </p:nvSpPr>
          <p:spPr>
            <a:xfrm>
              <a:off x="472" y="434473"/>
              <a:ext cx="1841050" cy="1104630"/>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txBox="1"/>
            <p:nvPr/>
          </p:nvSpPr>
          <p:spPr>
            <a:xfrm>
              <a:off x="472" y="434473"/>
              <a:ext cx="1841050" cy="110463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Role model feedback</a:t>
              </a:r>
              <a:endParaRPr sz="1800" b="0" i="0" u="none" strike="noStrike" cap="none">
                <a:solidFill>
                  <a:schemeClr val="lt1"/>
                </a:solidFill>
                <a:latin typeface="Arial"/>
                <a:ea typeface="Arial"/>
                <a:cs typeface="Arial"/>
                <a:sym typeface="Arial"/>
              </a:endParaRPr>
            </a:p>
          </p:txBody>
        </p:sp>
        <p:sp>
          <p:nvSpPr>
            <p:cNvPr id="500" name="Google Shape;500;p18"/>
            <p:cNvSpPr/>
            <p:nvPr/>
          </p:nvSpPr>
          <p:spPr>
            <a:xfrm>
              <a:off x="2025627" y="434473"/>
              <a:ext cx="1841050" cy="1104630"/>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txBox="1"/>
            <p:nvPr/>
          </p:nvSpPr>
          <p:spPr>
            <a:xfrm>
              <a:off x="2025627" y="434473"/>
              <a:ext cx="1841050" cy="110463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Provide frequent formative feedback</a:t>
              </a:r>
              <a:endParaRPr sz="1800" b="0" i="0" u="none" strike="noStrike" cap="none">
                <a:solidFill>
                  <a:schemeClr val="lt1"/>
                </a:solidFill>
                <a:latin typeface="Arial"/>
                <a:ea typeface="Arial"/>
                <a:cs typeface="Arial"/>
                <a:sym typeface="Arial"/>
              </a:endParaRPr>
            </a:p>
          </p:txBody>
        </p:sp>
        <p:sp>
          <p:nvSpPr>
            <p:cNvPr id="502" name="Google Shape;502;p18"/>
            <p:cNvSpPr/>
            <p:nvPr/>
          </p:nvSpPr>
          <p:spPr>
            <a:xfrm>
              <a:off x="1013049" y="1723208"/>
              <a:ext cx="1841050" cy="1104630"/>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txBox="1"/>
            <p:nvPr/>
          </p:nvSpPr>
          <p:spPr>
            <a:xfrm>
              <a:off x="1013049" y="1723208"/>
              <a:ext cx="1841050" cy="110463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Empower residents</a:t>
              </a:r>
              <a:endParaRPr sz="1800" b="0" i="0" u="none" strike="noStrike" cap="none">
                <a:solidFill>
                  <a:schemeClr val="lt1"/>
                </a:solidFill>
                <a:latin typeface="Arial"/>
                <a:ea typeface="Arial"/>
                <a:cs typeface="Arial"/>
                <a:sym typeface="Arial"/>
              </a:endParaRPr>
            </a:p>
          </p:txBody>
        </p:sp>
      </p:grpSp>
      <p:pic>
        <p:nvPicPr>
          <p:cNvPr id="504" name="Google Shape;504;p18" descr="A bird standing on grass&#10;&#10;Description automatically generated"/>
          <p:cNvPicPr preferRelativeResize="0"/>
          <p:nvPr/>
        </p:nvPicPr>
        <p:blipFill rotWithShape="1">
          <a:blip r:embed="rId3">
            <a:alphaModFix/>
          </a:blip>
          <a:srcRect/>
          <a:stretch/>
        </p:blipFill>
        <p:spPr>
          <a:xfrm>
            <a:off x="4836102" y="1583573"/>
            <a:ext cx="3548779" cy="243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9"/>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
              <a:t>Improved resident orientation to CBME model and tools</a:t>
            </a:r>
            <a:endParaRPr/>
          </a:p>
          <a:p>
            <a:pPr marL="0" lvl="0" indent="0" algn="l" rtl="0">
              <a:lnSpc>
                <a:spcPct val="90000"/>
              </a:lnSpc>
              <a:spcBef>
                <a:spcPts val="0"/>
              </a:spcBef>
              <a:spcAft>
                <a:spcPts val="0"/>
              </a:spcAft>
              <a:buSzPct val="55554"/>
              <a:buNone/>
            </a:pPr>
            <a:endParaRPr/>
          </a:p>
        </p:txBody>
      </p:sp>
      <p:sp>
        <p:nvSpPr>
          <p:cNvPr id="510" name="Google Shape;510;p39"/>
          <p:cNvSpPr txBox="1">
            <a:spLocks noGrp="1"/>
          </p:cNvSpPr>
          <p:nvPr>
            <p:ph type="body" idx="1"/>
          </p:nvPr>
        </p:nvSpPr>
        <p:spPr>
          <a:xfrm>
            <a:off x="4762500" y="1370025"/>
            <a:ext cx="4172700" cy="3002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 sz="1800">
                <a:solidFill>
                  <a:schemeClr val="dk1"/>
                </a:solidFill>
              </a:rPr>
              <a:t>Link Milestone and Core Outcomes </a:t>
            </a:r>
            <a:endParaRPr sz="1800">
              <a:solidFill>
                <a:schemeClr val="dk1"/>
              </a:solidFill>
            </a:endParaRPr>
          </a:p>
          <a:p>
            <a:pPr marL="0" lvl="0" indent="0" algn="l" rtl="0">
              <a:lnSpc>
                <a:spcPct val="90000"/>
              </a:lnSpc>
              <a:spcBef>
                <a:spcPts val="1000"/>
              </a:spcBef>
              <a:spcAft>
                <a:spcPts val="0"/>
              </a:spcAft>
              <a:buSzPts val="1800"/>
              <a:buNone/>
            </a:pPr>
            <a:endParaRPr sz="1800">
              <a:solidFill>
                <a:schemeClr val="dk1"/>
              </a:solidFill>
            </a:endParaRPr>
          </a:p>
          <a:p>
            <a:pPr marL="0" lvl="0" indent="0" algn="l" rtl="0">
              <a:lnSpc>
                <a:spcPct val="90000"/>
              </a:lnSpc>
              <a:spcBef>
                <a:spcPts val="1000"/>
              </a:spcBef>
              <a:spcAft>
                <a:spcPts val="0"/>
              </a:spcAft>
              <a:buSzPts val="1800"/>
              <a:buNone/>
            </a:pPr>
            <a:r>
              <a:rPr lang="en" sz="1800">
                <a:solidFill>
                  <a:schemeClr val="dk1"/>
                </a:solidFill>
              </a:rPr>
              <a:t>Use the STFM resident webinar:</a:t>
            </a:r>
            <a:endParaRPr sz="1800">
              <a:solidFill>
                <a:schemeClr val="dk1"/>
              </a:solidFill>
            </a:endParaRPr>
          </a:p>
          <a:p>
            <a:pPr marL="0" lvl="0" indent="0" algn="ctr" rtl="0">
              <a:lnSpc>
                <a:spcPct val="90000"/>
              </a:lnSpc>
              <a:spcBef>
                <a:spcPts val="1000"/>
              </a:spcBef>
              <a:spcAft>
                <a:spcPts val="0"/>
              </a:spcAft>
              <a:buSzPts val="1800"/>
              <a:buNone/>
            </a:pPr>
            <a:r>
              <a:rPr lang="en" sz="1800">
                <a:solidFill>
                  <a:schemeClr val="dk1"/>
                </a:solidFill>
              </a:rPr>
              <a:t> </a:t>
            </a:r>
            <a:r>
              <a:rPr lang="en" sz="1800" i="1">
                <a:solidFill>
                  <a:schemeClr val="dk1"/>
                </a:solidFill>
                <a:latin typeface="Trebuchet MS"/>
                <a:ea typeface="Trebuchet MS"/>
                <a:cs typeface="Trebuchet MS"/>
                <a:sym typeface="Trebuchet MS"/>
              </a:rPr>
              <a:t>Individualized Learning and Resident Assessment: A CBME Orientation for Residents</a:t>
            </a:r>
            <a:endParaRPr sz="1800" i="1">
              <a:solidFill>
                <a:schemeClr val="dk1"/>
              </a:solidFill>
            </a:endParaRPr>
          </a:p>
          <a:p>
            <a:pPr marL="0" lvl="0" indent="0" algn="l" rtl="0">
              <a:lnSpc>
                <a:spcPct val="90000"/>
              </a:lnSpc>
              <a:spcBef>
                <a:spcPts val="1000"/>
              </a:spcBef>
              <a:spcAft>
                <a:spcPts val="0"/>
              </a:spcAft>
              <a:buSzPts val="1800"/>
              <a:buNone/>
            </a:pPr>
            <a:r>
              <a:rPr lang="en" sz="1800">
                <a:solidFill>
                  <a:schemeClr val="dk1"/>
                </a:solidFill>
              </a:rPr>
              <a:t>Incorporate into ILP development</a:t>
            </a:r>
            <a:endParaRPr sz="1800">
              <a:solidFill>
                <a:schemeClr val="dk1"/>
              </a:solidFill>
            </a:endParaRPr>
          </a:p>
        </p:txBody>
      </p:sp>
      <p:pic>
        <p:nvPicPr>
          <p:cNvPr id="511" name="Google Shape;511;p39"/>
          <p:cNvPicPr preferRelativeResize="0"/>
          <p:nvPr/>
        </p:nvPicPr>
        <p:blipFill>
          <a:blip r:embed="rId3">
            <a:alphaModFix/>
          </a:blip>
          <a:stretch>
            <a:fillRect/>
          </a:stretch>
        </p:blipFill>
        <p:spPr>
          <a:xfrm>
            <a:off x="628647" y="1370025"/>
            <a:ext cx="4046698" cy="28010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3124017e136_0_105"/>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Arial"/>
              <a:buNone/>
            </a:pPr>
            <a:r>
              <a:rPr lang="en"/>
              <a:t>Encourage faculty-initiated feedback</a:t>
            </a:r>
            <a:endParaRPr/>
          </a:p>
        </p:txBody>
      </p:sp>
      <p:pic>
        <p:nvPicPr>
          <p:cNvPr id="517" name="Google Shape;517;g3124017e136_0_105"/>
          <p:cNvPicPr preferRelativeResize="0"/>
          <p:nvPr/>
        </p:nvPicPr>
        <p:blipFill rotWithShape="1">
          <a:blip r:embed="rId3">
            <a:alphaModFix/>
          </a:blip>
          <a:srcRect/>
          <a:stretch/>
        </p:blipFill>
        <p:spPr>
          <a:xfrm>
            <a:off x="3179625" y="1375100"/>
            <a:ext cx="2784750" cy="2784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Empower Resident Co-production</a:t>
            </a:r>
            <a:endParaRPr/>
          </a:p>
        </p:txBody>
      </p:sp>
      <p:sp>
        <p:nvSpPr>
          <p:cNvPr id="523" name="Google Shape;523;p19"/>
          <p:cNvSpPr txBox="1">
            <a:spLocks noGrp="1"/>
          </p:cNvSpPr>
          <p:nvPr>
            <p:ph type="body" idx="1"/>
          </p:nvPr>
        </p:nvSpPr>
        <p:spPr>
          <a:xfrm>
            <a:off x="628650" y="1370013"/>
            <a:ext cx="7886700" cy="2902729"/>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
              <a:t>Asking the question: </a:t>
            </a:r>
            <a:endParaRPr/>
          </a:p>
          <a:p>
            <a:pPr marL="114300" lvl="0" indent="0" algn="l" rtl="0">
              <a:lnSpc>
                <a:spcPct val="90000"/>
              </a:lnSpc>
              <a:spcBef>
                <a:spcPts val="1000"/>
              </a:spcBef>
              <a:spcAft>
                <a:spcPts val="0"/>
              </a:spcAft>
              <a:buSzPts val="1800"/>
              <a:buNone/>
            </a:pPr>
            <a:endParaRPr/>
          </a:p>
          <a:p>
            <a:pPr marL="114300" lvl="0" indent="0" algn="ctr" rtl="0">
              <a:lnSpc>
                <a:spcPct val="90000"/>
              </a:lnSpc>
              <a:spcBef>
                <a:spcPts val="1000"/>
              </a:spcBef>
              <a:spcAft>
                <a:spcPts val="0"/>
              </a:spcAft>
              <a:buSzPts val="1800"/>
              <a:buNone/>
            </a:pPr>
            <a:r>
              <a:rPr lang="en" sz="3200"/>
              <a:t>How do YOU demonstrate this?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Trainee Autonomy</a:t>
            </a:r>
            <a:endParaRPr/>
          </a:p>
        </p:txBody>
      </p:sp>
      <p:grpSp>
        <p:nvGrpSpPr>
          <p:cNvPr id="529" name="Google Shape;529;p15"/>
          <p:cNvGrpSpPr/>
          <p:nvPr/>
        </p:nvGrpSpPr>
        <p:grpSpPr>
          <a:xfrm>
            <a:off x="5424273" y="1223748"/>
            <a:ext cx="2315002" cy="3009503"/>
            <a:chOff x="776073" y="229"/>
            <a:chExt cx="2315002" cy="3009503"/>
          </a:xfrm>
        </p:grpSpPr>
        <p:sp>
          <p:nvSpPr>
            <p:cNvPr id="530" name="Google Shape;530;p15"/>
            <p:cNvSpPr/>
            <p:nvPr/>
          </p:nvSpPr>
          <p:spPr>
            <a:xfrm>
              <a:off x="776073" y="229"/>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15"/>
            <p:cNvSpPr txBox="1"/>
            <p:nvPr/>
          </p:nvSpPr>
          <p:spPr>
            <a:xfrm>
              <a:off x="776073" y="229"/>
              <a:ext cx="2315002" cy="1389001"/>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Perceived Reduction Autonomy </a:t>
              </a:r>
              <a:endParaRPr sz="2900" b="0" i="0" u="none" strike="noStrike" cap="none">
                <a:solidFill>
                  <a:schemeClr val="lt1"/>
                </a:solidFill>
                <a:latin typeface="Arial"/>
                <a:ea typeface="Arial"/>
                <a:cs typeface="Arial"/>
                <a:sym typeface="Arial"/>
              </a:endParaRPr>
            </a:p>
          </p:txBody>
        </p:sp>
        <p:sp>
          <p:nvSpPr>
            <p:cNvPr id="532" name="Google Shape;532;p15"/>
            <p:cNvSpPr/>
            <p:nvPr/>
          </p:nvSpPr>
          <p:spPr>
            <a:xfrm>
              <a:off x="776073" y="1620731"/>
              <a:ext cx="2315002" cy="1389001"/>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5"/>
            <p:cNvSpPr txBox="1"/>
            <p:nvPr/>
          </p:nvSpPr>
          <p:spPr>
            <a:xfrm>
              <a:off x="776073" y="1620731"/>
              <a:ext cx="2315002" cy="1389001"/>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Supervision discomfort</a:t>
              </a:r>
              <a:endParaRPr sz="2900" b="0" i="0" u="none" strike="noStrike" cap="none">
                <a:solidFill>
                  <a:schemeClr val="lt1"/>
                </a:solidFill>
                <a:latin typeface="Arial"/>
                <a:ea typeface="Arial"/>
                <a:cs typeface="Arial"/>
                <a:sym typeface="Arial"/>
              </a:endParaRPr>
            </a:p>
          </p:txBody>
        </p:sp>
      </p:grpSp>
      <p:pic>
        <p:nvPicPr>
          <p:cNvPr id="534" name="Google Shape;534;p15"/>
          <p:cNvPicPr preferRelativeResize="0"/>
          <p:nvPr/>
        </p:nvPicPr>
        <p:blipFill rotWithShape="1">
          <a:blip r:embed="rId3">
            <a:alphaModFix/>
          </a:blip>
          <a:srcRect/>
          <a:stretch/>
        </p:blipFill>
        <p:spPr>
          <a:xfrm>
            <a:off x="915700" y="1370250"/>
            <a:ext cx="3817325" cy="2863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117f3597a5_0_7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a:solidFill>
                  <a:schemeClr val="accent1"/>
                </a:solidFill>
              </a:rPr>
              <a:t>Getting to know you:</a:t>
            </a:r>
            <a:endParaRPr sz="3200">
              <a:solidFill>
                <a:schemeClr val="accent1"/>
              </a:solidFill>
            </a:endParaRPr>
          </a:p>
        </p:txBody>
      </p:sp>
      <p:grpSp>
        <p:nvGrpSpPr>
          <p:cNvPr id="199" name="Google Shape;199;g3117f3597a5_0_702"/>
          <p:cNvGrpSpPr/>
          <p:nvPr/>
        </p:nvGrpSpPr>
        <p:grpSpPr>
          <a:xfrm>
            <a:off x="311700" y="2061868"/>
            <a:ext cx="8520599" cy="1597612"/>
            <a:chOff x="0" y="909393"/>
            <a:chExt cx="8520599" cy="1597612"/>
          </a:xfrm>
        </p:grpSpPr>
        <p:sp>
          <p:nvSpPr>
            <p:cNvPr id="200" name="Google Shape;200;g3117f3597a5_0_702"/>
            <p:cNvSpPr/>
            <p:nvPr/>
          </p:nvSpPr>
          <p:spPr>
            <a:xfrm>
              <a:off x="0" y="909393"/>
              <a:ext cx="2662687" cy="1597612"/>
            </a:xfrm>
            <a:prstGeom prst="rect">
              <a:avLst/>
            </a:prstGeom>
            <a:solidFill>
              <a:srgbClr val="4185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g3117f3597a5_0_702"/>
            <p:cNvSpPr txBox="1"/>
            <p:nvPr/>
          </p:nvSpPr>
          <p:spPr>
            <a:xfrm>
              <a:off x="0" y="909393"/>
              <a:ext cx="2662687" cy="1597612"/>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What is your current role in GME?</a:t>
              </a:r>
              <a:endParaRPr sz="2600" b="0" i="0" u="none" strike="noStrike" cap="none">
                <a:solidFill>
                  <a:schemeClr val="lt1"/>
                </a:solidFill>
                <a:latin typeface="Arial"/>
                <a:ea typeface="Arial"/>
                <a:cs typeface="Arial"/>
                <a:sym typeface="Arial"/>
              </a:endParaRPr>
            </a:p>
          </p:txBody>
        </p:sp>
        <p:sp>
          <p:nvSpPr>
            <p:cNvPr id="202" name="Google Shape;202;g3117f3597a5_0_702"/>
            <p:cNvSpPr/>
            <p:nvPr/>
          </p:nvSpPr>
          <p:spPr>
            <a:xfrm>
              <a:off x="2928956" y="909393"/>
              <a:ext cx="2662687" cy="1597612"/>
            </a:xfrm>
            <a:prstGeom prst="rect">
              <a:avLst/>
            </a:prstGeom>
            <a:solidFill>
              <a:srgbClr val="4185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3117f3597a5_0_702"/>
            <p:cNvSpPr txBox="1"/>
            <p:nvPr/>
          </p:nvSpPr>
          <p:spPr>
            <a:xfrm>
              <a:off x="2928956" y="909393"/>
              <a:ext cx="2662687" cy="1597612"/>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How many years have you been in GME in any role?</a:t>
              </a:r>
              <a:endParaRPr sz="2600" b="0" i="0" u="none" strike="noStrike" cap="none">
                <a:solidFill>
                  <a:schemeClr val="lt1"/>
                </a:solidFill>
                <a:latin typeface="Arial"/>
                <a:ea typeface="Arial"/>
                <a:cs typeface="Arial"/>
                <a:sym typeface="Arial"/>
              </a:endParaRPr>
            </a:p>
          </p:txBody>
        </p:sp>
        <p:sp>
          <p:nvSpPr>
            <p:cNvPr id="204" name="Google Shape;204;g3117f3597a5_0_702"/>
            <p:cNvSpPr/>
            <p:nvPr/>
          </p:nvSpPr>
          <p:spPr>
            <a:xfrm>
              <a:off x="5857912" y="909393"/>
              <a:ext cx="2662687" cy="1597612"/>
            </a:xfrm>
            <a:prstGeom prst="rect">
              <a:avLst/>
            </a:prstGeom>
            <a:solidFill>
              <a:srgbClr val="4185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3117f3597a5_0_702"/>
            <p:cNvSpPr txBox="1"/>
            <p:nvPr/>
          </p:nvSpPr>
          <p:spPr>
            <a:xfrm>
              <a:off x="5857912" y="909393"/>
              <a:ext cx="2662687" cy="1597612"/>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 sz="2600" b="0" i="0" u="none" strike="noStrike" cap="none">
                  <a:solidFill>
                    <a:schemeClr val="lt1"/>
                  </a:solidFill>
                  <a:latin typeface="Arial"/>
                  <a:ea typeface="Arial"/>
                  <a:cs typeface="Arial"/>
                  <a:sym typeface="Arial"/>
                </a:rPr>
                <a:t>Have you attended other STFM CBME webinars?</a:t>
              </a:r>
              <a:endParaRPr sz="2600" b="0" i="0" u="none" strike="noStrike" cap="none">
                <a:solidFill>
                  <a:schemeClr val="lt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12e6b64c51_0_0"/>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
              <a:t>Bring it Home</a:t>
            </a:r>
            <a:endParaRPr/>
          </a:p>
        </p:txBody>
      </p:sp>
      <p:graphicFrame>
        <p:nvGraphicFramePr>
          <p:cNvPr id="2" name="Diagram 1">
            <a:extLst>
              <a:ext uri="{FF2B5EF4-FFF2-40B4-BE49-F238E27FC236}">
                <a16:creationId xmlns:a16="http://schemas.microsoft.com/office/drawing/2014/main" id="{03716F81-C160-3D18-0215-173528386F67}"/>
              </a:ext>
            </a:extLst>
          </p:cNvPr>
          <p:cNvGraphicFramePr/>
          <p:nvPr>
            <p:extLst>
              <p:ext uri="{D42A27DB-BD31-4B8C-83A1-F6EECF244321}">
                <p14:modId xmlns:p14="http://schemas.microsoft.com/office/powerpoint/2010/main" val="846855462"/>
              </p:ext>
            </p:extLst>
          </p:nvPr>
        </p:nvGraphicFramePr>
        <p:xfrm>
          <a:off x="628650" y="1370013"/>
          <a:ext cx="7886700" cy="32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d574092a54_0_0"/>
          <p:cNvSpPr txBox="1">
            <a:spLocks noGrp="1"/>
          </p:cNvSpPr>
          <p:nvPr>
            <p:ph type="title"/>
          </p:nvPr>
        </p:nvSpPr>
        <p:spPr>
          <a:xfrm>
            <a:off x="628650" y="274638"/>
            <a:ext cx="7886700" cy="993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dirty="0"/>
              <a:t>References and Resources</a:t>
            </a:r>
            <a:endParaRPr dirty="0"/>
          </a:p>
        </p:txBody>
      </p:sp>
      <p:sp>
        <p:nvSpPr>
          <p:cNvPr id="546" name="Google Shape;546;g2d574092a54_0_0"/>
          <p:cNvSpPr txBox="1">
            <a:spLocks noGrp="1"/>
          </p:cNvSpPr>
          <p:nvPr>
            <p:ph type="body" idx="1"/>
          </p:nvPr>
        </p:nvSpPr>
        <p:spPr>
          <a:xfrm>
            <a:off x="628650" y="1370013"/>
            <a:ext cx="7886700" cy="3262200"/>
          </a:xfrm>
          <a:prstGeom prst="rect">
            <a:avLst/>
          </a:prstGeom>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None/>
            </a:pPr>
            <a:r>
              <a:rPr lang="en-US" sz="1400" dirty="0">
                <a:solidFill>
                  <a:schemeClr val="dk1"/>
                </a:solidFill>
              </a:rPr>
              <a:t>Cheung K., </a:t>
            </a:r>
            <a:r>
              <a:rPr lang="en-US" sz="1400" dirty="0" err="1">
                <a:solidFill>
                  <a:schemeClr val="dk1"/>
                </a:solidFill>
              </a:rPr>
              <a:t>Rogoza</a:t>
            </a:r>
            <a:r>
              <a:rPr lang="en-US" sz="1400" dirty="0">
                <a:solidFill>
                  <a:schemeClr val="dk1"/>
                </a:solidFill>
              </a:rPr>
              <a:t> C., Chung A., Yin Ming Kwan B. “Analyzing the administrative burden of competency based medical education.” Can Assoc </a:t>
            </a:r>
            <a:r>
              <a:rPr lang="en-US" sz="1400" dirty="0" err="1">
                <a:solidFill>
                  <a:schemeClr val="dk1"/>
                </a:solidFill>
              </a:rPr>
              <a:t>Radiol</a:t>
            </a:r>
            <a:r>
              <a:rPr lang="en-US" sz="1400" dirty="0">
                <a:solidFill>
                  <a:schemeClr val="dk1"/>
                </a:solidFill>
              </a:rPr>
              <a:t> J. 2022. 73(2):299-304. </a:t>
            </a:r>
          </a:p>
          <a:p>
            <a:pPr marL="0" lvl="0" indent="0" algn="l" rtl="0">
              <a:lnSpc>
                <a:spcPct val="90000"/>
              </a:lnSpc>
              <a:spcBef>
                <a:spcPts val="1000"/>
              </a:spcBef>
              <a:spcAft>
                <a:spcPts val="0"/>
              </a:spcAft>
              <a:buNone/>
            </a:pPr>
            <a:endParaRPr lang="en-US" sz="1400" dirty="0">
              <a:solidFill>
                <a:schemeClr val="dk1"/>
              </a:solidFill>
            </a:endParaRPr>
          </a:p>
          <a:p>
            <a:pPr marL="0" lvl="0" indent="0" algn="l" rtl="0">
              <a:lnSpc>
                <a:spcPct val="90000"/>
              </a:lnSpc>
              <a:spcBef>
                <a:spcPts val="1000"/>
              </a:spcBef>
              <a:spcAft>
                <a:spcPts val="0"/>
              </a:spcAft>
              <a:buNone/>
            </a:pPr>
            <a:r>
              <a:rPr lang="en-US" sz="1400" dirty="0">
                <a:solidFill>
                  <a:schemeClr val="dk1"/>
                </a:solidFill>
              </a:rPr>
              <a:t>ACGME Course: Developing Faculty Competencies in Assessment: </a:t>
            </a:r>
            <a:r>
              <a:rPr lang="en-US" sz="1400" u="sng" dirty="0">
                <a:solidFill>
                  <a:schemeClr val="hlink"/>
                </a:solidFill>
                <a:hlinkClick r:id="rId3"/>
              </a:rPr>
              <a:t>https://www.acgme.org/meetings-and-educational-activities/courses-and-workshops/developing-faculty-competencies-in-assessment/</a:t>
            </a:r>
            <a:endParaRPr lang="en-US" sz="1400" dirty="0">
              <a:solidFill>
                <a:schemeClr val="dk1"/>
              </a:solidFill>
            </a:endParaRPr>
          </a:p>
          <a:p>
            <a:pPr marL="0" lvl="0" indent="0" algn="l" rtl="0">
              <a:lnSpc>
                <a:spcPct val="90000"/>
              </a:lnSpc>
              <a:spcBef>
                <a:spcPts val="1000"/>
              </a:spcBef>
              <a:spcAft>
                <a:spcPts val="0"/>
              </a:spcAft>
              <a:buNone/>
            </a:pPr>
            <a:endParaRPr lang="en-US" sz="1400" dirty="0">
              <a:solidFill>
                <a:schemeClr val="dk1"/>
              </a:solidFill>
            </a:endParaRPr>
          </a:p>
          <a:p>
            <a:pPr marL="0" lvl="0" indent="0" algn="l" rtl="0">
              <a:lnSpc>
                <a:spcPct val="90000"/>
              </a:lnSpc>
              <a:spcBef>
                <a:spcPts val="1000"/>
              </a:spcBef>
              <a:spcAft>
                <a:spcPts val="0"/>
              </a:spcAft>
              <a:buNone/>
            </a:pPr>
            <a:r>
              <a:rPr lang="en-US" sz="1400" dirty="0">
                <a:solidFill>
                  <a:schemeClr val="dk1"/>
                </a:solidFill>
              </a:rPr>
              <a:t>STFM Instructions for Accessing Active Assessment Using Direct Observation Tool in New Innovations and </a:t>
            </a:r>
            <a:r>
              <a:rPr lang="en-US" sz="1400" dirty="0" err="1">
                <a:solidFill>
                  <a:schemeClr val="dk1"/>
                </a:solidFill>
              </a:rPr>
              <a:t>MedHub</a:t>
            </a:r>
            <a:r>
              <a:rPr lang="en-US" sz="1400" dirty="0">
                <a:solidFill>
                  <a:schemeClr val="dk1"/>
                </a:solidFill>
              </a:rPr>
              <a:t>: </a:t>
            </a:r>
            <a:r>
              <a:rPr lang="en-US" sz="1400" u="sng" dirty="0">
                <a:solidFill>
                  <a:schemeClr val="hlink"/>
                </a:solidFill>
                <a:hlinkClick r:id="rId4"/>
              </a:rPr>
              <a:t>https://stfm.org/teachingresources/resources/cbme-toolkit/assessment-tools-strategies/#35719</a:t>
            </a:r>
            <a:r>
              <a:rPr lang="en-US" sz="1400" dirty="0">
                <a:solidFill>
                  <a:schemeClr val="dk1"/>
                </a:solidFill>
              </a:rPr>
              <a:t> </a:t>
            </a:r>
          </a:p>
          <a:p>
            <a:pPr marL="0" lvl="0" indent="0" algn="l" rtl="0">
              <a:lnSpc>
                <a:spcPct val="90000"/>
              </a:lnSpc>
              <a:spcBef>
                <a:spcPts val="1000"/>
              </a:spcBef>
              <a:spcAft>
                <a:spcPts val="0"/>
              </a:spcAft>
              <a:buNone/>
            </a:pPr>
            <a:br>
              <a:rPr lang="en-US" sz="1400" dirty="0">
                <a:solidFill>
                  <a:schemeClr val="dk1"/>
                </a:solidFill>
              </a:rPr>
            </a:br>
            <a:r>
              <a:rPr lang="en-US" sz="1400" dirty="0">
                <a:solidFill>
                  <a:schemeClr val="dk1"/>
                </a:solidFill>
              </a:rPr>
              <a:t>Newton W, Rode K. What assessments are being used in family medicine residencies? JABFM. 2023</a:t>
            </a:r>
            <a:endParaRPr lang="en-US" sz="1300" b="0" i="0" dirty="0">
              <a:solidFill>
                <a:srgbClr val="2E2B2B"/>
              </a:solidFill>
              <a:effectLst/>
              <a:latin typeface="+mn-lt"/>
            </a:endParaRPr>
          </a:p>
          <a:p>
            <a:pPr marL="0" lvl="0" indent="0" algn="l" rtl="0">
              <a:lnSpc>
                <a:spcPct val="90000"/>
              </a:lnSpc>
              <a:spcBef>
                <a:spcPts val="1000"/>
              </a:spcBef>
              <a:spcAft>
                <a:spcPts val="0"/>
              </a:spcAft>
              <a:buNone/>
            </a:pPr>
            <a:endParaRPr lang="en-US" sz="1400" dirty="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d574092a54_0_0"/>
          <p:cNvSpPr txBox="1">
            <a:spLocks noGrp="1"/>
          </p:cNvSpPr>
          <p:nvPr>
            <p:ph type="title"/>
          </p:nvPr>
        </p:nvSpPr>
        <p:spPr>
          <a:xfrm>
            <a:off x="628650" y="274638"/>
            <a:ext cx="7886700" cy="993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dirty="0"/>
              <a:t>References and Resources</a:t>
            </a:r>
            <a:endParaRPr dirty="0"/>
          </a:p>
        </p:txBody>
      </p:sp>
      <p:graphicFrame>
        <p:nvGraphicFramePr>
          <p:cNvPr id="3" name="Diagram 2">
            <a:extLst>
              <a:ext uri="{FF2B5EF4-FFF2-40B4-BE49-F238E27FC236}">
                <a16:creationId xmlns:a16="http://schemas.microsoft.com/office/drawing/2014/main" id="{D0DB2800-D309-F244-8BCA-B899EF8623B0}"/>
              </a:ext>
            </a:extLst>
          </p:cNvPr>
          <p:cNvGraphicFramePr/>
          <p:nvPr>
            <p:extLst>
              <p:ext uri="{D42A27DB-BD31-4B8C-83A1-F6EECF244321}">
                <p14:modId xmlns:p14="http://schemas.microsoft.com/office/powerpoint/2010/main" val="1266259079"/>
              </p:ext>
            </p:extLst>
          </p:nvPr>
        </p:nvGraphicFramePr>
        <p:xfrm>
          <a:off x="628650" y="1167712"/>
          <a:ext cx="7886700" cy="32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210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r>
              <a:rPr lang="en">
                <a:solidFill>
                  <a:srgbClr val="0070C0"/>
                </a:solidFill>
              </a:rPr>
              <a:t>The Call for Competency</a:t>
            </a:r>
            <a:endParaRPr>
              <a:solidFill>
                <a:srgbClr val="0070C0"/>
              </a:solidFill>
            </a:endParaRPr>
          </a:p>
        </p:txBody>
      </p:sp>
      <p:sp>
        <p:nvSpPr>
          <p:cNvPr id="211" name="Google Shape;211;p4"/>
          <p:cNvSpPr txBox="1">
            <a:spLocks noGrp="1"/>
          </p:cNvSpPr>
          <p:nvPr>
            <p:ph type="body" idx="1"/>
          </p:nvPr>
        </p:nvSpPr>
        <p:spPr>
          <a:xfrm>
            <a:off x="3887788" y="741363"/>
            <a:ext cx="4629300" cy="3654300"/>
          </a:xfrm>
          <a:prstGeom prst="rect">
            <a:avLst/>
          </a:prstGeom>
          <a:noFill/>
          <a:ln>
            <a:noFill/>
          </a:ln>
        </p:spPr>
        <p:txBody>
          <a:bodyPr spcFirstLastPara="1" wrap="square" lIns="91425" tIns="45700" rIns="91425" bIns="45700" anchor="ctr" anchorCtr="0">
            <a:normAutofit/>
          </a:bodyPr>
          <a:lstStyle/>
          <a:p>
            <a:pPr marL="25400" lvl="0" indent="0" algn="l" rtl="0">
              <a:lnSpc>
                <a:spcPct val="90000"/>
              </a:lnSpc>
              <a:spcBef>
                <a:spcPts val="1000"/>
              </a:spcBef>
              <a:spcAft>
                <a:spcPts val="0"/>
              </a:spcAft>
              <a:buSzPts val="3200"/>
              <a:buNone/>
            </a:pPr>
            <a:endParaRPr dirty="0"/>
          </a:p>
          <a:p>
            <a:pPr marL="25400" lvl="0" indent="0" algn="l" rtl="0">
              <a:lnSpc>
                <a:spcPct val="90000"/>
              </a:lnSpc>
              <a:spcBef>
                <a:spcPts val="1000"/>
              </a:spcBef>
              <a:spcAft>
                <a:spcPts val="0"/>
              </a:spcAft>
              <a:buSzPts val="3200"/>
              <a:buNone/>
            </a:pPr>
            <a:endParaRPr sz="2400" dirty="0"/>
          </a:p>
        </p:txBody>
      </p:sp>
      <p:pic>
        <p:nvPicPr>
          <p:cNvPr id="5" name="Picture 4" descr="A circular logo with a palm tree and text&#10;&#10;Description automatically generated">
            <a:extLst>
              <a:ext uri="{FF2B5EF4-FFF2-40B4-BE49-F238E27FC236}">
                <a16:creationId xmlns:a16="http://schemas.microsoft.com/office/drawing/2014/main" id="{30D2E778-9C13-FB03-656D-19374054266F}"/>
              </a:ext>
            </a:extLst>
          </p:cNvPr>
          <p:cNvPicPr>
            <a:picLocks noChangeAspect="1"/>
          </p:cNvPicPr>
          <p:nvPr/>
        </p:nvPicPr>
        <p:blipFill>
          <a:blip r:embed="rId3"/>
          <a:stretch>
            <a:fillRect/>
          </a:stretch>
        </p:blipFill>
        <p:spPr>
          <a:xfrm>
            <a:off x="955688" y="1656488"/>
            <a:ext cx="2298700" cy="2298700"/>
          </a:xfrm>
          <a:prstGeom prst="rect">
            <a:avLst/>
          </a:prstGeom>
        </p:spPr>
      </p:pic>
      <p:graphicFrame>
        <p:nvGraphicFramePr>
          <p:cNvPr id="6" name="Diagram 5">
            <a:extLst>
              <a:ext uri="{FF2B5EF4-FFF2-40B4-BE49-F238E27FC236}">
                <a16:creationId xmlns:a16="http://schemas.microsoft.com/office/drawing/2014/main" id="{9C19EBDA-CEF7-8669-AC5F-D1FE3F5E7194}"/>
              </a:ext>
            </a:extLst>
          </p:cNvPr>
          <p:cNvGraphicFramePr/>
          <p:nvPr>
            <p:extLst>
              <p:ext uri="{D42A27DB-BD31-4B8C-83A1-F6EECF244321}">
                <p14:modId xmlns:p14="http://schemas.microsoft.com/office/powerpoint/2010/main" val="3210356989"/>
              </p:ext>
            </p:extLst>
          </p:nvPr>
        </p:nvGraphicFramePr>
        <p:xfrm>
          <a:off x="3887788" y="1956914"/>
          <a:ext cx="4462976" cy="1406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5"/>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en"/>
              <a:t>How Many Assessments?</a:t>
            </a:r>
            <a:endParaRPr/>
          </a:p>
        </p:txBody>
      </p:sp>
      <p:sp>
        <p:nvSpPr>
          <p:cNvPr id="224" name="Google Shape;224;p5"/>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200"/>
              <a:buNone/>
            </a:pPr>
            <a:endParaRPr/>
          </a:p>
          <a:p>
            <a:pPr marL="25400" lvl="0" indent="0" algn="ctr" rtl="0">
              <a:lnSpc>
                <a:spcPct val="90000"/>
              </a:lnSpc>
              <a:spcBef>
                <a:spcPts val="1000"/>
              </a:spcBef>
              <a:spcAft>
                <a:spcPts val="0"/>
              </a:spcAft>
              <a:buSzPts val="3200"/>
              <a:buNone/>
            </a:pPr>
            <a:r>
              <a:rPr lang="en" sz="2800"/>
              <a:t>2023: 50-75 assessments over three years</a:t>
            </a:r>
            <a:endParaRPr sz="2800"/>
          </a:p>
          <a:p>
            <a:pPr marL="25400" lvl="0" indent="0" algn="ctr" rtl="0">
              <a:lnSpc>
                <a:spcPct val="90000"/>
              </a:lnSpc>
              <a:spcBef>
                <a:spcPts val="1000"/>
              </a:spcBef>
              <a:spcAft>
                <a:spcPts val="0"/>
              </a:spcAft>
              <a:buSzPts val="3200"/>
              <a:buNone/>
            </a:pPr>
            <a:endParaRPr sz="2800"/>
          </a:p>
          <a:p>
            <a:pPr marL="25400" lvl="0" indent="0" algn="ctr" rtl="0">
              <a:lnSpc>
                <a:spcPct val="90000"/>
              </a:lnSpc>
              <a:spcBef>
                <a:spcPts val="1000"/>
              </a:spcBef>
              <a:spcAft>
                <a:spcPts val="0"/>
              </a:spcAft>
              <a:buSzPts val="3200"/>
              <a:buNone/>
            </a:pPr>
            <a:r>
              <a:rPr lang="en" sz="2800"/>
              <a:t>Canda: 1/day to 1/week</a:t>
            </a:r>
            <a:endParaRPr sz="2800"/>
          </a:p>
        </p:txBody>
      </p:sp>
      <p:pic>
        <p:nvPicPr>
          <p:cNvPr id="225" name="Google Shape;225;p5" descr="A black background with a black square&#10;&#10;Description automatically generated with medium confidence"/>
          <p:cNvPicPr preferRelativeResize="0"/>
          <p:nvPr/>
        </p:nvPicPr>
        <p:blipFill rotWithShape="1">
          <a:blip r:embed="rId3">
            <a:alphaModFix/>
          </a:blip>
          <a:srcRect/>
          <a:stretch/>
        </p:blipFill>
        <p:spPr>
          <a:xfrm>
            <a:off x="925581" y="1793150"/>
            <a:ext cx="2358887" cy="2358887"/>
          </a:xfrm>
          <a:prstGeom prst="rect">
            <a:avLst/>
          </a:prstGeom>
          <a:noFill/>
          <a:ln>
            <a:noFill/>
          </a:ln>
        </p:spPr>
      </p:pic>
      <p:sp>
        <p:nvSpPr>
          <p:cNvPr id="226" name="Google Shape;226;p5"/>
          <p:cNvSpPr txBox="1"/>
          <p:nvPr/>
        </p:nvSpPr>
        <p:spPr>
          <a:xfrm>
            <a:off x="7232200" y="4026500"/>
            <a:ext cx="1838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(Warren &amp; Rode, 2003)</a:t>
            </a: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
              <a:t>Feeling the burden of assessment</a:t>
            </a:r>
            <a:endParaRPr/>
          </a:p>
        </p:txBody>
      </p:sp>
      <p:pic>
        <p:nvPicPr>
          <p:cNvPr id="232" name="Google Shape;232;p7" descr="A group of people around a person&#10;&#10;Description automatically generated"/>
          <p:cNvPicPr preferRelativeResize="0"/>
          <p:nvPr/>
        </p:nvPicPr>
        <p:blipFill rotWithShape="1">
          <a:blip r:embed="rId3">
            <a:alphaModFix/>
          </a:blip>
          <a:srcRect/>
          <a:stretch/>
        </p:blipFill>
        <p:spPr>
          <a:xfrm>
            <a:off x="2169159" y="1201378"/>
            <a:ext cx="4805680" cy="27407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117f3597a5_0_711"/>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
              <a:t>Burden on Faculty</a:t>
            </a:r>
            <a:endParaRPr/>
          </a:p>
        </p:txBody>
      </p:sp>
      <p:pic>
        <p:nvPicPr>
          <p:cNvPr id="238" name="Google Shape;238;g3117f3597a5_0_711"/>
          <p:cNvPicPr preferRelativeResize="0"/>
          <p:nvPr/>
        </p:nvPicPr>
        <p:blipFill rotWithShape="1">
          <a:blip r:embed="rId3">
            <a:alphaModFix/>
          </a:blip>
          <a:srcRect/>
          <a:stretch/>
        </p:blipFill>
        <p:spPr>
          <a:xfrm>
            <a:off x="3108512" y="1268538"/>
            <a:ext cx="2926976" cy="2926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
              <a:t>Faculty Workload</a:t>
            </a:r>
            <a:endParaRPr/>
          </a:p>
        </p:txBody>
      </p:sp>
      <p:grpSp>
        <p:nvGrpSpPr>
          <p:cNvPr id="244" name="Google Shape;244;p9"/>
          <p:cNvGrpSpPr/>
          <p:nvPr/>
        </p:nvGrpSpPr>
        <p:grpSpPr>
          <a:xfrm>
            <a:off x="5424273" y="1370242"/>
            <a:ext cx="2315002" cy="3009503"/>
            <a:chOff x="776073" y="229"/>
            <a:chExt cx="2315002" cy="3009503"/>
          </a:xfrm>
        </p:grpSpPr>
        <p:sp>
          <p:nvSpPr>
            <p:cNvPr id="245" name="Google Shape;245;p9"/>
            <p:cNvSpPr/>
            <p:nvPr/>
          </p:nvSpPr>
          <p:spPr>
            <a:xfrm>
              <a:off x="776073" y="229"/>
              <a:ext cx="2315002" cy="1389001"/>
            </a:xfrm>
            <a:prstGeom prst="rect">
              <a:avLst/>
            </a:prstGeom>
            <a:solidFill>
              <a:srgbClr val="EE8D2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9"/>
            <p:cNvSpPr txBox="1"/>
            <p:nvPr/>
          </p:nvSpPr>
          <p:spPr>
            <a:xfrm>
              <a:off x="776073" y="229"/>
              <a:ext cx="2315002" cy="1389001"/>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Increased Faculty Burden</a:t>
              </a:r>
              <a:endParaRPr sz="2900" b="0" i="0" u="none" strike="noStrike" cap="none">
                <a:solidFill>
                  <a:schemeClr val="lt1"/>
                </a:solidFill>
                <a:latin typeface="Arial"/>
                <a:ea typeface="Arial"/>
                <a:cs typeface="Arial"/>
                <a:sym typeface="Arial"/>
              </a:endParaRPr>
            </a:p>
          </p:txBody>
        </p:sp>
        <p:sp>
          <p:nvSpPr>
            <p:cNvPr id="247" name="Google Shape;247;p9"/>
            <p:cNvSpPr/>
            <p:nvPr/>
          </p:nvSpPr>
          <p:spPr>
            <a:xfrm>
              <a:off x="776073" y="1620731"/>
              <a:ext cx="2315002" cy="1389001"/>
            </a:xfrm>
            <a:prstGeom prst="rect">
              <a:avLst/>
            </a:prstGeom>
            <a:solidFill>
              <a:srgbClr val="EE8D2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9"/>
            <p:cNvSpPr txBox="1"/>
            <p:nvPr/>
          </p:nvSpPr>
          <p:spPr>
            <a:xfrm>
              <a:off x="776073" y="1620731"/>
              <a:ext cx="2315002" cy="1389001"/>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 sz="2900" b="0" i="0" u="none" strike="noStrike" cap="none">
                  <a:solidFill>
                    <a:schemeClr val="lt1"/>
                  </a:solidFill>
                  <a:latin typeface="Arial"/>
                  <a:ea typeface="Arial"/>
                  <a:cs typeface="Arial"/>
                  <a:sym typeface="Arial"/>
                </a:rPr>
                <a:t>Training &amp; Buy In</a:t>
              </a:r>
              <a:endParaRPr sz="2900" b="0" i="0" u="none" strike="noStrike" cap="none">
                <a:solidFill>
                  <a:schemeClr val="lt1"/>
                </a:solidFill>
                <a:latin typeface="Arial"/>
                <a:ea typeface="Arial"/>
                <a:cs typeface="Arial"/>
                <a:sym typeface="Arial"/>
              </a:endParaRPr>
            </a:p>
          </p:txBody>
        </p:sp>
      </p:grpSp>
      <p:pic>
        <p:nvPicPr>
          <p:cNvPr id="249" name="Google Shape;249;p9" descr="Close-up of several stacks of files&#10;&#10;Description automatically generated"/>
          <p:cNvPicPr preferRelativeResize="0"/>
          <p:nvPr/>
        </p:nvPicPr>
        <p:blipFill rotWithShape="1">
          <a:blip r:embed="rId3">
            <a:alphaModFix/>
          </a:blip>
          <a:srcRect/>
          <a:stretch/>
        </p:blipFill>
        <p:spPr>
          <a:xfrm>
            <a:off x="876234" y="1589119"/>
            <a:ext cx="3291840" cy="25717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STFM">
      <a:dk1>
        <a:srgbClr val="000000"/>
      </a:dk1>
      <a:lt1>
        <a:srgbClr val="FFFFFF"/>
      </a:lt1>
      <a:dk2>
        <a:srgbClr val="4D4D4F"/>
      </a:dk2>
      <a:lt2>
        <a:srgbClr val="A7A9AC"/>
      </a:lt2>
      <a:accent1>
        <a:srgbClr val="0096D3"/>
      </a:accent1>
      <a:accent2>
        <a:srgbClr val="EF8D2B"/>
      </a:accent2>
      <a:accent3>
        <a:srgbClr val="1D417B"/>
      </a:accent3>
      <a:accent4>
        <a:srgbClr val="ED1163"/>
      </a:accent4>
      <a:accent5>
        <a:srgbClr val="6F69AF"/>
      </a:accent5>
      <a:accent6>
        <a:srgbClr val="00ABC5"/>
      </a:accent6>
      <a:hlink>
        <a:srgbClr val="BED730"/>
      </a:hlink>
      <a:folHlink>
        <a:srgbClr val="FFCB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STFM">
      <a:dk1>
        <a:srgbClr val="000000"/>
      </a:dk1>
      <a:lt1>
        <a:srgbClr val="FFFFFF"/>
      </a:lt1>
      <a:dk2>
        <a:srgbClr val="4D4D4F"/>
      </a:dk2>
      <a:lt2>
        <a:srgbClr val="A7A9AC"/>
      </a:lt2>
      <a:accent1>
        <a:srgbClr val="0096D3"/>
      </a:accent1>
      <a:accent2>
        <a:srgbClr val="EF8D2B"/>
      </a:accent2>
      <a:accent3>
        <a:srgbClr val="1D417B"/>
      </a:accent3>
      <a:accent4>
        <a:srgbClr val="ED1163"/>
      </a:accent4>
      <a:accent5>
        <a:srgbClr val="6F69AF"/>
      </a:accent5>
      <a:accent6>
        <a:srgbClr val="00ABC5"/>
      </a:accent6>
      <a:hlink>
        <a:srgbClr val="BED730"/>
      </a:hlink>
      <a:folHlink>
        <a:srgbClr val="FFCB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1578</Words>
  <Application>Microsoft Office PowerPoint</Application>
  <PresentationFormat>On-screen Show (16:9)</PresentationFormat>
  <Paragraphs>253</Paragraphs>
  <Slides>42</Slides>
  <Notes>42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42</vt:i4>
      </vt:variant>
    </vt:vector>
  </HeadingPairs>
  <TitlesOfParts>
    <vt:vector size="49" baseType="lpstr">
      <vt:lpstr>Trebuchet MS</vt:lpstr>
      <vt:lpstr>Arial</vt:lpstr>
      <vt:lpstr>Open Sans</vt:lpstr>
      <vt:lpstr>Office Theme</vt:lpstr>
      <vt:lpstr>1_Office Theme</vt:lpstr>
      <vt:lpstr>Simple Light</vt:lpstr>
      <vt:lpstr>1_Custom Design</vt:lpstr>
      <vt:lpstr>Managing Assessment Burden In CBME</vt:lpstr>
      <vt:lpstr>Faculty Development Webinars</vt:lpstr>
      <vt:lpstr>Learning objectives</vt:lpstr>
      <vt:lpstr>Getting to know you:</vt:lpstr>
      <vt:lpstr>The Call for Competency</vt:lpstr>
      <vt:lpstr>How Many Assessments?</vt:lpstr>
      <vt:lpstr>Feeling the burden of assessment</vt:lpstr>
      <vt:lpstr>Burden on Faculty</vt:lpstr>
      <vt:lpstr>Faculty Workload</vt:lpstr>
      <vt:lpstr>PowerPoint Presentation</vt:lpstr>
      <vt:lpstr>Faculty development </vt:lpstr>
      <vt:lpstr>Increasing faculty motivation</vt:lpstr>
      <vt:lpstr>“Field Note Tracker”</vt:lpstr>
      <vt:lpstr>Help faculty see the fruits of their labor </vt:lpstr>
      <vt:lpstr>Assessment Fatigue</vt:lpstr>
      <vt:lpstr>Dictation</vt:lpstr>
      <vt:lpstr>Focused Assessments</vt:lpstr>
      <vt:lpstr>Easier assessment tools</vt:lpstr>
      <vt:lpstr>Assessment Tool Limitations</vt:lpstr>
      <vt:lpstr>Multisource Assessment</vt:lpstr>
      <vt:lpstr>PowerPoint Presentation</vt:lpstr>
      <vt:lpstr>PowerPoint Presentation</vt:lpstr>
      <vt:lpstr>Leveraging Technology</vt:lpstr>
      <vt:lpstr>Quality &amp; Quantity of Feedback</vt:lpstr>
      <vt:lpstr>PowerPoint Presentation</vt:lpstr>
      <vt:lpstr>Direct Observation Simulator</vt:lpstr>
      <vt:lpstr>Direct Observation Simulator</vt:lpstr>
      <vt:lpstr>Balancing Formative &amp; Summative</vt:lpstr>
      <vt:lpstr>Bringing formative and summative together</vt:lpstr>
      <vt:lpstr>Assessing Complex Competencies</vt:lpstr>
      <vt:lpstr>Improving rating scales</vt:lpstr>
      <vt:lpstr>PowerPoint Presentation</vt:lpstr>
      <vt:lpstr>Burden on Learners</vt:lpstr>
      <vt:lpstr>Learner Anxiety &amp; Stress</vt:lpstr>
      <vt:lpstr>Feedback Friendly Culture</vt:lpstr>
      <vt:lpstr>Improved resident orientation to CBME model and tools </vt:lpstr>
      <vt:lpstr>Encourage faculty-initiated feedback</vt:lpstr>
      <vt:lpstr>Empower Resident Co-production</vt:lpstr>
      <vt:lpstr>Trainee Autonomy</vt:lpstr>
      <vt:lpstr>Bring it Home</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STFM_Staff2</cp:lastModifiedBy>
  <cp:revision>3</cp:revision>
  <dcterms:modified xsi:type="dcterms:W3CDTF">2024-11-13T17:51:07Z</dcterms:modified>
</cp:coreProperties>
</file>