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73" r:id="rId4"/>
  </p:sldMasterIdLst>
  <p:notesMasterIdLst>
    <p:notesMasterId r:id="rId52"/>
  </p:notesMasterIdLst>
  <p:sldIdLst>
    <p:sldId id="256" r:id="rId5"/>
    <p:sldId id="2708" r:id="rId6"/>
    <p:sldId id="386" r:id="rId7"/>
    <p:sldId id="259" r:id="rId8"/>
    <p:sldId id="2710" r:id="rId9"/>
    <p:sldId id="2711" r:id="rId10"/>
    <p:sldId id="2681" r:id="rId11"/>
    <p:sldId id="2714" r:id="rId12"/>
    <p:sldId id="388" r:id="rId13"/>
    <p:sldId id="2713" r:id="rId14"/>
    <p:sldId id="2680" r:id="rId15"/>
    <p:sldId id="2682" r:id="rId16"/>
    <p:sldId id="2683" r:id="rId17"/>
    <p:sldId id="2720" r:id="rId18"/>
    <p:sldId id="2723" r:id="rId19"/>
    <p:sldId id="2748" r:id="rId20"/>
    <p:sldId id="2715" r:id="rId21"/>
    <p:sldId id="2741" r:id="rId22"/>
    <p:sldId id="2721" r:id="rId23"/>
    <p:sldId id="2722" r:id="rId24"/>
    <p:sldId id="2719" r:id="rId25"/>
    <p:sldId id="2716" r:id="rId26"/>
    <p:sldId id="2717" r:id="rId27"/>
    <p:sldId id="2718" r:id="rId28"/>
    <p:sldId id="2724" r:id="rId29"/>
    <p:sldId id="281" r:id="rId30"/>
    <p:sldId id="2743" r:id="rId31"/>
    <p:sldId id="2726" r:id="rId32"/>
    <p:sldId id="2744" r:id="rId33"/>
    <p:sldId id="2727" r:id="rId34"/>
    <p:sldId id="257" r:id="rId35"/>
    <p:sldId id="2728" r:id="rId36"/>
    <p:sldId id="2729" r:id="rId37"/>
    <p:sldId id="2730" r:id="rId38"/>
    <p:sldId id="2745" r:id="rId39"/>
    <p:sldId id="2746" r:id="rId40"/>
    <p:sldId id="2732" r:id="rId41"/>
    <p:sldId id="2733" r:id="rId42"/>
    <p:sldId id="2734" r:id="rId43"/>
    <p:sldId id="2735" r:id="rId44"/>
    <p:sldId id="2736" r:id="rId45"/>
    <p:sldId id="2709" r:id="rId46"/>
    <p:sldId id="2739" r:id="rId47"/>
    <p:sldId id="2738" r:id="rId48"/>
    <p:sldId id="305" r:id="rId49"/>
    <p:sldId id="463" r:id="rId50"/>
    <p:sldId id="2747"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5986" autoAdjust="0"/>
  </p:normalViewPr>
  <p:slideViewPr>
    <p:cSldViewPr snapToGrid="0">
      <p:cViewPr>
        <p:scale>
          <a:sx n="100" d="100"/>
          <a:sy n="100" d="100"/>
        </p:scale>
        <p:origin x="18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7EF4-8C7F-4F16-8198-6E892E72E7C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839A237-CF34-48D5-A434-3DCE5AD06504}">
      <dgm:prSet/>
      <dgm:spPr/>
      <dgm:t>
        <a:bodyPr/>
        <a:lstStyle/>
        <a:p>
          <a:r>
            <a:rPr lang="en-US" b="0" i="0" dirty="0"/>
            <a:t>What You Need to Know About ACGME and ABFM Expectations for a Shift to Competency-Based Medical Education</a:t>
          </a:r>
          <a:endParaRPr lang="en-US" dirty="0"/>
        </a:p>
      </dgm:t>
    </dgm:pt>
    <dgm:pt modelId="{7A86E522-0134-41FF-96DC-CD63A948F230}" type="parTrans" cxnId="{847B98F8-1AB5-414D-83D1-6127ED2C6C13}">
      <dgm:prSet/>
      <dgm:spPr/>
      <dgm:t>
        <a:bodyPr/>
        <a:lstStyle/>
        <a:p>
          <a:endParaRPr lang="en-US"/>
        </a:p>
      </dgm:t>
    </dgm:pt>
    <dgm:pt modelId="{04371770-1B75-4B96-ADAD-008822ADB55A}" type="sibTrans" cxnId="{847B98F8-1AB5-414D-83D1-6127ED2C6C13}">
      <dgm:prSet/>
      <dgm:spPr/>
      <dgm:t>
        <a:bodyPr/>
        <a:lstStyle/>
        <a:p>
          <a:endParaRPr lang="en-US" dirty="0"/>
        </a:p>
      </dgm:t>
    </dgm:pt>
    <dgm:pt modelId="{BC385E67-CFDE-4D1C-A711-4F07A63EAB24}">
      <dgm:prSet/>
      <dgm:spPr/>
      <dgm:t>
        <a:bodyPr/>
        <a:lstStyle/>
        <a:p>
          <a:r>
            <a:rPr lang="en-US" b="0" i="0" dirty="0"/>
            <a:t>Reflections, Goals, &amp; Objectives – Oh My! Best Practices for Creating ILPs</a:t>
          </a:r>
          <a:endParaRPr lang="en-US" dirty="0"/>
        </a:p>
      </dgm:t>
    </dgm:pt>
    <dgm:pt modelId="{B6FBF3B6-F89A-45DF-BF2A-503E5BBB95C3}" type="parTrans" cxnId="{52C268AB-665B-4143-9A6B-9F8D373C35EC}">
      <dgm:prSet/>
      <dgm:spPr/>
      <dgm:t>
        <a:bodyPr/>
        <a:lstStyle/>
        <a:p>
          <a:endParaRPr lang="en-US"/>
        </a:p>
      </dgm:t>
    </dgm:pt>
    <dgm:pt modelId="{8403A7C6-AEEE-4CD8-8685-D043CEF786CC}" type="sibTrans" cxnId="{52C268AB-665B-4143-9A6B-9F8D373C35EC}">
      <dgm:prSet/>
      <dgm:spPr/>
      <dgm:t>
        <a:bodyPr/>
        <a:lstStyle/>
        <a:p>
          <a:endParaRPr lang="en-US" dirty="0"/>
        </a:p>
      </dgm:t>
    </dgm:pt>
    <dgm:pt modelId="{BBEB746E-B3AA-49B5-B56B-BB894F727F65}">
      <dgm:prSet/>
      <dgm:spPr/>
      <dgm:t>
        <a:bodyPr/>
        <a:lstStyle/>
        <a:p>
          <a:r>
            <a:rPr lang="en-US" b="0" i="0" dirty="0"/>
            <a:t>Let’s Talk About Entrustment</a:t>
          </a:r>
          <a:endParaRPr lang="en-US" dirty="0"/>
        </a:p>
      </dgm:t>
    </dgm:pt>
    <dgm:pt modelId="{0545C93C-0AA9-4310-A495-5E319A8C19F2}" type="parTrans" cxnId="{EB610885-EB8B-4D19-BAB8-8100CEC3EFD6}">
      <dgm:prSet/>
      <dgm:spPr/>
      <dgm:t>
        <a:bodyPr/>
        <a:lstStyle/>
        <a:p>
          <a:endParaRPr lang="en-US"/>
        </a:p>
      </dgm:t>
    </dgm:pt>
    <dgm:pt modelId="{16D3E6B0-4D09-4A3A-B626-8356603B2F9B}" type="sibTrans" cxnId="{EB610885-EB8B-4D19-BAB8-8100CEC3EFD6}">
      <dgm:prSet/>
      <dgm:spPr/>
      <dgm:t>
        <a:bodyPr/>
        <a:lstStyle/>
        <a:p>
          <a:endParaRPr lang="en-US" dirty="0"/>
        </a:p>
      </dgm:t>
    </dgm:pt>
    <dgm:pt modelId="{E4D21C19-D733-48B2-B153-C6EDB2B9E264}">
      <dgm:prSet/>
      <dgm:spPr/>
      <dgm:t>
        <a:bodyPr/>
        <a:lstStyle/>
        <a:p>
          <a:r>
            <a:rPr lang="en-US" b="0" i="0" dirty="0"/>
            <a:t>Assessment Tools for CBME and the Core Outcomes</a:t>
          </a:r>
          <a:endParaRPr lang="en-US" dirty="0"/>
        </a:p>
      </dgm:t>
    </dgm:pt>
    <dgm:pt modelId="{C3E9F0A4-E70D-4DE4-AEF8-E1D74A50D7C3}" type="parTrans" cxnId="{30052F6E-DCD5-4708-9525-6EDA87142A31}">
      <dgm:prSet/>
      <dgm:spPr/>
      <dgm:t>
        <a:bodyPr/>
        <a:lstStyle/>
        <a:p>
          <a:endParaRPr lang="en-US"/>
        </a:p>
      </dgm:t>
    </dgm:pt>
    <dgm:pt modelId="{924F8124-1E22-4ED1-87E1-72FFEBD57D12}" type="sibTrans" cxnId="{30052F6E-DCD5-4708-9525-6EDA87142A31}">
      <dgm:prSet/>
      <dgm:spPr/>
      <dgm:t>
        <a:bodyPr/>
        <a:lstStyle/>
        <a:p>
          <a:endParaRPr lang="en-US" dirty="0"/>
        </a:p>
      </dgm:t>
    </dgm:pt>
    <dgm:pt modelId="{FFB87410-5AD4-4727-ADB2-25F33D96CE5B}">
      <dgm:prSet/>
      <dgm:spPr/>
      <dgm:t>
        <a:bodyPr/>
        <a:lstStyle/>
        <a:p>
          <a:r>
            <a:rPr lang="en-US" b="0" i="0" dirty="0"/>
            <a:t>Building CBME Into Faculty Development</a:t>
          </a:r>
          <a:endParaRPr lang="en-US" dirty="0"/>
        </a:p>
      </dgm:t>
    </dgm:pt>
    <dgm:pt modelId="{AB3727FA-7C52-4605-90F5-782F9C093AC9}" type="parTrans" cxnId="{61A88BC7-7485-48B1-A7E5-49275F694C15}">
      <dgm:prSet/>
      <dgm:spPr/>
      <dgm:t>
        <a:bodyPr/>
        <a:lstStyle/>
        <a:p>
          <a:endParaRPr lang="en-US"/>
        </a:p>
      </dgm:t>
    </dgm:pt>
    <dgm:pt modelId="{7BD2512E-7ABE-46E2-B6B3-921AB7826D93}" type="sibTrans" cxnId="{61A88BC7-7485-48B1-A7E5-49275F694C15}">
      <dgm:prSet/>
      <dgm:spPr/>
      <dgm:t>
        <a:bodyPr/>
        <a:lstStyle/>
        <a:p>
          <a:endParaRPr lang="en-US" dirty="0"/>
        </a:p>
      </dgm:t>
    </dgm:pt>
    <dgm:pt modelId="{F1C2B634-EE27-41EE-94F1-9649C02FCF01}">
      <dgm:prSet/>
      <dgm:spPr/>
      <dgm:t>
        <a:bodyPr/>
        <a:lstStyle/>
        <a:p>
          <a:r>
            <a:rPr lang="en-US" b="0" i="0" dirty="0"/>
            <a:t>Advisors and Coaches: The Evolving Role of Faculty and Resident Relationships</a:t>
          </a:r>
          <a:endParaRPr lang="en-US" dirty="0"/>
        </a:p>
      </dgm:t>
    </dgm:pt>
    <dgm:pt modelId="{292AA1C7-221D-473B-ADB4-2D51DB5D52B7}" type="parTrans" cxnId="{E401CE16-33D1-478C-924B-0DEF88F1FF19}">
      <dgm:prSet/>
      <dgm:spPr/>
      <dgm:t>
        <a:bodyPr/>
        <a:lstStyle/>
        <a:p>
          <a:endParaRPr lang="en-US"/>
        </a:p>
      </dgm:t>
    </dgm:pt>
    <dgm:pt modelId="{D981AC0F-F501-48F4-A480-7028DC6C7658}" type="sibTrans" cxnId="{E401CE16-33D1-478C-924B-0DEF88F1FF19}">
      <dgm:prSet/>
      <dgm:spPr/>
      <dgm:t>
        <a:bodyPr/>
        <a:lstStyle/>
        <a:p>
          <a:endParaRPr lang="en-US" dirty="0"/>
        </a:p>
      </dgm:t>
    </dgm:pt>
    <dgm:pt modelId="{9A835DD2-63C8-459E-B857-671682E3ABFC}">
      <dgm:prSet/>
      <dgm:spPr/>
      <dgm:t>
        <a:bodyPr/>
        <a:lstStyle/>
        <a:p>
          <a:r>
            <a:rPr lang="en-US" b="0" i="0" dirty="0"/>
            <a:t>Individualized Learning and Resident Assessment: A CBME Orientation for Residents</a:t>
          </a:r>
          <a:endParaRPr lang="en-US" dirty="0"/>
        </a:p>
      </dgm:t>
    </dgm:pt>
    <dgm:pt modelId="{020763F1-DFD6-4A8C-B394-1766EF163EE3}" type="parTrans" cxnId="{07D5C644-2AF7-4D35-A06B-8D4EE29DAA6F}">
      <dgm:prSet/>
      <dgm:spPr/>
      <dgm:t>
        <a:bodyPr/>
        <a:lstStyle/>
        <a:p>
          <a:endParaRPr lang="en-US"/>
        </a:p>
      </dgm:t>
    </dgm:pt>
    <dgm:pt modelId="{19F6E1FE-CA6E-433B-B39A-504E1CA2D91C}" type="sibTrans" cxnId="{07D5C644-2AF7-4D35-A06B-8D4EE29DAA6F}">
      <dgm:prSet/>
      <dgm:spPr/>
      <dgm:t>
        <a:bodyPr/>
        <a:lstStyle/>
        <a:p>
          <a:endParaRPr lang="en-US" dirty="0"/>
        </a:p>
      </dgm:t>
    </dgm:pt>
    <dgm:pt modelId="{A4333725-E329-4089-BC84-F64AE79A1EE2}">
      <dgm:prSet/>
      <dgm:spPr/>
      <dgm:t>
        <a:bodyPr/>
        <a:lstStyle/>
        <a:p>
          <a:r>
            <a:rPr lang="en-US" b="0" i="0" dirty="0"/>
            <a:t>Fostering Master Adaptive Learning and a Growth Mindset in Your Program</a:t>
          </a:r>
        </a:p>
      </dgm:t>
    </dgm:pt>
    <dgm:pt modelId="{63A647FB-B009-45DF-9A19-F194E4954F54}" type="parTrans" cxnId="{48476654-6298-4571-B6DA-2991F7A6FC56}">
      <dgm:prSet/>
      <dgm:spPr/>
      <dgm:t>
        <a:bodyPr/>
        <a:lstStyle/>
        <a:p>
          <a:endParaRPr lang="en-US"/>
        </a:p>
      </dgm:t>
    </dgm:pt>
    <dgm:pt modelId="{D99E2514-2059-43C1-A05B-56F2AC27D3EF}" type="sibTrans" cxnId="{48476654-6298-4571-B6DA-2991F7A6FC56}">
      <dgm:prSet/>
      <dgm:spPr/>
      <dgm:t>
        <a:bodyPr/>
        <a:lstStyle/>
        <a:p>
          <a:endParaRPr lang="en-US" dirty="0"/>
        </a:p>
      </dgm:t>
    </dgm:pt>
    <dgm:pt modelId="{33A20CC1-411D-4B27-B1F5-663CB30E678F}">
      <dgm:prSet/>
      <dgm:spPr/>
      <dgm:t>
        <a:bodyPr/>
        <a:lstStyle/>
        <a:p>
          <a:r>
            <a:rPr lang="en-US" b="0" i="0" dirty="0"/>
            <a:t>How to Effectively Use Electives to Help Residents Attain Competency in the Core Outcomes</a:t>
          </a:r>
          <a:endParaRPr lang="en-US" dirty="0"/>
        </a:p>
      </dgm:t>
    </dgm:pt>
    <dgm:pt modelId="{DC535CF1-E100-487D-AA51-591D44E1F8D3}" type="parTrans" cxnId="{C524658B-6B82-4544-9609-67CDC9BE7B79}">
      <dgm:prSet/>
      <dgm:spPr/>
      <dgm:t>
        <a:bodyPr/>
        <a:lstStyle/>
        <a:p>
          <a:endParaRPr lang="en-US"/>
        </a:p>
      </dgm:t>
    </dgm:pt>
    <dgm:pt modelId="{4350E811-32FF-4A24-9CEB-65F7DE7AC53F}" type="sibTrans" cxnId="{C524658B-6B82-4544-9609-67CDC9BE7B79}">
      <dgm:prSet/>
      <dgm:spPr/>
      <dgm:t>
        <a:bodyPr/>
        <a:lstStyle/>
        <a:p>
          <a:endParaRPr lang="en-US" dirty="0"/>
        </a:p>
      </dgm:t>
    </dgm:pt>
    <dgm:pt modelId="{11F88920-3089-49AE-A733-E6CA71B93767}">
      <dgm:prSet/>
      <dgm:spPr/>
      <dgm:t>
        <a:bodyPr/>
        <a:lstStyle/>
        <a:p>
          <a:r>
            <a:rPr lang="en-US" b="0" i="0" dirty="0"/>
            <a:t>The Role of Resident Portfolios in Competency-Based Assessment</a:t>
          </a:r>
          <a:endParaRPr lang="en-US" dirty="0"/>
        </a:p>
      </dgm:t>
    </dgm:pt>
    <dgm:pt modelId="{7C6E1346-8A2F-4D44-B9F5-23663D7CECC5}" type="parTrans" cxnId="{612FF082-4E53-401B-A5DF-9A7479535974}">
      <dgm:prSet/>
      <dgm:spPr/>
      <dgm:t>
        <a:bodyPr/>
        <a:lstStyle/>
        <a:p>
          <a:endParaRPr lang="en-US"/>
        </a:p>
      </dgm:t>
    </dgm:pt>
    <dgm:pt modelId="{B5D3C262-6D0E-4FC8-8A04-F242A520974E}" type="sibTrans" cxnId="{612FF082-4E53-401B-A5DF-9A7479535974}">
      <dgm:prSet/>
      <dgm:spPr/>
      <dgm:t>
        <a:bodyPr/>
        <a:lstStyle/>
        <a:p>
          <a:endParaRPr lang="en-US" dirty="0"/>
        </a:p>
      </dgm:t>
    </dgm:pt>
    <dgm:pt modelId="{7CFE6AE9-08B8-4589-8CB9-8BBC6F0789CE}">
      <dgm:prSet/>
      <dgm:spPr/>
      <dgm:t>
        <a:bodyPr/>
        <a:lstStyle/>
        <a:p>
          <a:r>
            <a:rPr lang="en-US" b="0" i="0" dirty="0"/>
            <a:t>Managing Assessment Burden in CBME</a:t>
          </a:r>
          <a:endParaRPr lang="en-US" dirty="0"/>
        </a:p>
      </dgm:t>
    </dgm:pt>
    <dgm:pt modelId="{284FB738-9A54-4A44-A102-B2644FE9897F}" type="parTrans" cxnId="{EA290B1E-3684-43B6-A9B0-EC9F0ACAE85B}">
      <dgm:prSet/>
      <dgm:spPr/>
      <dgm:t>
        <a:bodyPr/>
        <a:lstStyle/>
        <a:p>
          <a:endParaRPr lang="en-US"/>
        </a:p>
      </dgm:t>
    </dgm:pt>
    <dgm:pt modelId="{1E9D218B-178F-47D3-8F98-6431FCC2FF2B}" type="sibTrans" cxnId="{EA290B1E-3684-43B6-A9B0-EC9F0ACAE85B}">
      <dgm:prSet/>
      <dgm:spPr/>
      <dgm:t>
        <a:bodyPr/>
        <a:lstStyle/>
        <a:p>
          <a:endParaRPr lang="en-US"/>
        </a:p>
      </dgm:t>
    </dgm:pt>
    <dgm:pt modelId="{2FB3D7DF-9600-4452-A687-C5F7551DAB8E}">
      <dgm:prSet/>
      <dgm:spPr/>
      <dgm:t>
        <a:bodyPr/>
        <a:lstStyle/>
        <a:p>
          <a:r>
            <a:rPr lang="en-US" b="0" i="0" dirty="0"/>
            <a:t>How to Have Reflective Feedback Conversations and Develop a Culture of Effective Feedback</a:t>
          </a:r>
          <a:endParaRPr lang="en-US" dirty="0"/>
        </a:p>
      </dgm:t>
    </dgm:pt>
    <dgm:pt modelId="{3C2115D7-31B5-452D-9069-552BCB2BF41C}" type="parTrans" cxnId="{035AC194-2CA9-4275-AD9F-7AD9FBE1A8CA}">
      <dgm:prSet/>
      <dgm:spPr/>
      <dgm:t>
        <a:bodyPr/>
        <a:lstStyle/>
        <a:p>
          <a:endParaRPr lang="en-US"/>
        </a:p>
      </dgm:t>
    </dgm:pt>
    <dgm:pt modelId="{360FD7B9-4FEA-4001-A3DD-7228A441F524}" type="sibTrans" cxnId="{035AC194-2CA9-4275-AD9F-7AD9FBE1A8CA}">
      <dgm:prSet/>
      <dgm:spPr/>
      <dgm:t>
        <a:bodyPr/>
        <a:lstStyle/>
        <a:p>
          <a:endParaRPr lang="en-US" dirty="0"/>
        </a:p>
      </dgm:t>
    </dgm:pt>
    <dgm:pt modelId="{7E110835-E231-4AB0-900D-48A215566515}" type="pres">
      <dgm:prSet presAssocID="{96107EF4-8C7F-4F16-8198-6E892E72E7C6}" presName="Name0" presStyleCnt="0">
        <dgm:presLayoutVars>
          <dgm:dir/>
          <dgm:resizeHandles val="exact"/>
        </dgm:presLayoutVars>
      </dgm:prSet>
      <dgm:spPr/>
    </dgm:pt>
    <dgm:pt modelId="{69414E76-5C09-4958-92FC-DE29AD77749E}" type="pres">
      <dgm:prSet presAssocID="{3839A237-CF34-48D5-A434-3DCE5AD06504}" presName="node" presStyleLbl="node1" presStyleIdx="0" presStyleCnt="12">
        <dgm:presLayoutVars>
          <dgm:bulletEnabled val="1"/>
        </dgm:presLayoutVars>
      </dgm:prSet>
      <dgm:spPr/>
    </dgm:pt>
    <dgm:pt modelId="{AD27097A-1234-4C52-B6C3-9EA426301AD5}" type="pres">
      <dgm:prSet presAssocID="{04371770-1B75-4B96-ADAD-008822ADB55A}" presName="sibTrans" presStyleLbl="sibTrans1D1" presStyleIdx="0" presStyleCnt="11"/>
      <dgm:spPr/>
    </dgm:pt>
    <dgm:pt modelId="{8E8914D5-B086-412E-968C-99150B7E5857}" type="pres">
      <dgm:prSet presAssocID="{04371770-1B75-4B96-ADAD-008822ADB55A}" presName="connectorText" presStyleLbl="sibTrans1D1" presStyleIdx="0" presStyleCnt="11"/>
      <dgm:spPr/>
    </dgm:pt>
    <dgm:pt modelId="{B45E0497-BE5C-4831-B8D0-DE948117B52F}" type="pres">
      <dgm:prSet presAssocID="{BC385E67-CFDE-4D1C-A711-4F07A63EAB24}" presName="node" presStyleLbl="node1" presStyleIdx="1" presStyleCnt="12">
        <dgm:presLayoutVars>
          <dgm:bulletEnabled val="1"/>
        </dgm:presLayoutVars>
      </dgm:prSet>
      <dgm:spPr/>
    </dgm:pt>
    <dgm:pt modelId="{EB037C12-E6B9-49D0-979E-D9B931443F67}" type="pres">
      <dgm:prSet presAssocID="{8403A7C6-AEEE-4CD8-8685-D043CEF786CC}" presName="sibTrans" presStyleLbl="sibTrans1D1" presStyleIdx="1" presStyleCnt="11"/>
      <dgm:spPr/>
    </dgm:pt>
    <dgm:pt modelId="{5B89A532-0DC0-4CF8-A21D-CF342F551F32}" type="pres">
      <dgm:prSet presAssocID="{8403A7C6-AEEE-4CD8-8685-D043CEF786CC}" presName="connectorText" presStyleLbl="sibTrans1D1" presStyleIdx="1" presStyleCnt="11"/>
      <dgm:spPr/>
    </dgm:pt>
    <dgm:pt modelId="{1DC601F2-6D71-4316-81A4-440EF11E3DD4}" type="pres">
      <dgm:prSet presAssocID="{BBEB746E-B3AA-49B5-B56B-BB894F727F65}" presName="node" presStyleLbl="node1" presStyleIdx="2" presStyleCnt="12">
        <dgm:presLayoutVars>
          <dgm:bulletEnabled val="1"/>
        </dgm:presLayoutVars>
      </dgm:prSet>
      <dgm:spPr/>
    </dgm:pt>
    <dgm:pt modelId="{101BE565-C1DE-4541-8A7A-2BD371943C62}" type="pres">
      <dgm:prSet presAssocID="{16D3E6B0-4D09-4A3A-B626-8356603B2F9B}" presName="sibTrans" presStyleLbl="sibTrans1D1" presStyleIdx="2" presStyleCnt="11"/>
      <dgm:spPr/>
    </dgm:pt>
    <dgm:pt modelId="{8C49B477-8A1F-43B2-BACA-9C36D3A5FBB7}" type="pres">
      <dgm:prSet presAssocID="{16D3E6B0-4D09-4A3A-B626-8356603B2F9B}" presName="connectorText" presStyleLbl="sibTrans1D1" presStyleIdx="2" presStyleCnt="11"/>
      <dgm:spPr/>
    </dgm:pt>
    <dgm:pt modelId="{72647815-24D9-4039-AD70-45573170EF8F}" type="pres">
      <dgm:prSet presAssocID="{E4D21C19-D733-48B2-B153-C6EDB2B9E264}" presName="node" presStyleLbl="node1" presStyleIdx="3" presStyleCnt="12">
        <dgm:presLayoutVars>
          <dgm:bulletEnabled val="1"/>
        </dgm:presLayoutVars>
      </dgm:prSet>
      <dgm:spPr/>
    </dgm:pt>
    <dgm:pt modelId="{F35D3D10-9BDE-419D-8286-38C2B346B8BB}" type="pres">
      <dgm:prSet presAssocID="{924F8124-1E22-4ED1-87E1-72FFEBD57D12}" presName="sibTrans" presStyleLbl="sibTrans1D1" presStyleIdx="3" presStyleCnt="11"/>
      <dgm:spPr/>
    </dgm:pt>
    <dgm:pt modelId="{20082F1A-722B-4464-97FD-06324481ABB5}" type="pres">
      <dgm:prSet presAssocID="{924F8124-1E22-4ED1-87E1-72FFEBD57D12}" presName="connectorText" presStyleLbl="sibTrans1D1" presStyleIdx="3" presStyleCnt="11"/>
      <dgm:spPr/>
    </dgm:pt>
    <dgm:pt modelId="{C276D6CD-5FF1-42DB-B578-86D5777DF90F}" type="pres">
      <dgm:prSet presAssocID="{FFB87410-5AD4-4727-ADB2-25F33D96CE5B}" presName="node" presStyleLbl="node1" presStyleIdx="4" presStyleCnt="12">
        <dgm:presLayoutVars>
          <dgm:bulletEnabled val="1"/>
        </dgm:presLayoutVars>
      </dgm:prSet>
      <dgm:spPr/>
    </dgm:pt>
    <dgm:pt modelId="{E132CDAE-3AA0-4A20-A2B8-A95F709B67F9}" type="pres">
      <dgm:prSet presAssocID="{7BD2512E-7ABE-46E2-B6B3-921AB7826D93}" presName="sibTrans" presStyleLbl="sibTrans1D1" presStyleIdx="4" presStyleCnt="11"/>
      <dgm:spPr/>
    </dgm:pt>
    <dgm:pt modelId="{2CA916FC-9E50-4DAA-9E2E-DD116CCBB87A}" type="pres">
      <dgm:prSet presAssocID="{7BD2512E-7ABE-46E2-B6B3-921AB7826D93}" presName="connectorText" presStyleLbl="sibTrans1D1" presStyleIdx="4" presStyleCnt="11"/>
      <dgm:spPr/>
    </dgm:pt>
    <dgm:pt modelId="{3E744D5B-5ACE-48F4-94AF-2A438560568F}" type="pres">
      <dgm:prSet presAssocID="{F1C2B634-EE27-41EE-94F1-9649C02FCF01}" presName="node" presStyleLbl="node1" presStyleIdx="5" presStyleCnt="12">
        <dgm:presLayoutVars>
          <dgm:bulletEnabled val="1"/>
        </dgm:presLayoutVars>
      </dgm:prSet>
      <dgm:spPr/>
    </dgm:pt>
    <dgm:pt modelId="{0A1E9122-8BFB-44EF-B66D-082EC9EF8C84}" type="pres">
      <dgm:prSet presAssocID="{D981AC0F-F501-48F4-A480-7028DC6C7658}" presName="sibTrans" presStyleLbl="sibTrans1D1" presStyleIdx="5" presStyleCnt="11"/>
      <dgm:spPr/>
    </dgm:pt>
    <dgm:pt modelId="{6B5EB85D-5BCE-4B4D-B7B3-A0E7D4C93974}" type="pres">
      <dgm:prSet presAssocID="{D981AC0F-F501-48F4-A480-7028DC6C7658}" presName="connectorText" presStyleLbl="sibTrans1D1" presStyleIdx="5" presStyleCnt="11"/>
      <dgm:spPr/>
    </dgm:pt>
    <dgm:pt modelId="{9B1A9E99-8170-43DD-A5EF-6CBDD263A294}" type="pres">
      <dgm:prSet presAssocID="{9A835DD2-63C8-459E-B857-671682E3ABFC}" presName="node" presStyleLbl="node1" presStyleIdx="6" presStyleCnt="12">
        <dgm:presLayoutVars>
          <dgm:bulletEnabled val="1"/>
        </dgm:presLayoutVars>
      </dgm:prSet>
      <dgm:spPr/>
    </dgm:pt>
    <dgm:pt modelId="{A01A9AA6-6924-4AE6-9CEE-75354524D3F4}" type="pres">
      <dgm:prSet presAssocID="{19F6E1FE-CA6E-433B-B39A-504E1CA2D91C}" presName="sibTrans" presStyleLbl="sibTrans1D1" presStyleIdx="6" presStyleCnt="11"/>
      <dgm:spPr/>
    </dgm:pt>
    <dgm:pt modelId="{9B20155C-C175-435A-A14B-8D38FD4EDAA3}" type="pres">
      <dgm:prSet presAssocID="{19F6E1FE-CA6E-433B-B39A-504E1CA2D91C}" presName="connectorText" presStyleLbl="sibTrans1D1" presStyleIdx="6" presStyleCnt="11"/>
      <dgm:spPr/>
    </dgm:pt>
    <dgm:pt modelId="{D2C3A1C0-2B48-4DD1-A2F5-8B179543C8C7}" type="pres">
      <dgm:prSet presAssocID="{2FB3D7DF-9600-4452-A687-C5F7551DAB8E}" presName="node" presStyleLbl="node1" presStyleIdx="7" presStyleCnt="12">
        <dgm:presLayoutVars>
          <dgm:bulletEnabled val="1"/>
        </dgm:presLayoutVars>
      </dgm:prSet>
      <dgm:spPr/>
    </dgm:pt>
    <dgm:pt modelId="{7213F3B3-996F-4A23-A34E-9B17566D49CC}" type="pres">
      <dgm:prSet presAssocID="{360FD7B9-4FEA-4001-A3DD-7228A441F524}" presName="sibTrans" presStyleLbl="sibTrans1D1" presStyleIdx="7" presStyleCnt="11"/>
      <dgm:spPr/>
    </dgm:pt>
    <dgm:pt modelId="{24D8A95D-C738-440E-8478-6E56118C4A16}" type="pres">
      <dgm:prSet presAssocID="{360FD7B9-4FEA-4001-A3DD-7228A441F524}" presName="connectorText" presStyleLbl="sibTrans1D1" presStyleIdx="7" presStyleCnt="11"/>
      <dgm:spPr/>
    </dgm:pt>
    <dgm:pt modelId="{0A937FB3-8E52-41A0-AB45-230B5548849A}" type="pres">
      <dgm:prSet presAssocID="{A4333725-E329-4089-BC84-F64AE79A1EE2}" presName="node" presStyleLbl="node1" presStyleIdx="8" presStyleCnt="12">
        <dgm:presLayoutVars>
          <dgm:bulletEnabled val="1"/>
        </dgm:presLayoutVars>
      </dgm:prSet>
      <dgm:spPr/>
    </dgm:pt>
    <dgm:pt modelId="{539CF0CF-0278-474C-BE18-462B38E6AE7F}" type="pres">
      <dgm:prSet presAssocID="{D99E2514-2059-43C1-A05B-56F2AC27D3EF}" presName="sibTrans" presStyleLbl="sibTrans1D1" presStyleIdx="8" presStyleCnt="11"/>
      <dgm:spPr/>
    </dgm:pt>
    <dgm:pt modelId="{ACD44BCB-A8A8-4B2C-AC60-099458A7576C}" type="pres">
      <dgm:prSet presAssocID="{D99E2514-2059-43C1-A05B-56F2AC27D3EF}" presName="connectorText" presStyleLbl="sibTrans1D1" presStyleIdx="8" presStyleCnt="11"/>
      <dgm:spPr/>
    </dgm:pt>
    <dgm:pt modelId="{2F21B4E4-9B3F-40D7-8ADA-D0EA996DA8BF}" type="pres">
      <dgm:prSet presAssocID="{33A20CC1-411D-4B27-B1F5-663CB30E678F}" presName="node" presStyleLbl="node1" presStyleIdx="9" presStyleCnt="12">
        <dgm:presLayoutVars>
          <dgm:bulletEnabled val="1"/>
        </dgm:presLayoutVars>
      </dgm:prSet>
      <dgm:spPr/>
    </dgm:pt>
    <dgm:pt modelId="{7831DF42-027B-46D5-84EE-F29B72ACC6EA}" type="pres">
      <dgm:prSet presAssocID="{4350E811-32FF-4A24-9CEB-65F7DE7AC53F}" presName="sibTrans" presStyleLbl="sibTrans1D1" presStyleIdx="9" presStyleCnt="11"/>
      <dgm:spPr/>
    </dgm:pt>
    <dgm:pt modelId="{A7600CDD-3FEB-4EA4-B62F-3296D20D5442}" type="pres">
      <dgm:prSet presAssocID="{4350E811-32FF-4A24-9CEB-65F7DE7AC53F}" presName="connectorText" presStyleLbl="sibTrans1D1" presStyleIdx="9" presStyleCnt="11"/>
      <dgm:spPr/>
    </dgm:pt>
    <dgm:pt modelId="{904C07CE-5A8C-45EC-9DA5-77816003994E}" type="pres">
      <dgm:prSet presAssocID="{11F88920-3089-49AE-A733-E6CA71B93767}" presName="node" presStyleLbl="node1" presStyleIdx="10" presStyleCnt="12">
        <dgm:presLayoutVars>
          <dgm:bulletEnabled val="1"/>
        </dgm:presLayoutVars>
      </dgm:prSet>
      <dgm:spPr/>
    </dgm:pt>
    <dgm:pt modelId="{4B74F9E6-F2E5-4157-87AD-09AD1D66EB15}" type="pres">
      <dgm:prSet presAssocID="{B5D3C262-6D0E-4FC8-8A04-F242A520974E}" presName="sibTrans" presStyleLbl="sibTrans1D1" presStyleIdx="10" presStyleCnt="11"/>
      <dgm:spPr/>
    </dgm:pt>
    <dgm:pt modelId="{41E31A2D-3858-4F2C-8D98-B78775AD75E9}" type="pres">
      <dgm:prSet presAssocID="{B5D3C262-6D0E-4FC8-8A04-F242A520974E}" presName="connectorText" presStyleLbl="sibTrans1D1" presStyleIdx="10" presStyleCnt="11"/>
      <dgm:spPr/>
    </dgm:pt>
    <dgm:pt modelId="{4E4DF0EC-602F-4BD3-ACAC-1A339023A937}" type="pres">
      <dgm:prSet presAssocID="{7CFE6AE9-08B8-4589-8CB9-8BBC6F0789CE}" presName="node" presStyleLbl="node1" presStyleIdx="11" presStyleCnt="12">
        <dgm:presLayoutVars>
          <dgm:bulletEnabled val="1"/>
        </dgm:presLayoutVars>
      </dgm:prSet>
      <dgm:spPr/>
    </dgm:pt>
  </dgm:ptLst>
  <dgm:cxnLst>
    <dgm:cxn modelId="{24932A0D-E5D5-4D40-8B71-327FC7BA4612}" type="presOf" srcId="{4350E811-32FF-4A24-9CEB-65F7DE7AC53F}" destId="{7831DF42-027B-46D5-84EE-F29B72ACC6EA}" srcOrd="0" destOrd="0" presId="urn:microsoft.com/office/officeart/2016/7/layout/RepeatingBendingProcessNew"/>
    <dgm:cxn modelId="{E401CE16-33D1-478C-924B-0DEF88F1FF19}" srcId="{96107EF4-8C7F-4F16-8198-6E892E72E7C6}" destId="{F1C2B634-EE27-41EE-94F1-9649C02FCF01}" srcOrd="5" destOrd="0" parTransId="{292AA1C7-221D-473B-ADB4-2D51DB5D52B7}" sibTransId="{D981AC0F-F501-48F4-A480-7028DC6C7658}"/>
    <dgm:cxn modelId="{A3978917-0B46-478D-8FFB-C888E9CB0FFD}" type="presOf" srcId="{D99E2514-2059-43C1-A05B-56F2AC27D3EF}" destId="{ACD44BCB-A8A8-4B2C-AC60-099458A7576C}" srcOrd="1" destOrd="0" presId="urn:microsoft.com/office/officeart/2016/7/layout/RepeatingBendingProcessNew"/>
    <dgm:cxn modelId="{EA290B1E-3684-43B6-A9B0-EC9F0ACAE85B}" srcId="{96107EF4-8C7F-4F16-8198-6E892E72E7C6}" destId="{7CFE6AE9-08B8-4589-8CB9-8BBC6F0789CE}" srcOrd="11" destOrd="0" parTransId="{284FB738-9A54-4A44-A102-B2644FE9897F}" sibTransId="{1E9D218B-178F-47D3-8F98-6431FCC2FF2B}"/>
    <dgm:cxn modelId="{D9E79328-CDF9-4208-B8F4-CE46F18303AE}" type="presOf" srcId="{19F6E1FE-CA6E-433B-B39A-504E1CA2D91C}" destId="{9B20155C-C175-435A-A14B-8D38FD4EDAA3}" srcOrd="1" destOrd="0" presId="urn:microsoft.com/office/officeart/2016/7/layout/RepeatingBendingProcessNew"/>
    <dgm:cxn modelId="{03EAD52C-8275-4664-A032-749C28AD9C27}" type="presOf" srcId="{BC385E67-CFDE-4D1C-A711-4F07A63EAB24}" destId="{B45E0497-BE5C-4831-B8D0-DE948117B52F}" srcOrd="0" destOrd="0" presId="urn:microsoft.com/office/officeart/2016/7/layout/RepeatingBendingProcessNew"/>
    <dgm:cxn modelId="{74C8642F-BDED-4930-B3C2-70171FF04CBE}" type="presOf" srcId="{924F8124-1E22-4ED1-87E1-72FFEBD57D12}" destId="{20082F1A-722B-4464-97FD-06324481ABB5}" srcOrd="1" destOrd="0" presId="urn:microsoft.com/office/officeart/2016/7/layout/RepeatingBendingProcessNew"/>
    <dgm:cxn modelId="{3541BA32-DA8B-4534-924C-8FD5C1F3E620}" type="presOf" srcId="{33A20CC1-411D-4B27-B1F5-663CB30E678F}" destId="{2F21B4E4-9B3F-40D7-8ADA-D0EA996DA8BF}" srcOrd="0" destOrd="0" presId="urn:microsoft.com/office/officeart/2016/7/layout/RepeatingBendingProcessNew"/>
    <dgm:cxn modelId="{BEA74933-5A1B-408A-B607-57D0780BFBAB}" type="presOf" srcId="{360FD7B9-4FEA-4001-A3DD-7228A441F524}" destId="{7213F3B3-996F-4A23-A34E-9B17566D49CC}" srcOrd="0" destOrd="0" presId="urn:microsoft.com/office/officeart/2016/7/layout/RepeatingBendingProcessNew"/>
    <dgm:cxn modelId="{B551A439-C1E2-435C-9DEC-451A41EC0C5E}" type="presOf" srcId="{D981AC0F-F501-48F4-A480-7028DC6C7658}" destId="{0A1E9122-8BFB-44EF-B66D-082EC9EF8C84}" srcOrd="0" destOrd="0" presId="urn:microsoft.com/office/officeart/2016/7/layout/RepeatingBendingProcessNew"/>
    <dgm:cxn modelId="{85FEAA39-E3BC-4964-9A21-E22C2A61B956}" type="presOf" srcId="{19F6E1FE-CA6E-433B-B39A-504E1CA2D91C}" destId="{A01A9AA6-6924-4AE6-9CEE-75354524D3F4}" srcOrd="0" destOrd="0" presId="urn:microsoft.com/office/officeart/2016/7/layout/RepeatingBendingProcessNew"/>
    <dgm:cxn modelId="{AF07E162-1AE3-4893-B8F6-CC0D35ACE9C1}" type="presOf" srcId="{96107EF4-8C7F-4F16-8198-6E892E72E7C6}" destId="{7E110835-E231-4AB0-900D-48A215566515}" srcOrd="0" destOrd="0" presId="urn:microsoft.com/office/officeart/2016/7/layout/RepeatingBendingProcessNew"/>
    <dgm:cxn modelId="{07D5C644-2AF7-4D35-A06B-8D4EE29DAA6F}" srcId="{96107EF4-8C7F-4F16-8198-6E892E72E7C6}" destId="{9A835DD2-63C8-459E-B857-671682E3ABFC}" srcOrd="6" destOrd="0" parTransId="{020763F1-DFD6-4A8C-B394-1766EF163EE3}" sibTransId="{19F6E1FE-CA6E-433B-B39A-504E1CA2D91C}"/>
    <dgm:cxn modelId="{EA7E4967-F766-4C3B-9B99-E7B02F262BAD}" type="presOf" srcId="{360FD7B9-4FEA-4001-A3DD-7228A441F524}" destId="{24D8A95D-C738-440E-8478-6E56118C4A16}" srcOrd="1" destOrd="0" presId="urn:microsoft.com/office/officeart/2016/7/layout/RepeatingBendingProcessNew"/>
    <dgm:cxn modelId="{FA57EA69-08C1-4F01-AB53-ED038DDC5191}" type="presOf" srcId="{8403A7C6-AEEE-4CD8-8685-D043CEF786CC}" destId="{5B89A532-0DC0-4CF8-A21D-CF342F551F32}" srcOrd="1" destOrd="0" presId="urn:microsoft.com/office/officeart/2016/7/layout/RepeatingBendingProcessNew"/>
    <dgm:cxn modelId="{786D144A-0F7D-433C-B396-37D57EA71C70}" type="presOf" srcId="{3839A237-CF34-48D5-A434-3DCE5AD06504}" destId="{69414E76-5C09-4958-92FC-DE29AD77749E}" srcOrd="0" destOrd="0" presId="urn:microsoft.com/office/officeart/2016/7/layout/RepeatingBendingProcessNew"/>
    <dgm:cxn modelId="{2E4CED4B-3686-4C09-8796-551B15F818A6}" type="presOf" srcId="{4350E811-32FF-4A24-9CEB-65F7DE7AC53F}" destId="{A7600CDD-3FEB-4EA4-B62F-3296D20D5442}" srcOrd="1" destOrd="0" presId="urn:microsoft.com/office/officeart/2016/7/layout/RepeatingBendingProcessNew"/>
    <dgm:cxn modelId="{A6E6C56C-2E00-4043-98E1-0BBF2F15B4ED}" type="presOf" srcId="{D981AC0F-F501-48F4-A480-7028DC6C7658}" destId="{6B5EB85D-5BCE-4B4D-B7B3-A0E7D4C93974}" srcOrd="1" destOrd="0" presId="urn:microsoft.com/office/officeart/2016/7/layout/RepeatingBendingProcessNew"/>
    <dgm:cxn modelId="{30052F6E-DCD5-4708-9525-6EDA87142A31}" srcId="{96107EF4-8C7F-4F16-8198-6E892E72E7C6}" destId="{E4D21C19-D733-48B2-B153-C6EDB2B9E264}" srcOrd="3" destOrd="0" parTransId="{C3E9F0A4-E70D-4DE4-AEF8-E1D74A50D7C3}" sibTransId="{924F8124-1E22-4ED1-87E1-72FFEBD57D12}"/>
    <dgm:cxn modelId="{9AE1C550-5B7C-423B-B056-2684197A39E5}" type="presOf" srcId="{7BD2512E-7ABE-46E2-B6B3-921AB7826D93}" destId="{E132CDAE-3AA0-4A20-A2B8-A95F709B67F9}" srcOrd="0" destOrd="0" presId="urn:microsoft.com/office/officeart/2016/7/layout/RepeatingBendingProcessNew"/>
    <dgm:cxn modelId="{7A4B9C52-99DE-4446-8017-5DC3AB5F7790}" type="presOf" srcId="{04371770-1B75-4B96-ADAD-008822ADB55A}" destId="{8E8914D5-B086-412E-968C-99150B7E5857}" srcOrd="1" destOrd="0" presId="urn:microsoft.com/office/officeart/2016/7/layout/RepeatingBendingProcessNew"/>
    <dgm:cxn modelId="{CBA7CE52-46A7-4DC9-B57C-7E1323719E0C}" type="presOf" srcId="{F1C2B634-EE27-41EE-94F1-9649C02FCF01}" destId="{3E744D5B-5ACE-48F4-94AF-2A438560568F}" srcOrd="0" destOrd="0" presId="urn:microsoft.com/office/officeart/2016/7/layout/RepeatingBendingProcessNew"/>
    <dgm:cxn modelId="{48476654-6298-4571-B6DA-2991F7A6FC56}" srcId="{96107EF4-8C7F-4F16-8198-6E892E72E7C6}" destId="{A4333725-E329-4089-BC84-F64AE79A1EE2}" srcOrd="8" destOrd="0" parTransId="{63A647FB-B009-45DF-9A19-F194E4954F54}" sibTransId="{D99E2514-2059-43C1-A05B-56F2AC27D3EF}"/>
    <dgm:cxn modelId="{9C45E859-B83B-4276-B925-DBD275760E0E}" type="presOf" srcId="{8403A7C6-AEEE-4CD8-8685-D043CEF786CC}" destId="{EB037C12-E6B9-49D0-979E-D9B931443F67}" srcOrd="0" destOrd="0" presId="urn:microsoft.com/office/officeart/2016/7/layout/RepeatingBendingProcessNew"/>
    <dgm:cxn modelId="{1859937B-C1F7-4033-8FD5-423CFB8FC80A}" type="presOf" srcId="{E4D21C19-D733-48B2-B153-C6EDB2B9E264}" destId="{72647815-24D9-4039-AD70-45573170EF8F}" srcOrd="0" destOrd="0" presId="urn:microsoft.com/office/officeart/2016/7/layout/RepeatingBendingProcessNew"/>
    <dgm:cxn modelId="{612FF082-4E53-401B-A5DF-9A7479535974}" srcId="{96107EF4-8C7F-4F16-8198-6E892E72E7C6}" destId="{11F88920-3089-49AE-A733-E6CA71B93767}" srcOrd="10" destOrd="0" parTransId="{7C6E1346-8A2F-4D44-B9F5-23663D7CECC5}" sibTransId="{B5D3C262-6D0E-4FC8-8A04-F242A520974E}"/>
    <dgm:cxn modelId="{58E45C84-8BAD-4245-BF5B-0D4DFE657967}" type="presOf" srcId="{7CFE6AE9-08B8-4589-8CB9-8BBC6F0789CE}" destId="{4E4DF0EC-602F-4BD3-ACAC-1A339023A937}" srcOrd="0" destOrd="0" presId="urn:microsoft.com/office/officeart/2016/7/layout/RepeatingBendingProcessNew"/>
    <dgm:cxn modelId="{EB610885-EB8B-4D19-BAB8-8100CEC3EFD6}" srcId="{96107EF4-8C7F-4F16-8198-6E892E72E7C6}" destId="{BBEB746E-B3AA-49B5-B56B-BB894F727F65}" srcOrd="2" destOrd="0" parTransId="{0545C93C-0AA9-4310-A495-5E319A8C19F2}" sibTransId="{16D3E6B0-4D09-4A3A-B626-8356603B2F9B}"/>
    <dgm:cxn modelId="{C524658B-6B82-4544-9609-67CDC9BE7B79}" srcId="{96107EF4-8C7F-4F16-8198-6E892E72E7C6}" destId="{33A20CC1-411D-4B27-B1F5-663CB30E678F}" srcOrd="9" destOrd="0" parTransId="{DC535CF1-E100-487D-AA51-591D44E1F8D3}" sibTransId="{4350E811-32FF-4A24-9CEB-65F7DE7AC53F}"/>
    <dgm:cxn modelId="{31A30A93-E19F-478E-A324-A86D2231FCB4}" type="presOf" srcId="{2FB3D7DF-9600-4452-A687-C5F7551DAB8E}" destId="{D2C3A1C0-2B48-4DD1-A2F5-8B179543C8C7}" srcOrd="0" destOrd="0" presId="urn:microsoft.com/office/officeart/2016/7/layout/RepeatingBendingProcessNew"/>
    <dgm:cxn modelId="{035AC194-2CA9-4275-AD9F-7AD9FBE1A8CA}" srcId="{96107EF4-8C7F-4F16-8198-6E892E72E7C6}" destId="{2FB3D7DF-9600-4452-A687-C5F7551DAB8E}" srcOrd="7" destOrd="0" parTransId="{3C2115D7-31B5-452D-9069-552BCB2BF41C}" sibTransId="{360FD7B9-4FEA-4001-A3DD-7228A441F524}"/>
    <dgm:cxn modelId="{E2EFDCA2-6099-4891-BED0-74F507AC7AB2}" type="presOf" srcId="{BBEB746E-B3AA-49B5-B56B-BB894F727F65}" destId="{1DC601F2-6D71-4316-81A4-440EF11E3DD4}" srcOrd="0" destOrd="0" presId="urn:microsoft.com/office/officeart/2016/7/layout/RepeatingBendingProcessNew"/>
    <dgm:cxn modelId="{52C268AB-665B-4143-9A6B-9F8D373C35EC}" srcId="{96107EF4-8C7F-4F16-8198-6E892E72E7C6}" destId="{BC385E67-CFDE-4D1C-A711-4F07A63EAB24}" srcOrd="1" destOrd="0" parTransId="{B6FBF3B6-F89A-45DF-BF2A-503E5BBB95C3}" sibTransId="{8403A7C6-AEEE-4CD8-8685-D043CEF786CC}"/>
    <dgm:cxn modelId="{4F8C71AE-C8DF-4C39-A7BF-0750F5AC149D}" type="presOf" srcId="{11F88920-3089-49AE-A733-E6CA71B93767}" destId="{904C07CE-5A8C-45EC-9DA5-77816003994E}" srcOrd="0" destOrd="0" presId="urn:microsoft.com/office/officeart/2016/7/layout/RepeatingBendingProcessNew"/>
    <dgm:cxn modelId="{98F831B0-DEB3-43B2-8390-803D95C356D8}" type="presOf" srcId="{B5D3C262-6D0E-4FC8-8A04-F242A520974E}" destId="{41E31A2D-3858-4F2C-8D98-B78775AD75E9}" srcOrd="1" destOrd="0" presId="urn:microsoft.com/office/officeart/2016/7/layout/RepeatingBendingProcessNew"/>
    <dgm:cxn modelId="{AF51C5B3-7FAD-4484-AAAB-2DBEF3D5B41F}" type="presOf" srcId="{B5D3C262-6D0E-4FC8-8A04-F242A520974E}" destId="{4B74F9E6-F2E5-4157-87AD-09AD1D66EB15}" srcOrd="0" destOrd="0" presId="urn:microsoft.com/office/officeart/2016/7/layout/RepeatingBendingProcessNew"/>
    <dgm:cxn modelId="{02C96AB7-3B1E-488D-AF2B-46E847D8EAF6}" type="presOf" srcId="{FFB87410-5AD4-4727-ADB2-25F33D96CE5B}" destId="{C276D6CD-5FF1-42DB-B578-86D5777DF90F}" srcOrd="0" destOrd="0" presId="urn:microsoft.com/office/officeart/2016/7/layout/RepeatingBendingProcessNew"/>
    <dgm:cxn modelId="{54B688B8-73F7-4130-A6C4-C4B83A854456}" type="presOf" srcId="{9A835DD2-63C8-459E-B857-671682E3ABFC}" destId="{9B1A9E99-8170-43DD-A5EF-6CBDD263A294}" srcOrd="0" destOrd="0" presId="urn:microsoft.com/office/officeart/2016/7/layout/RepeatingBendingProcessNew"/>
    <dgm:cxn modelId="{DC1262BE-10D8-4F04-BCA0-F97F1A1027B9}" type="presOf" srcId="{A4333725-E329-4089-BC84-F64AE79A1EE2}" destId="{0A937FB3-8E52-41A0-AB45-230B5548849A}" srcOrd="0" destOrd="0" presId="urn:microsoft.com/office/officeart/2016/7/layout/RepeatingBendingProcessNew"/>
    <dgm:cxn modelId="{61A88BC7-7485-48B1-A7E5-49275F694C15}" srcId="{96107EF4-8C7F-4F16-8198-6E892E72E7C6}" destId="{FFB87410-5AD4-4727-ADB2-25F33D96CE5B}" srcOrd="4" destOrd="0" parTransId="{AB3727FA-7C52-4605-90F5-782F9C093AC9}" sibTransId="{7BD2512E-7ABE-46E2-B6B3-921AB7826D93}"/>
    <dgm:cxn modelId="{0AD749D3-398F-465E-857B-22A5C2352148}" type="presOf" srcId="{16D3E6B0-4D09-4A3A-B626-8356603B2F9B}" destId="{8C49B477-8A1F-43B2-BACA-9C36D3A5FBB7}" srcOrd="1" destOrd="0" presId="urn:microsoft.com/office/officeart/2016/7/layout/RepeatingBendingProcessNew"/>
    <dgm:cxn modelId="{EDB3B4D9-AB76-4E06-ABC8-258FF5971517}" type="presOf" srcId="{924F8124-1E22-4ED1-87E1-72FFEBD57D12}" destId="{F35D3D10-9BDE-419D-8286-38C2B346B8BB}" srcOrd="0" destOrd="0" presId="urn:microsoft.com/office/officeart/2016/7/layout/RepeatingBendingProcessNew"/>
    <dgm:cxn modelId="{0E8150DA-9092-47DB-9ADD-6059DDA5FFBB}" type="presOf" srcId="{16D3E6B0-4D09-4A3A-B626-8356603B2F9B}" destId="{101BE565-C1DE-4541-8A7A-2BD371943C62}" srcOrd="0" destOrd="0" presId="urn:microsoft.com/office/officeart/2016/7/layout/RepeatingBendingProcessNew"/>
    <dgm:cxn modelId="{9B6C52F3-39F6-4D41-A4F8-E4A94AC07818}" type="presOf" srcId="{D99E2514-2059-43C1-A05B-56F2AC27D3EF}" destId="{539CF0CF-0278-474C-BE18-462B38E6AE7F}" srcOrd="0" destOrd="0" presId="urn:microsoft.com/office/officeart/2016/7/layout/RepeatingBendingProcessNew"/>
    <dgm:cxn modelId="{485AF7F4-55CC-4EA1-BB07-CCF5FC2E44B9}" type="presOf" srcId="{04371770-1B75-4B96-ADAD-008822ADB55A}" destId="{AD27097A-1234-4C52-B6C3-9EA426301AD5}" srcOrd="0" destOrd="0" presId="urn:microsoft.com/office/officeart/2016/7/layout/RepeatingBendingProcessNew"/>
    <dgm:cxn modelId="{384E2BF5-C1A8-41A5-B8BC-8345C7E685C2}" type="presOf" srcId="{7BD2512E-7ABE-46E2-B6B3-921AB7826D93}" destId="{2CA916FC-9E50-4DAA-9E2E-DD116CCBB87A}" srcOrd="1" destOrd="0" presId="urn:microsoft.com/office/officeart/2016/7/layout/RepeatingBendingProcessNew"/>
    <dgm:cxn modelId="{847B98F8-1AB5-414D-83D1-6127ED2C6C13}" srcId="{96107EF4-8C7F-4F16-8198-6E892E72E7C6}" destId="{3839A237-CF34-48D5-A434-3DCE5AD06504}" srcOrd="0" destOrd="0" parTransId="{7A86E522-0134-41FF-96DC-CD63A948F230}" sibTransId="{04371770-1B75-4B96-ADAD-008822ADB55A}"/>
    <dgm:cxn modelId="{994D10BA-4A97-4F56-A8BF-750EF16BC8A1}" type="presParOf" srcId="{7E110835-E231-4AB0-900D-48A215566515}" destId="{69414E76-5C09-4958-92FC-DE29AD77749E}" srcOrd="0" destOrd="0" presId="urn:microsoft.com/office/officeart/2016/7/layout/RepeatingBendingProcessNew"/>
    <dgm:cxn modelId="{AD70A29D-D197-4F00-AAF8-DE3F39514C3B}" type="presParOf" srcId="{7E110835-E231-4AB0-900D-48A215566515}" destId="{AD27097A-1234-4C52-B6C3-9EA426301AD5}" srcOrd="1" destOrd="0" presId="urn:microsoft.com/office/officeart/2016/7/layout/RepeatingBendingProcessNew"/>
    <dgm:cxn modelId="{875EDC4D-248E-4BB6-8504-83A43D4DC7E7}" type="presParOf" srcId="{AD27097A-1234-4C52-B6C3-9EA426301AD5}" destId="{8E8914D5-B086-412E-968C-99150B7E5857}" srcOrd="0" destOrd="0" presId="urn:microsoft.com/office/officeart/2016/7/layout/RepeatingBendingProcessNew"/>
    <dgm:cxn modelId="{89651877-D1FD-4D4C-ADB0-49B3DB109BD0}" type="presParOf" srcId="{7E110835-E231-4AB0-900D-48A215566515}" destId="{B45E0497-BE5C-4831-B8D0-DE948117B52F}" srcOrd="2" destOrd="0" presId="urn:microsoft.com/office/officeart/2016/7/layout/RepeatingBendingProcessNew"/>
    <dgm:cxn modelId="{B6A58ECE-C797-43D3-B2AF-3C5FA2ABDC36}" type="presParOf" srcId="{7E110835-E231-4AB0-900D-48A215566515}" destId="{EB037C12-E6B9-49D0-979E-D9B931443F67}" srcOrd="3" destOrd="0" presId="urn:microsoft.com/office/officeart/2016/7/layout/RepeatingBendingProcessNew"/>
    <dgm:cxn modelId="{8BBF0CF2-E970-4DC2-9106-54152E217D3C}" type="presParOf" srcId="{EB037C12-E6B9-49D0-979E-D9B931443F67}" destId="{5B89A532-0DC0-4CF8-A21D-CF342F551F32}" srcOrd="0" destOrd="0" presId="urn:microsoft.com/office/officeart/2016/7/layout/RepeatingBendingProcessNew"/>
    <dgm:cxn modelId="{5D37B50B-9129-47FC-B501-5233D585E142}" type="presParOf" srcId="{7E110835-E231-4AB0-900D-48A215566515}" destId="{1DC601F2-6D71-4316-81A4-440EF11E3DD4}" srcOrd="4" destOrd="0" presId="urn:microsoft.com/office/officeart/2016/7/layout/RepeatingBendingProcessNew"/>
    <dgm:cxn modelId="{98ABB9C4-F1F1-4334-9592-A587E72E191F}" type="presParOf" srcId="{7E110835-E231-4AB0-900D-48A215566515}" destId="{101BE565-C1DE-4541-8A7A-2BD371943C62}" srcOrd="5" destOrd="0" presId="urn:microsoft.com/office/officeart/2016/7/layout/RepeatingBendingProcessNew"/>
    <dgm:cxn modelId="{B9A72E86-1EB8-40A7-B4B9-6E0B516D6934}" type="presParOf" srcId="{101BE565-C1DE-4541-8A7A-2BD371943C62}" destId="{8C49B477-8A1F-43B2-BACA-9C36D3A5FBB7}" srcOrd="0" destOrd="0" presId="urn:microsoft.com/office/officeart/2016/7/layout/RepeatingBendingProcessNew"/>
    <dgm:cxn modelId="{FB2A3277-C82D-4EE2-951D-47E51BC6E658}" type="presParOf" srcId="{7E110835-E231-4AB0-900D-48A215566515}" destId="{72647815-24D9-4039-AD70-45573170EF8F}" srcOrd="6" destOrd="0" presId="urn:microsoft.com/office/officeart/2016/7/layout/RepeatingBendingProcessNew"/>
    <dgm:cxn modelId="{8D4B30EE-AD0A-4134-81DC-01A493705865}" type="presParOf" srcId="{7E110835-E231-4AB0-900D-48A215566515}" destId="{F35D3D10-9BDE-419D-8286-38C2B346B8BB}" srcOrd="7" destOrd="0" presId="urn:microsoft.com/office/officeart/2016/7/layout/RepeatingBendingProcessNew"/>
    <dgm:cxn modelId="{DE4DA907-BC0B-4375-9BFD-D1E9A374575A}" type="presParOf" srcId="{F35D3D10-9BDE-419D-8286-38C2B346B8BB}" destId="{20082F1A-722B-4464-97FD-06324481ABB5}" srcOrd="0" destOrd="0" presId="urn:microsoft.com/office/officeart/2016/7/layout/RepeatingBendingProcessNew"/>
    <dgm:cxn modelId="{7EF5931E-0811-4540-9183-4E4EB04159CC}" type="presParOf" srcId="{7E110835-E231-4AB0-900D-48A215566515}" destId="{C276D6CD-5FF1-42DB-B578-86D5777DF90F}" srcOrd="8" destOrd="0" presId="urn:microsoft.com/office/officeart/2016/7/layout/RepeatingBendingProcessNew"/>
    <dgm:cxn modelId="{6852A5B1-AC31-4B3D-93A5-CF0CD7A29E97}" type="presParOf" srcId="{7E110835-E231-4AB0-900D-48A215566515}" destId="{E132CDAE-3AA0-4A20-A2B8-A95F709B67F9}" srcOrd="9" destOrd="0" presId="urn:microsoft.com/office/officeart/2016/7/layout/RepeatingBendingProcessNew"/>
    <dgm:cxn modelId="{3F77CE26-9CBD-425A-B0A3-5D1E0D7E91C8}" type="presParOf" srcId="{E132CDAE-3AA0-4A20-A2B8-A95F709B67F9}" destId="{2CA916FC-9E50-4DAA-9E2E-DD116CCBB87A}" srcOrd="0" destOrd="0" presId="urn:microsoft.com/office/officeart/2016/7/layout/RepeatingBendingProcessNew"/>
    <dgm:cxn modelId="{E6BDB466-4728-483E-A903-8EA7E10406B7}" type="presParOf" srcId="{7E110835-E231-4AB0-900D-48A215566515}" destId="{3E744D5B-5ACE-48F4-94AF-2A438560568F}" srcOrd="10" destOrd="0" presId="urn:microsoft.com/office/officeart/2016/7/layout/RepeatingBendingProcessNew"/>
    <dgm:cxn modelId="{C14613D4-DBED-407A-8F36-95393EF73654}" type="presParOf" srcId="{7E110835-E231-4AB0-900D-48A215566515}" destId="{0A1E9122-8BFB-44EF-B66D-082EC9EF8C84}" srcOrd="11" destOrd="0" presId="urn:microsoft.com/office/officeart/2016/7/layout/RepeatingBendingProcessNew"/>
    <dgm:cxn modelId="{B5A21B59-1837-4F4D-98F0-3F382F5F5FC3}" type="presParOf" srcId="{0A1E9122-8BFB-44EF-B66D-082EC9EF8C84}" destId="{6B5EB85D-5BCE-4B4D-B7B3-A0E7D4C93974}" srcOrd="0" destOrd="0" presId="urn:microsoft.com/office/officeart/2016/7/layout/RepeatingBendingProcessNew"/>
    <dgm:cxn modelId="{976F4D47-EA93-4FD3-9BC9-A90D4B601CAA}" type="presParOf" srcId="{7E110835-E231-4AB0-900D-48A215566515}" destId="{9B1A9E99-8170-43DD-A5EF-6CBDD263A294}" srcOrd="12" destOrd="0" presId="urn:microsoft.com/office/officeart/2016/7/layout/RepeatingBendingProcessNew"/>
    <dgm:cxn modelId="{10C65BA1-2A5F-478E-980E-618DA7C21354}" type="presParOf" srcId="{7E110835-E231-4AB0-900D-48A215566515}" destId="{A01A9AA6-6924-4AE6-9CEE-75354524D3F4}" srcOrd="13" destOrd="0" presId="urn:microsoft.com/office/officeart/2016/7/layout/RepeatingBendingProcessNew"/>
    <dgm:cxn modelId="{4BBDFD42-F9F2-4E88-B302-69DD5911B50B}" type="presParOf" srcId="{A01A9AA6-6924-4AE6-9CEE-75354524D3F4}" destId="{9B20155C-C175-435A-A14B-8D38FD4EDAA3}" srcOrd="0" destOrd="0" presId="urn:microsoft.com/office/officeart/2016/7/layout/RepeatingBendingProcessNew"/>
    <dgm:cxn modelId="{999CC93D-D74A-41EA-B809-6BA3242BDB02}" type="presParOf" srcId="{7E110835-E231-4AB0-900D-48A215566515}" destId="{D2C3A1C0-2B48-4DD1-A2F5-8B179543C8C7}" srcOrd="14" destOrd="0" presId="urn:microsoft.com/office/officeart/2016/7/layout/RepeatingBendingProcessNew"/>
    <dgm:cxn modelId="{F57E71EE-1A71-469E-BC96-BFD67139A240}" type="presParOf" srcId="{7E110835-E231-4AB0-900D-48A215566515}" destId="{7213F3B3-996F-4A23-A34E-9B17566D49CC}" srcOrd="15" destOrd="0" presId="urn:microsoft.com/office/officeart/2016/7/layout/RepeatingBendingProcessNew"/>
    <dgm:cxn modelId="{FF081071-BFED-48D3-AECF-69312D94E2B8}" type="presParOf" srcId="{7213F3B3-996F-4A23-A34E-9B17566D49CC}" destId="{24D8A95D-C738-440E-8478-6E56118C4A16}" srcOrd="0" destOrd="0" presId="urn:microsoft.com/office/officeart/2016/7/layout/RepeatingBendingProcessNew"/>
    <dgm:cxn modelId="{FDB65EA6-4208-47F5-85D1-13D1293FADD8}" type="presParOf" srcId="{7E110835-E231-4AB0-900D-48A215566515}" destId="{0A937FB3-8E52-41A0-AB45-230B5548849A}" srcOrd="16" destOrd="0" presId="urn:microsoft.com/office/officeart/2016/7/layout/RepeatingBendingProcessNew"/>
    <dgm:cxn modelId="{F1E2C725-0614-4286-9579-16FDBC0A2F9F}" type="presParOf" srcId="{7E110835-E231-4AB0-900D-48A215566515}" destId="{539CF0CF-0278-474C-BE18-462B38E6AE7F}" srcOrd="17" destOrd="0" presId="urn:microsoft.com/office/officeart/2016/7/layout/RepeatingBendingProcessNew"/>
    <dgm:cxn modelId="{ECB733DC-6184-4722-8069-549081469F51}" type="presParOf" srcId="{539CF0CF-0278-474C-BE18-462B38E6AE7F}" destId="{ACD44BCB-A8A8-4B2C-AC60-099458A7576C}" srcOrd="0" destOrd="0" presId="urn:microsoft.com/office/officeart/2016/7/layout/RepeatingBendingProcessNew"/>
    <dgm:cxn modelId="{00705206-06F0-4D1B-A4E1-86732975AFC3}" type="presParOf" srcId="{7E110835-E231-4AB0-900D-48A215566515}" destId="{2F21B4E4-9B3F-40D7-8ADA-D0EA996DA8BF}" srcOrd="18" destOrd="0" presId="urn:microsoft.com/office/officeart/2016/7/layout/RepeatingBendingProcessNew"/>
    <dgm:cxn modelId="{61090E60-28C7-4E6D-8CCF-E019601BD7F2}" type="presParOf" srcId="{7E110835-E231-4AB0-900D-48A215566515}" destId="{7831DF42-027B-46D5-84EE-F29B72ACC6EA}" srcOrd="19" destOrd="0" presId="urn:microsoft.com/office/officeart/2016/7/layout/RepeatingBendingProcessNew"/>
    <dgm:cxn modelId="{993A042D-EC58-419B-B3B4-A7ECC13554C5}" type="presParOf" srcId="{7831DF42-027B-46D5-84EE-F29B72ACC6EA}" destId="{A7600CDD-3FEB-4EA4-B62F-3296D20D5442}" srcOrd="0" destOrd="0" presId="urn:microsoft.com/office/officeart/2016/7/layout/RepeatingBendingProcessNew"/>
    <dgm:cxn modelId="{8A7D3629-1D51-4879-89BB-614DF9BD1E51}" type="presParOf" srcId="{7E110835-E231-4AB0-900D-48A215566515}" destId="{904C07CE-5A8C-45EC-9DA5-77816003994E}" srcOrd="20" destOrd="0" presId="urn:microsoft.com/office/officeart/2016/7/layout/RepeatingBendingProcessNew"/>
    <dgm:cxn modelId="{5EBCB525-2D05-4A63-A0CE-11716EA31BE9}" type="presParOf" srcId="{7E110835-E231-4AB0-900D-48A215566515}" destId="{4B74F9E6-F2E5-4157-87AD-09AD1D66EB15}" srcOrd="21" destOrd="0" presId="urn:microsoft.com/office/officeart/2016/7/layout/RepeatingBendingProcessNew"/>
    <dgm:cxn modelId="{4874D55B-C2AB-42D4-9ADC-6533408F04BA}" type="presParOf" srcId="{4B74F9E6-F2E5-4157-87AD-09AD1D66EB15}" destId="{41E31A2D-3858-4F2C-8D98-B78775AD75E9}" srcOrd="0" destOrd="0" presId="urn:microsoft.com/office/officeart/2016/7/layout/RepeatingBendingProcessNew"/>
    <dgm:cxn modelId="{89D96DCF-C789-4C73-AE24-31E02DE49249}" type="presParOf" srcId="{7E110835-E231-4AB0-900D-48A215566515}" destId="{4E4DF0EC-602F-4BD3-ACAC-1A339023A937}"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6AEA3-606F-1F42-A6CC-BE2763564905}" type="doc">
      <dgm:prSet loTypeId="urn:microsoft.com/office/officeart/2005/8/layout/venn3" loCatId="list" qsTypeId="urn:microsoft.com/office/officeart/2005/8/quickstyle/simple1" qsCatId="simple" csTypeId="urn:microsoft.com/office/officeart/2005/8/colors/colorful2" csCatId="colorful" phldr="1"/>
      <dgm:spPr/>
      <dgm:t>
        <a:bodyPr/>
        <a:lstStyle/>
        <a:p>
          <a:endParaRPr lang="en-US"/>
        </a:p>
      </dgm:t>
    </dgm:pt>
    <dgm:pt modelId="{6AD22114-3F1E-8845-B523-4F91341EB6ED}">
      <dgm:prSet/>
      <dgm:spPr/>
      <dgm:t>
        <a:bodyPr/>
        <a:lstStyle/>
        <a:p>
          <a:r>
            <a:rPr lang="en-US" b="1" i="0" dirty="0"/>
            <a:t>Outcomes based approach</a:t>
          </a:r>
          <a:endParaRPr lang="en-US" b="1" dirty="0"/>
        </a:p>
      </dgm:t>
    </dgm:pt>
    <dgm:pt modelId="{C0582FE9-3AEA-5047-919B-3F1452E3E045}" type="parTrans" cxnId="{577C0477-87F6-AB49-824D-6B9A8D79998E}">
      <dgm:prSet/>
      <dgm:spPr/>
      <dgm:t>
        <a:bodyPr/>
        <a:lstStyle/>
        <a:p>
          <a:endParaRPr lang="en-US"/>
        </a:p>
      </dgm:t>
    </dgm:pt>
    <dgm:pt modelId="{EE034605-D065-9E44-A6FE-C1764BC476AC}" type="sibTrans" cxnId="{577C0477-87F6-AB49-824D-6B9A8D79998E}">
      <dgm:prSet/>
      <dgm:spPr/>
      <dgm:t>
        <a:bodyPr/>
        <a:lstStyle/>
        <a:p>
          <a:endParaRPr lang="en-US"/>
        </a:p>
      </dgm:t>
    </dgm:pt>
    <dgm:pt modelId="{C08CB872-F057-7949-A24E-8C5CC4EE805A}">
      <dgm:prSet/>
      <dgm:spPr/>
      <dgm:t>
        <a:bodyPr/>
        <a:lstStyle/>
        <a:p>
          <a:r>
            <a:rPr lang="en-US" b="1" i="0" dirty="0"/>
            <a:t>De-emphasis of “Time Spent”</a:t>
          </a:r>
          <a:endParaRPr lang="en-US" b="1" dirty="0"/>
        </a:p>
      </dgm:t>
    </dgm:pt>
    <dgm:pt modelId="{0D2AD4EF-E858-754A-AD59-03CABC6A956C}" type="parTrans" cxnId="{B884DB1A-1DFA-204F-ACA1-A2DBD9B28582}">
      <dgm:prSet/>
      <dgm:spPr/>
      <dgm:t>
        <a:bodyPr/>
        <a:lstStyle/>
        <a:p>
          <a:endParaRPr lang="en-US"/>
        </a:p>
      </dgm:t>
    </dgm:pt>
    <dgm:pt modelId="{49776DF1-88AF-DA4C-A614-8BCDAE51E696}" type="sibTrans" cxnId="{B884DB1A-1DFA-204F-ACA1-A2DBD9B28582}">
      <dgm:prSet/>
      <dgm:spPr/>
      <dgm:t>
        <a:bodyPr/>
        <a:lstStyle/>
        <a:p>
          <a:endParaRPr lang="en-US"/>
        </a:p>
      </dgm:t>
    </dgm:pt>
    <dgm:pt modelId="{E6EFD0EA-178A-CB4B-A866-FFA048439AEA}">
      <dgm:prSet/>
      <dgm:spPr/>
      <dgm:t>
        <a:bodyPr/>
        <a:lstStyle/>
        <a:p>
          <a:r>
            <a:rPr lang="en-US" b="1" i="0" dirty="0"/>
            <a:t>Organizing curriculum around hierarchy of competencies</a:t>
          </a:r>
          <a:endParaRPr lang="en-US" b="1" dirty="0"/>
        </a:p>
      </dgm:t>
    </dgm:pt>
    <dgm:pt modelId="{55719C0D-DFDC-7445-B12B-A14232451EB3}" type="parTrans" cxnId="{2E706965-683C-B447-85B8-A007E4CBA032}">
      <dgm:prSet/>
      <dgm:spPr/>
      <dgm:t>
        <a:bodyPr/>
        <a:lstStyle/>
        <a:p>
          <a:endParaRPr lang="en-US"/>
        </a:p>
      </dgm:t>
    </dgm:pt>
    <dgm:pt modelId="{7CCDBEC3-A17E-EE45-8D69-CA90A072C27B}" type="sibTrans" cxnId="{2E706965-683C-B447-85B8-A007E4CBA032}">
      <dgm:prSet/>
      <dgm:spPr/>
      <dgm:t>
        <a:bodyPr/>
        <a:lstStyle/>
        <a:p>
          <a:endParaRPr lang="en-US"/>
        </a:p>
      </dgm:t>
    </dgm:pt>
    <dgm:pt modelId="{52E67CB9-83FA-E649-9AAD-77A692B6DE1F}">
      <dgm:prSet/>
      <dgm:spPr/>
      <dgm:t>
        <a:bodyPr/>
        <a:lstStyle/>
        <a:p>
          <a:r>
            <a:rPr lang="en-US" b="1" i="0" dirty="0"/>
            <a:t>Centering education around residents</a:t>
          </a:r>
          <a:endParaRPr lang="en-US" b="1" dirty="0"/>
        </a:p>
      </dgm:t>
    </dgm:pt>
    <dgm:pt modelId="{C0BEA952-4DFE-E141-91D5-A9F822EB7505}" type="parTrans" cxnId="{CE87D3AC-12B4-A544-B32B-A43B08C100DE}">
      <dgm:prSet/>
      <dgm:spPr/>
      <dgm:t>
        <a:bodyPr/>
        <a:lstStyle/>
        <a:p>
          <a:endParaRPr lang="en-US"/>
        </a:p>
      </dgm:t>
    </dgm:pt>
    <dgm:pt modelId="{11248E60-429B-F14A-B319-08B9C5633184}" type="sibTrans" cxnId="{CE87D3AC-12B4-A544-B32B-A43B08C100DE}">
      <dgm:prSet/>
      <dgm:spPr/>
      <dgm:t>
        <a:bodyPr/>
        <a:lstStyle/>
        <a:p>
          <a:endParaRPr lang="en-US"/>
        </a:p>
      </dgm:t>
    </dgm:pt>
    <dgm:pt modelId="{14FCEE0D-9FCC-4342-82B0-A0378CCD727B}">
      <dgm:prSet/>
      <dgm:spPr/>
      <dgm:t>
        <a:bodyPr/>
        <a:lstStyle/>
        <a:p>
          <a:r>
            <a:rPr lang="en-US" b="1" i="0" dirty="0"/>
            <a:t>Curricular emphasis on societal needs</a:t>
          </a:r>
          <a:endParaRPr lang="en-US" b="1" dirty="0"/>
        </a:p>
      </dgm:t>
    </dgm:pt>
    <dgm:pt modelId="{79105D3E-FB2A-4540-99FC-E7FC338F55B8}" type="parTrans" cxnId="{A29B3AC5-A0F5-CC48-9112-D32BD619288E}">
      <dgm:prSet/>
      <dgm:spPr/>
      <dgm:t>
        <a:bodyPr/>
        <a:lstStyle/>
        <a:p>
          <a:endParaRPr lang="en-US"/>
        </a:p>
      </dgm:t>
    </dgm:pt>
    <dgm:pt modelId="{9144927C-D910-A241-8448-768B0EA2CD70}" type="sibTrans" cxnId="{A29B3AC5-A0F5-CC48-9112-D32BD619288E}">
      <dgm:prSet/>
      <dgm:spPr/>
      <dgm:t>
        <a:bodyPr/>
        <a:lstStyle/>
        <a:p>
          <a:endParaRPr lang="en-US"/>
        </a:p>
      </dgm:t>
    </dgm:pt>
    <dgm:pt modelId="{58DA0E2F-C149-CD4A-8835-15AB0354AAAF}" type="pres">
      <dgm:prSet presAssocID="{B876AEA3-606F-1F42-A6CC-BE2763564905}" presName="Name0" presStyleCnt="0">
        <dgm:presLayoutVars>
          <dgm:dir/>
          <dgm:resizeHandles val="exact"/>
        </dgm:presLayoutVars>
      </dgm:prSet>
      <dgm:spPr/>
    </dgm:pt>
    <dgm:pt modelId="{CB18A47B-DFAB-004F-9297-8FF04FCFBA64}" type="pres">
      <dgm:prSet presAssocID="{6AD22114-3F1E-8845-B523-4F91341EB6ED}" presName="Name5" presStyleLbl="vennNode1" presStyleIdx="0" presStyleCnt="5">
        <dgm:presLayoutVars>
          <dgm:bulletEnabled val="1"/>
        </dgm:presLayoutVars>
      </dgm:prSet>
      <dgm:spPr/>
    </dgm:pt>
    <dgm:pt modelId="{81A784B0-6158-7340-AE24-FA7B4D2A9FFF}" type="pres">
      <dgm:prSet presAssocID="{EE034605-D065-9E44-A6FE-C1764BC476AC}" presName="space" presStyleCnt="0"/>
      <dgm:spPr/>
    </dgm:pt>
    <dgm:pt modelId="{A7B46852-2B37-6D49-87E2-1DC12559350A}" type="pres">
      <dgm:prSet presAssocID="{C08CB872-F057-7949-A24E-8C5CC4EE805A}" presName="Name5" presStyleLbl="vennNode1" presStyleIdx="1" presStyleCnt="5">
        <dgm:presLayoutVars>
          <dgm:bulletEnabled val="1"/>
        </dgm:presLayoutVars>
      </dgm:prSet>
      <dgm:spPr/>
    </dgm:pt>
    <dgm:pt modelId="{6772A399-BB3A-4F49-8DC7-CC1A3150CC9D}" type="pres">
      <dgm:prSet presAssocID="{49776DF1-88AF-DA4C-A614-8BCDAE51E696}" presName="space" presStyleCnt="0"/>
      <dgm:spPr/>
    </dgm:pt>
    <dgm:pt modelId="{EC019B31-56BA-EE4C-A6B1-FA2851E4DB76}" type="pres">
      <dgm:prSet presAssocID="{E6EFD0EA-178A-CB4B-A866-FFA048439AEA}" presName="Name5" presStyleLbl="vennNode1" presStyleIdx="2" presStyleCnt="5">
        <dgm:presLayoutVars>
          <dgm:bulletEnabled val="1"/>
        </dgm:presLayoutVars>
      </dgm:prSet>
      <dgm:spPr/>
    </dgm:pt>
    <dgm:pt modelId="{EB85F35C-3DCA-6648-B1AA-2D90648F61AD}" type="pres">
      <dgm:prSet presAssocID="{7CCDBEC3-A17E-EE45-8D69-CA90A072C27B}" presName="space" presStyleCnt="0"/>
      <dgm:spPr/>
    </dgm:pt>
    <dgm:pt modelId="{FDDBC8F0-F367-1A40-B226-F05D1E3AC6AA}" type="pres">
      <dgm:prSet presAssocID="{52E67CB9-83FA-E649-9AAD-77A692B6DE1F}" presName="Name5" presStyleLbl="vennNode1" presStyleIdx="3" presStyleCnt="5">
        <dgm:presLayoutVars>
          <dgm:bulletEnabled val="1"/>
        </dgm:presLayoutVars>
      </dgm:prSet>
      <dgm:spPr/>
    </dgm:pt>
    <dgm:pt modelId="{ADEA3DD1-FB42-4C49-AEB6-24ABAF61A95E}" type="pres">
      <dgm:prSet presAssocID="{11248E60-429B-F14A-B319-08B9C5633184}" presName="space" presStyleCnt="0"/>
      <dgm:spPr/>
    </dgm:pt>
    <dgm:pt modelId="{315D28B2-299A-5541-941C-0CB5E9C3FCDA}" type="pres">
      <dgm:prSet presAssocID="{14FCEE0D-9FCC-4342-82B0-A0378CCD727B}" presName="Name5" presStyleLbl="vennNode1" presStyleIdx="4" presStyleCnt="5">
        <dgm:presLayoutVars>
          <dgm:bulletEnabled val="1"/>
        </dgm:presLayoutVars>
      </dgm:prSet>
      <dgm:spPr/>
    </dgm:pt>
  </dgm:ptLst>
  <dgm:cxnLst>
    <dgm:cxn modelId="{B884DB1A-1DFA-204F-ACA1-A2DBD9B28582}" srcId="{B876AEA3-606F-1F42-A6CC-BE2763564905}" destId="{C08CB872-F057-7949-A24E-8C5CC4EE805A}" srcOrd="1" destOrd="0" parTransId="{0D2AD4EF-E858-754A-AD59-03CABC6A956C}" sibTransId="{49776DF1-88AF-DA4C-A614-8BCDAE51E696}"/>
    <dgm:cxn modelId="{A9C0CB23-D866-914A-A08F-2DCBA9EB0192}" type="presOf" srcId="{6AD22114-3F1E-8845-B523-4F91341EB6ED}" destId="{CB18A47B-DFAB-004F-9297-8FF04FCFBA64}" srcOrd="0" destOrd="0" presId="urn:microsoft.com/office/officeart/2005/8/layout/venn3"/>
    <dgm:cxn modelId="{8EB20C5C-9F61-A948-B713-A65BE197522D}" type="presOf" srcId="{B876AEA3-606F-1F42-A6CC-BE2763564905}" destId="{58DA0E2F-C149-CD4A-8835-15AB0354AAAF}" srcOrd="0" destOrd="0" presId="urn:microsoft.com/office/officeart/2005/8/layout/venn3"/>
    <dgm:cxn modelId="{2E706965-683C-B447-85B8-A007E4CBA032}" srcId="{B876AEA3-606F-1F42-A6CC-BE2763564905}" destId="{E6EFD0EA-178A-CB4B-A866-FFA048439AEA}" srcOrd="2" destOrd="0" parTransId="{55719C0D-DFDC-7445-B12B-A14232451EB3}" sibTransId="{7CCDBEC3-A17E-EE45-8D69-CA90A072C27B}"/>
    <dgm:cxn modelId="{AF71DF66-DFD9-4C4F-AE1E-901AB42AB73D}" type="presOf" srcId="{14FCEE0D-9FCC-4342-82B0-A0378CCD727B}" destId="{315D28B2-299A-5541-941C-0CB5E9C3FCDA}" srcOrd="0" destOrd="0" presId="urn:microsoft.com/office/officeart/2005/8/layout/venn3"/>
    <dgm:cxn modelId="{577C0477-87F6-AB49-824D-6B9A8D79998E}" srcId="{B876AEA3-606F-1F42-A6CC-BE2763564905}" destId="{6AD22114-3F1E-8845-B523-4F91341EB6ED}" srcOrd="0" destOrd="0" parTransId="{C0582FE9-3AEA-5047-919B-3F1452E3E045}" sibTransId="{EE034605-D065-9E44-A6FE-C1764BC476AC}"/>
    <dgm:cxn modelId="{61692185-ACE0-7A4E-80C7-C2D6BFCF80CF}" type="presOf" srcId="{52E67CB9-83FA-E649-9AAD-77A692B6DE1F}" destId="{FDDBC8F0-F367-1A40-B226-F05D1E3AC6AA}" srcOrd="0" destOrd="0" presId="urn:microsoft.com/office/officeart/2005/8/layout/venn3"/>
    <dgm:cxn modelId="{08702EA6-3451-B74A-AA1B-DBB736AC72B3}" type="presOf" srcId="{C08CB872-F057-7949-A24E-8C5CC4EE805A}" destId="{A7B46852-2B37-6D49-87E2-1DC12559350A}" srcOrd="0" destOrd="0" presId="urn:microsoft.com/office/officeart/2005/8/layout/venn3"/>
    <dgm:cxn modelId="{CE87D3AC-12B4-A544-B32B-A43B08C100DE}" srcId="{B876AEA3-606F-1F42-A6CC-BE2763564905}" destId="{52E67CB9-83FA-E649-9AAD-77A692B6DE1F}" srcOrd="3" destOrd="0" parTransId="{C0BEA952-4DFE-E141-91D5-A9F822EB7505}" sibTransId="{11248E60-429B-F14A-B319-08B9C5633184}"/>
    <dgm:cxn modelId="{A29B3AC5-A0F5-CC48-9112-D32BD619288E}" srcId="{B876AEA3-606F-1F42-A6CC-BE2763564905}" destId="{14FCEE0D-9FCC-4342-82B0-A0378CCD727B}" srcOrd="4" destOrd="0" parTransId="{79105D3E-FB2A-4540-99FC-E7FC338F55B8}" sibTransId="{9144927C-D910-A241-8448-768B0EA2CD70}"/>
    <dgm:cxn modelId="{EC6F67CF-30F7-434D-814B-ED54296C5785}" type="presOf" srcId="{E6EFD0EA-178A-CB4B-A866-FFA048439AEA}" destId="{EC019B31-56BA-EE4C-A6B1-FA2851E4DB76}" srcOrd="0" destOrd="0" presId="urn:microsoft.com/office/officeart/2005/8/layout/venn3"/>
    <dgm:cxn modelId="{66616A5F-FC88-D64C-BF3B-6C63E797096B}" type="presParOf" srcId="{58DA0E2F-C149-CD4A-8835-15AB0354AAAF}" destId="{CB18A47B-DFAB-004F-9297-8FF04FCFBA64}" srcOrd="0" destOrd="0" presId="urn:microsoft.com/office/officeart/2005/8/layout/venn3"/>
    <dgm:cxn modelId="{E738BCC7-9B5A-3F49-BC77-A80B6B82CE4D}" type="presParOf" srcId="{58DA0E2F-C149-CD4A-8835-15AB0354AAAF}" destId="{81A784B0-6158-7340-AE24-FA7B4D2A9FFF}" srcOrd="1" destOrd="0" presId="urn:microsoft.com/office/officeart/2005/8/layout/venn3"/>
    <dgm:cxn modelId="{61C01707-A2D2-A447-BF24-1213437E7F3F}" type="presParOf" srcId="{58DA0E2F-C149-CD4A-8835-15AB0354AAAF}" destId="{A7B46852-2B37-6D49-87E2-1DC12559350A}" srcOrd="2" destOrd="0" presId="urn:microsoft.com/office/officeart/2005/8/layout/venn3"/>
    <dgm:cxn modelId="{6C62300C-E971-FE4F-90B2-9A164FB269A1}" type="presParOf" srcId="{58DA0E2F-C149-CD4A-8835-15AB0354AAAF}" destId="{6772A399-BB3A-4F49-8DC7-CC1A3150CC9D}" srcOrd="3" destOrd="0" presId="urn:microsoft.com/office/officeart/2005/8/layout/venn3"/>
    <dgm:cxn modelId="{2406DCED-B2D6-B14E-9C2C-745C0F0D4FAF}" type="presParOf" srcId="{58DA0E2F-C149-CD4A-8835-15AB0354AAAF}" destId="{EC019B31-56BA-EE4C-A6B1-FA2851E4DB76}" srcOrd="4" destOrd="0" presId="urn:microsoft.com/office/officeart/2005/8/layout/venn3"/>
    <dgm:cxn modelId="{72FEEAC0-719E-9A47-8AE1-221C45522A48}" type="presParOf" srcId="{58DA0E2F-C149-CD4A-8835-15AB0354AAAF}" destId="{EB85F35C-3DCA-6648-B1AA-2D90648F61AD}" srcOrd="5" destOrd="0" presId="urn:microsoft.com/office/officeart/2005/8/layout/venn3"/>
    <dgm:cxn modelId="{BB5E7903-DE30-914A-9A2A-26B7B80A8A2B}" type="presParOf" srcId="{58DA0E2F-C149-CD4A-8835-15AB0354AAAF}" destId="{FDDBC8F0-F367-1A40-B226-F05D1E3AC6AA}" srcOrd="6" destOrd="0" presId="urn:microsoft.com/office/officeart/2005/8/layout/venn3"/>
    <dgm:cxn modelId="{18D12C26-5EE1-CC4F-B86A-3850DB5853A9}" type="presParOf" srcId="{58DA0E2F-C149-CD4A-8835-15AB0354AAAF}" destId="{ADEA3DD1-FB42-4C49-AEB6-24ABAF61A95E}" srcOrd="7" destOrd="0" presId="urn:microsoft.com/office/officeart/2005/8/layout/venn3"/>
    <dgm:cxn modelId="{EEE0E69A-3F2E-7841-B606-C6F407DBEDA3}" type="presParOf" srcId="{58DA0E2F-C149-CD4A-8835-15AB0354AAAF}" destId="{315D28B2-299A-5541-941C-0CB5E9C3FCDA}"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7097A-1234-4C52-B6C3-9EA426301AD5}">
      <dsp:nvSpPr>
        <dsp:cNvPr id="0" name=""/>
        <dsp:cNvSpPr/>
      </dsp:nvSpPr>
      <dsp:spPr>
        <a:xfrm>
          <a:off x="1812171" y="592918"/>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4863" y="636554"/>
        <a:ext cx="20841" cy="4168"/>
      </dsp:txXfrm>
    </dsp:sp>
    <dsp:sp modelId="{69414E76-5C09-4958-92FC-DE29AD77749E}">
      <dsp:nvSpPr>
        <dsp:cNvPr id="0" name=""/>
        <dsp:cNvSpPr/>
      </dsp:nvSpPr>
      <dsp:spPr>
        <a:xfrm>
          <a:off x="1691" y="94954"/>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What You Need to Know About ACGME and ABFM Expectations for a Shift to Competency-Based Medical Education</a:t>
          </a:r>
          <a:endParaRPr lang="en-US" sz="1200" kern="1200" dirty="0"/>
        </a:p>
      </dsp:txBody>
      <dsp:txXfrm>
        <a:off x="1691" y="94954"/>
        <a:ext cx="1812280" cy="1087368"/>
      </dsp:txXfrm>
    </dsp:sp>
    <dsp:sp modelId="{EB037C12-E6B9-49D0-979E-D9B931443F67}">
      <dsp:nvSpPr>
        <dsp:cNvPr id="0" name=""/>
        <dsp:cNvSpPr/>
      </dsp:nvSpPr>
      <dsp:spPr>
        <a:xfrm>
          <a:off x="4041276" y="592918"/>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67" y="636554"/>
        <a:ext cx="20841" cy="4168"/>
      </dsp:txXfrm>
    </dsp:sp>
    <dsp:sp modelId="{B45E0497-BE5C-4831-B8D0-DE948117B52F}">
      <dsp:nvSpPr>
        <dsp:cNvPr id="0" name=""/>
        <dsp:cNvSpPr/>
      </dsp:nvSpPr>
      <dsp:spPr>
        <a:xfrm>
          <a:off x="2230796" y="94954"/>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Reflections, Goals, &amp; Objectives – Oh My! Best Practices for Creating ILPs</a:t>
          </a:r>
          <a:endParaRPr lang="en-US" sz="1200" kern="1200" dirty="0"/>
        </a:p>
      </dsp:txBody>
      <dsp:txXfrm>
        <a:off x="2230796" y="94954"/>
        <a:ext cx="1812280" cy="1087368"/>
      </dsp:txXfrm>
    </dsp:sp>
    <dsp:sp modelId="{101BE565-C1DE-4541-8A7A-2BD371943C62}">
      <dsp:nvSpPr>
        <dsp:cNvPr id="0" name=""/>
        <dsp:cNvSpPr/>
      </dsp:nvSpPr>
      <dsp:spPr>
        <a:xfrm>
          <a:off x="6270380" y="592918"/>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3072" y="636554"/>
        <a:ext cx="20841" cy="4168"/>
      </dsp:txXfrm>
    </dsp:sp>
    <dsp:sp modelId="{1DC601F2-6D71-4316-81A4-440EF11E3DD4}">
      <dsp:nvSpPr>
        <dsp:cNvPr id="0" name=""/>
        <dsp:cNvSpPr/>
      </dsp:nvSpPr>
      <dsp:spPr>
        <a:xfrm>
          <a:off x="4459900" y="94954"/>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Let’s Talk About Entrustment</a:t>
          </a:r>
          <a:endParaRPr lang="en-US" sz="1200" kern="1200" dirty="0"/>
        </a:p>
      </dsp:txBody>
      <dsp:txXfrm>
        <a:off x="4459900" y="94954"/>
        <a:ext cx="1812280" cy="1087368"/>
      </dsp:txXfrm>
    </dsp:sp>
    <dsp:sp modelId="{F35D3D10-9BDE-419D-8286-38C2B346B8BB}">
      <dsp:nvSpPr>
        <dsp:cNvPr id="0" name=""/>
        <dsp:cNvSpPr/>
      </dsp:nvSpPr>
      <dsp:spPr>
        <a:xfrm>
          <a:off x="907831" y="1180522"/>
          <a:ext cx="6687313" cy="386224"/>
        </a:xfrm>
        <a:custGeom>
          <a:avLst/>
          <a:gdLst/>
          <a:ahLst/>
          <a:cxnLst/>
          <a:rect l="0" t="0" r="0" b="0"/>
          <a:pathLst>
            <a:path>
              <a:moveTo>
                <a:pt x="6687313" y="0"/>
              </a:moveTo>
              <a:lnTo>
                <a:pt x="6687313" y="210212"/>
              </a:lnTo>
              <a:lnTo>
                <a:pt x="0" y="210212"/>
              </a:lnTo>
              <a:lnTo>
                <a:pt x="0" y="38622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3981" y="1371550"/>
        <a:ext cx="335014" cy="4168"/>
      </dsp:txXfrm>
    </dsp:sp>
    <dsp:sp modelId="{72647815-24D9-4039-AD70-45573170EF8F}">
      <dsp:nvSpPr>
        <dsp:cNvPr id="0" name=""/>
        <dsp:cNvSpPr/>
      </dsp:nvSpPr>
      <dsp:spPr>
        <a:xfrm>
          <a:off x="6689005" y="94954"/>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Assessment Tools for CBME and the Core Outcomes</a:t>
          </a:r>
          <a:endParaRPr lang="en-US" sz="1200" kern="1200" dirty="0"/>
        </a:p>
      </dsp:txBody>
      <dsp:txXfrm>
        <a:off x="6689005" y="94954"/>
        <a:ext cx="1812280" cy="1087368"/>
      </dsp:txXfrm>
    </dsp:sp>
    <dsp:sp modelId="{E132CDAE-3AA0-4A20-A2B8-A95F709B67F9}">
      <dsp:nvSpPr>
        <dsp:cNvPr id="0" name=""/>
        <dsp:cNvSpPr/>
      </dsp:nvSpPr>
      <dsp:spPr>
        <a:xfrm>
          <a:off x="1812171" y="2097111"/>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4863" y="2140746"/>
        <a:ext cx="20841" cy="4168"/>
      </dsp:txXfrm>
    </dsp:sp>
    <dsp:sp modelId="{C276D6CD-5FF1-42DB-B578-86D5777DF90F}">
      <dsp:nvSpPr>
        <dsp:cNvPr id="0" name=""/>
        <dsp:cNvSpPr/>
      </dsp:nvSpPr>
      <dsp:spPr>
        <a:xfrm>
          <a:off x="1691" y="1599146"/>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Building CBME Into Faculty Development</a:t>
          </a:r>
          <a:endParaRPr lang="en-US" sz="1200" kern="1200" dirty="0"/>
        </a:p>
      </dsp:txBody>
      <dsp:txXfrm>
        <a:off x="1691" y="1599146"/>
        <a:ext cx="1812280" cy="1087368"/>
      </dsp:txXfrm>
    </dsp:sp>
    <dsp:sp modelId="{0A1E9122-8BFB-44EF-B66D-082EC9EF8C84}">
      <dsp:nvSpPr>
        <dsp:cNvPr id="0" name=""/>
        <dsp:cNvSpPr/>
      </dsp:nvSpPr>
      <dsp:spPr>
        <a:xfrm>
          <a:off x="4041276" y="2097111"/>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67" y="2140746"/>
        <a:ext cx="20841" cy="4168"/>
      </dsp:txXfrm>
    </dsp:sp>
    <dsp:sp modelId="{3E744D5B-5ACE-48F4-94AF-2A438560568F}">
      <dsp:nvSpPr>
        <dsp:cNvPr id="0" name=""/>
        <dsp:cNvSpPr/>
      </dsp:nvSpPr>
      <dsp:spPr>
        <a:xfrm>
          <a:off x="2230796" y="1599146"/>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Advisors and Coaches: The Evolving Role of Faculty and Resident Relationships</a:t>
          </a:r>
          <a:endParaRPr lang="en-US" sz="1200" kern="1200" dirty="0"/>
        </a:p>
      </dsp:txBody>
      <dsp:txXfrm>
        <a:off x="2230796" y="1599146"/>
        <a:ext cx="1812280" cy="1087368"/>
      </dsp:txXfrm>
    </dsp:sp>
    <dsp:sp modelId="{A01A9AA6-6924-4AE6-9CEE-75354524D3F4}">
      <dsp:nvSpPr>
        <dsp:cNvPr id="0" name=""/>
        <dsp:cNvSpPr/>
      </dsp:nvSpPr>
      <dsp:spPr>
        <a:xfrm>
          <a:off x="6270380" y="2097111"/>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3072" y="2140746"/>
        <a:ext cx="20841" cy="4168"/>
      </dsp:txXfrm>
    </dsp:sp>
    <dsp:sp modelId="{9B1A9E99-8170-43DD-A5EF-6CBDD263A294}">
      <dsp:nvSpPr>
        <dsp:cNvPr id="0" name=""/>
        <dsp:cNvSpPr/>
      </dsp:nvSpPr>
      <dsp:spPr>
        <a:xfrm>
          <a:off x="4459900" y="1599146"/>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Individualized Learning and Resident Assessment: A CBME Orientation for Residents</a:t>
          </a:r>
          <a:endParaRPr lang="en-US" sz="1200" kern="1200" dirty="0"/>
        </a:p>
      </dsp:txBody>
      <dsp:txXfrm>
        <a:off x="4459900" y="1599146"/>
        <a:ext cx="1812280" cy="1087368"/>
      </dsp:txXfrm>
    </dsp:sp>
    <dsp:sp modelId="{7213F3B3-996F-4A23-A34E-9B17566D49CC}">
      <dsp:nvSpPr>
        <dsp:cNvPr id="0" name=""/>
        <dsp:cNvSpPr/>
      </dsp:nvSpPr>
      <dsp:spPr>
        <a:xfrm>
          <a:off x="907831" y="2684715"/>
          <a:ext cx="6687313" cy="386224"/>
        </a:xfrm>
        <a:custGeom>
          <a:avLst/>
          <a:gdLst/>
          <a:ahLst/>
          <a:cxnLst/>
          <a:rect l="0" t="0" r="0" b="0"/>
          <a:pathLst>
            <a:path>
              <a:moveTo>
                <a:pt x="6687313" y="0"/>
              </a:moveTo>
              <a:lnTo>
                <a:pt x="6687313" y="210212"/>
              </a:lnTo>
              <a:lnTo>
                <a:pt x="0" y="210212"/>
              </a:lnTo>
              <a:lnTo>
                <a:pt x="0" y="38622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3981" y="2875743"/>
        <a:ext cx="335014" cy="4168"/>
      </dsp:txXfrm>
    </dsp:sp>
    <dsp:sp modelId="{D2C3A1C0-2B48-4DD1-A2F5-8B179543C8C7}">
      <dsp:nvSpPr>
        <dsp:cNvPr id="0" name=""/>
        <dsp:cNvSpPr/>
      </dsp:nvSpPr>
      <dsp:spPr>
        <a:xfrm>
          <a:off x="6689005" y="1599146"/>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Have Reflective Feedback Conversations and Develop a Culture of Effective Feedback</a:t>
          </a:r>
          <a:endParaRPr lang="en-US" sz="1200" kern="1200" dirty="0"/>
        </a:p>
      </dsp:txBody>
      <dsp:txXfrm>
        <a:off x="6689005" y="1599146"/>
        <a:ext cx="1812280" cy="1087368"/>
      </dsp:txXfrm>
    </dsp:sp>
    <dsp:sp modelId="{539CF0CF-0278-474C-BE18-462B38E6AE7F}">
      <dsp:nvSpPr>
        <dsp:cNvPr id="0" name=""/>
        <dsp:cNvSpPr/>
      </dsp:nvSpPr>
      <dsp:spPr>
        <a:xfrm>
          <a:off x="1812171" y="3601303"/>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4863" y="3644939"/>
        <a:ext cx="20841" cy="4168"/>
      </dsp:txXfrm>
    </dsp:sp>
    <dsp:sp modelId="{0A937FB3-8E52-41A0-AB45-230B5548849A}">
      <dsp:nvSpPr>
        <dsp:cNvPr id="0" name=""/>
        <dsp:cNvSpPr/>
      </dsp:nvSpPr>
      <dsp:spPr>
        <a:xfrm>
          <a:off x="1691" y="3103339"/>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Fostering Master Adaptive Learning and a Growth Mindset in Your Program</a:t>
          </a:r>
        </a:p>
      </dsp:txBody>
      <dsp:txXfrm>
        <a:off x="1691" y="3103339"/>
        <a:ext cx="1812280" cy="1087368"/>
      </dsp:txXfrm>
    </dsp:sp>
    <dsp:sp modelId="{7831DF42-027B-46D5-84EE-F29B72ACC6EA}">
      <dsp:nvSpPr>
        <dsp:cNvPr id="0" name=""/>
        <dsp:cNvSpPr/>
      </dsp:nvSpPr>
      <dsp:spPr>
        <a:xfrm>
          <a:off x="4041276" y="3601303"/>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67" y="3644939"/>
        <a:ext cx="20841" cy="4168"/>
      </dsp:txXfrm>
    </dsp:sp>
    <dsp:sp modelId="{2F21B4E4-9B3F-40D7-8ADA-D0EA996DA8BF}">
      <dsp:nvSpPr>
        <dsp:cNvPr id="0" name=""/>
        <dsp:cNvSpPr/>
      </dsp:nvSpPr>
      <dsp:spPr>
        <a:xfrm>
          <a:off x="2230796" y="3103339"/>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Effectively Use Electives to Help Residents Attain Competency in the Core Outcomes</a:t>
          </a:r>
          <a:endParaRPr lang="en-US" sz="1200" kern="1200" dirty="0"/>
        </a:p>
      </dsp:txBody>
      <dsp:txXfrm>
        <a:off x="2230796" y="3103339"/>
        <a:ext cx="1812280" cy="1087368"/>
      </dsp:txXfrm>
    </dsp:sp>
    <dsp:sp modelId="{4B74F9E6-F2E5-4157-87AD-09AD1D66EB15}">
      <dsp:nvSpPr>
        <dsp:cNvPr id="0" name=""/>
        <dsp:cNvSpPr/>
      </dsp:nvSpPr>
      <dsp:spPr>
        <a:xfrm>
          <a:off x="6270380" y="3601303"/>
          <a:ext cx="386224" cy="91440"/>
        </a:xfrm>
        <a:custGeom>
          <a:avLst/>
          <a:gdLst/>
          <a:ahLst/>
          <a:cxnLst/>
          <a:rect l="0" t="0" r="0" b="0"/>
          <a:pathLst>
            <a:path>
              <a:moveTo>
                <a:pt x="0" y="45720"/>
              </a:moveTo>
              <a:lnTo>
                <a:pt x="3862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3072" y="3644939"/>
        <a:ext cx="20841" cy="4168"/>
      </dsp:txXfrm>
    </dsp:sp>
    <dsp:sp modelId="{904C07CE-5A8C-45EC-9DA5-77816003994E}">
      <dsp:nvSpPr>
        <dsp:cNvPr id="0" name=""/>
        <dsp:cNvSpPr/>
      </dsp:nvSpPr>
      <dsp:spPr>
        <a:xfrm>
          <a:off x="4459900" y="3103339"/>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The Role of Resident Portfolios in Competency-Based Assessment</a:t>
          </a:r>
          <a:endParaRPr lang="en-US" sz="1200" kern="1200" dirty="0"/>
        </a:p>
      </dsp:txBody>
      <dsp:txXfrm>
        <a:off x="4459900" y="3103339"/>
        <a:ext cx="1812280" cy="1087368"/>
      </dsp:txXfrm>
    </dsp:sp>
    <dsp:sp modelId="{4E4DF0EC-602F-4BD3-ACAC-1A339023A937}">
      <dsp:nvSpPr>
        <dsp:cNvPr id="0" name=""/>
        <dsp:cNvSpPr/>
      </dsp:nvSpPr>
      <dsp:spPr>
        <a:xfrm>
          <a:off x="6689005" y="3103339"/>
          <a:ext cx="1812280" cy="1087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803" tIns="93215" rIns="88803" bIns="93215" numCol="1" spcCol="1270" anchor="ctr" anchorCtr="0">
          <a:noAutofit/>
        </a:bodyPr>
        <a:lstStyle/>
        <a:p>
          <a:pPr marL="0" lvl="0" indent="0" algn="ctr" defTabSz="533400">
            <a:lnSpc>
              <a:spcPct val="90000"/>
            </a:lnSpc>
            <a:spcBef>
              <a:spcPct val="0"/>
            </a:spcBef>
            <a:spcAft>
              <a:spcPct val="35000"/>
            </a:spcAft>
            <a:buNone/>
          </a:pPr>
          <a:r>
            <a:rPr lang="en-US" sz="1200" b="0" i="0" kern="1200" dirty="0"/>
            <a:t>Managing Assessment Burden in CBME</a:t>
          </a:r>
          <a:endParaRPr lang="en-US" sz="1200" kern="1200" dirty="0"/>
        </a:p>
      </dsp:txBody>
      <dsp:txXfrm>
        <a:off x="6689005" y="3103339"/>
        <a:ext cx="1812280" cy="1087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8A47B-DFAB-004F-9297-8FF04FCFBA64}">
      <dsp:nvSpPr>
        <dsp:cNvPr id="0" name=""/>
        <dsp:cNvSpPr/>
      </dsp:nvSpPr>
      <dsp:spPr>
        <a:xfrm>
          <a:off x="962" y="692492"/>
          <a:ext cx="1877327" cy="187732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9050" rIns="103316"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Outcomes based approach</a:t>
          </a:r>
          <a:endParaRPr lang="en-US" sz="1500" b="1" kern="1200" dirty="0"/>
        </a:p>
      </dsp:txBody>
      <dsp:txXfrm>
        <a:off x="275890" y="967420"/>
        <a:ext cx="1327471" cy="1327471"/>
      </dsp:txXfrm>
    </dsp:sp>
    <dsp:sp modelId="{A7B46852-2B37-6D49-87E2-1DC12559350A}">
      <dsp:nvSpPr>
        <dsp:cNvPr id="0" name=""/>
        <dsp:cNvSpPr/>
      </dsp:nvSpPr>
      <dsp:spPr>
        <a:xfrm>
          <a:off x="1502824" y="692492"/>
          <a:ext cx="1877327" cy="1877327"/>
        </a:xfrm>
        <a:prstGeom prst="ellipse">
          <a:avLst/>
        </a:prstGeom>
        <a:solidFill>
          <a:schemeClr val="accent2">
            <a:alpha val="50000"/>
            <a:hueOff val="2805355"/>
            <a:satOff val="-6032"/>
            <a:lumOff val="-6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9050" rIns="103316"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De-emphasis of “Time Spent”</a:t>
          </a:r>
          <a:endParaRPr lang="en-US" sz="1500" b="1" kern="1200" dirty="0"/>
        </a:p>
      </dsp:txBody>
      <dsp:txXfrm>
        <a:off x="1777752" y="967420"/>
        <a:ext cx="1327471" cy="1327471"/>
      </dsp:txXfrm>
    </dsp:sp>
    <dsp:sp modelId="{EC019B31-56BA-EE4C-A6B1-FA2851E4DB76}">
      <dsp:nvSpPr>
        <dsp:cNvPr id="0" name=""/>
        <dsp:cNvSpPr/>
      </dsp:nvSpPr>
      <dsp:spPr>
        <a:xfrm>
          <a:off x="3004686" y="692492"/>
          <a:ext cx="1877327" cy="1877327"/>
        </a:xfrm>
        <a:prstGeom prst="ellipse">
          <a:avLst/>
        </a:prstGeom>
        <a:solidFill>
          <a:schemeClr val="accent2">
            <a:alpha val="50000"/>
            <a:hueOff val="5610710"/>
            <a:satOff val="-12064"/>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9050" rIns="103316"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Organizing curriculum around hierarchy of competencies</a:t>
          </a:r>
          <a:endParaRPr lang="en-US" sz="1500" b="1" kern="1200" dirty="0"/>
        </a:p>
      </dsp:txBody>
      <dsp:txXfrm>
        <a:off x="3279614" y="967420"/>
        <a:ext cx="1327471" cy="1327471"/>
      </dsp:txXfrm>
    </dsp:sp>
    <dsp:sp modelId="{FDDBC8F0-F367-1A40-B226-F05D1E3AC6AA}">
      <dsp:nvSpPr>
        <dsp:cNvPr id="0" name=""/>
        <dsp:cNvSpPr/>
      </dsp:nvSpPr>
      <dsp:spPr>
        <a:xfrm>
          <a:off x="4506548" y="692492"/>
          <a:ext cx="1877327" cy="1877327"/>
        </a:xfrm>
        <a:prstGeom prst="ellipse">
          <a:avLst/>
        </a:prstGeom>
        <a:solidFill>
          <a:schemeClr val="accent2">
            <a:alpha val="50000"/>
            <a:hueOff val="8416065"/>
            <a:satOff val="-18096"/>
            <a:lumOff val="-19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9050" rIns="103316"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Centering education around residents</a:t>
          </a:r>
          <a:endParaRPr lang="en-US" sz="1500" b="1" kern="1200" dirty="0"/>
        </a:p>
      </dsp:txBody>
      <dsp:txXfrm>
        <a:off x="4781476" y="967420"/>
        <a:ext cx="1327471" cy="1327471"/>
      </dsp:txXfrm>
    </dsp:sp>
    <dsp:sp modelId="{315D28B2-299A-5541-941C-0CB5E9C3FCDA}">
      <dsp:nvSpPr>
        <dsp:cNvPr id="0" name=""/>
        <dsp:cNvSpPr/>
      </dsp:nvSpPr>
      <dsp:spPr>
        <a:xfrm>
          <a:off x="6008409" y="692492"/>
          <a:ext cx="1877327" cy="1877327"/>
        </a:xfrm>
        <a:prstGeom prst="ellipse">
          <a:avLst/>
        </a:prstGeom>
        <a:solidFill>
          <a:schemeClr val="accent2">
            <a:alpha val="50000"/>
            <a:hueOff val="11221420"/>
            <a:satOff val="-24128"/>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9050" rIns="103316" bIns="19050" numCol="1" spcCol="1270" anchor="ctr" anchorCtr="0">
          <a:noAutofit/>
        </a:bodyPr>
        <a:lstStyle/>
        <a:p>
          <a:pPr marL="0" lvl="0" indent="0" algn="ctr" defTabSz="666750">
            <a:lnSpc>
              <a:spcPct val="90000"/>
            </a:lnSpc>
            <a:spcBef>
              <a:spcPct val="0"/>
            </a:spcBef>
            <a:spcAft>
              <a:spcPct val="35000"/>
            </a:spcAft>
            <a:buNone/>
          </a:pPr>
          <a:r>
            <a:rPr lang="en-US" sz="1500" b="1" i="0" kern="1200" dirty="0"/>
            <a:t>Curricular emphasis on societal needs</a:t>
          </a:r>
          <a:endParaRPr lang="en-US" sz="1500" b="1" kern="1200" dirty="0"/>
        </a:p>
      </dsp:txBody>
      <dsp:txXfrm>
        <a:off x="6283337" y="967420"/>
        <a:ext cx="1327471" cy="132747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70011-7736-4E97-823D-21D25174EF04}"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38077-A1A7-46AF-A121-40FBF35229AD}" type="slidenum">
              <a:rPr lang="en-US" smtClean="0"/>
              <a:t>‹#›</a:t>
            </a:fld>
            <a:endParaRPr lang="en-US" dirty="0"/>
          </a:p>
        </p:txBody>
      </p:sp>
    </p:spTree>
    <p:extLst>
      <p:ext uri="{BB962C8B-B14F-4D97-AF65-F5344CB8AC3E}">
        <p14:creationId xmlns:p14="http://schemas.microsoft.com/office/powerpoint/2010/main" val="82231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for that introduction, Jenni.  Fred and I are very pleased to be here with you today to talk about using elective experiences effectively in residency.</a:t>
            </a:r>
          </a:p>
        </p:txBody>
      </p:sp>
      <p:sp>
        <p:nvSpPr>
          <p:cNvPr id="4" name="Slide Number Placeholder 3"/>
          <p:cNvSpPr>
            <a:spLocks noGrp="1"/>
          </p:cNvSpPr>
          <p:nvPr>
            <p:ph type="sldNum" sz="quarter" idx="5"/>
          </p:nvPr>
        </p:nvSpPr>
        <p:spPr/>
        <p:txBody>
          <a:bodyPr/>
          <a:lstStyle/>
          <a:p>
            <a:fld id="{0DC38077-A1A7-46AF-A121-40FBF35229AD}" type="slidenum">
              <a:rPr lang="en-US" smtClean="0"/>
              <a:t>1</a:t>
            </a:fld>
            <a:endParaRPr lang="en-US" dirty="0"/>
          </a:p>
        </p:txBody>
      </p:sp>
    </p:spTree>
    <p:extLst>
      <p:ext uri="{BB962C8B-B14F-4D97-AF65-F5344CB8AC3E}">
        <p14:creationId xmlns:p14="http://schemas.microsoft.com/office/powerpoint/2010/main" val="412328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Starting this summer, the ABFM began to require that program directors certify their graduates in a set of core outcomes, each of which incorporate multiple competencies, verifying that those individuals were well prepared for independent practice.</a:t>
            </a:r>
          </a:p>
          <a:p>
            <a:endParaRPr lang="en-US" dirty="0"/>
          </a:p>
        </p:txBody>
      </p:sp>
      <p:sp>
        <p:nvSpPr>
          <p:cNvPr id="4" name="Slide Number Placeholder 3"/>
          <p:cNvSpPr>
            <a:spLocks noGrp="1"/>
          </p:cNvSpPr>
          <p:nvPr>
            <p:ph type="sldNum" sz="quarter" idx="5"/>
          </p:nvPr>
        </p:nvSpPr>
        <p:spPr/>
        <p:txBody>
          <a:bodyPr/>
          <a:lstStyle/>
          <a:p>
            <a:fld id="{F69D9F58-1589-5449-B3D0-75EAEBA22EBA}" type="slidenum">
              <a:rPr lang="en-US" smtClean="0"/>
              <a:t>10</a:t>
            </a:fld>
            <a:endParaRPr lang="en-US" dirty="0"/>
          </a:p>
        </p:txBody>
      </p:sp>
    </p:spTree>
    <p:extLst>
      <p:ext uri="{BB962C8B-B14F-4D97-AF65-F5344CB8AC3E}">
        <p14:creationId xmlns:p14="http://schemas.microsoft.com/office/powerpoint/2010/main" val="84942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a total of 15 core outcomes, which are being rolled out in sets of 5.  These were the first 5 outcomes that required verification this past summer. For the sake of time I’m not going to read them all. </a:t>
            </a:r>
          </a:p>
        </p:txBody>
      </p:sp>
      <p:sp>
        <p:nvSpPr>
          <p:cNvPr id="4" name="Slide Number Placeholder 3"/>
          <p:cNvSpPr>
            <a:spLocks noGrp="1"/>
          </p:cNvSpPr>
          <p:nvPr>
            <p:ph type="sldNum" sz="quarter" idx="5"/>
          </p:nvPr>
        </p:nvSpPr>
        <p:spPr/>
        <p:txBody>
          <a:bodyPr/>
          <a:lstStyle/>
          <a:p>
            <a:fld id="{0DC38077-A1A7-46AF-A121-40FBF35229AD}" type="slidenum">
              <a:rPr lang="en-US" smtClean="0"/>
              <a:t>11</a:t>
            </a:fld>
            <a:endParaRPr lang="en-US" dirty="0"/>
          </a:p>
        </p:txBody>
      </p:sp>
    </p:spTree>
    <p:extLst>
      <p:ext uri="{BB962C8B-B14F-4D97-AF65-F5344CB8AC3E}">
        <p14:creationId xmlns:p14="http://schemas.microsoft.com/office/powerpoint/2010/main" val="241713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the 5 outcomes that will be added at the end of this year in 2025.  </a:t>
            </a:r>
          </a:p>
        </p:txBody>
      </p:sp>
      <p:sp>
        <p:nvSpPr>
          <p:cNvPr id="4" name="Slide Number Placeholder 3"/>
          <p:cNvSpPr>
            <a:spLocks noGrp="1"/>
          </p:cNvSpPr>
          <p:nvPr>
            <p:ph type="sldNum" sz="quarter" idx="5"/>
          </p:nvPr>
        </p:nvSpPr>
        <p:spPr/>
        <p:txBody>
          <a:bodyPr/>
          <a:lstStyle/>
          <a:p>
            <a:fld id="{0DC38077-A1A7-46AF-A121-40FBF35229AD}" type="slidenum">
              <a:rPr lang="en-US" smtClean="0"/>
              <a:t>12</a:t>
            </a:fld>
            <a:endParaRPr lang="en-US" dirty="0"/>
          </a:p>
        </p:txBody>
      </p:sp>
    </p:spTree>
    <p:extLst>
      <p:ext uri="{BB962C8B-B14F-4D97-AF65-F5344CB8AC3E}">
        <p14:creationId xmlns:p14="http://schemas.microsoft.com/office/powerpoint/2010/main" val="353958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here are the final 5 outcomes to be added in 2026, the year our current interns will graduate. </a:t>
            </a:r>
          </a:p>
        </p:txBody>
      </p:sp>
      <p:sp>
        <p:nvSpPr>
          <p:cNvPr id="4" name="Slide Number Placeholder 3"/>
          <p:cNvSpPr>
            <a:spLocks noGrp="1"/>
          </p:cNvSpPr>
          <p:nvPr>
            <p:ph type="sldNum" sz="quarter" idx="5"/>
          </p:nvPr>
        </p:nvSpPr>
        <p:spPr/>
        <p:txBody>
          <a:bodyPr/>
          <a:lstStyle/>
          <a:p>
            <a:fld id="{0DC38077-A1A7-46AF-A121-40FBF35229AD}" type="slidenum">
              <a:rPr lang="en-US" smtClean="0"/>
              <a:t>13</a:t>
            </a:fld>
            <a:endParaRPr lang="en-US" dirty="0"/>
          </a:p>
        </p:txBody>
      </p:sp>
    </p:spTree>
    <p:extLst>
      <p:ext uri="{BB962C8B-B14F-4D97-AF65-F5344CB8AC3E}">
        <p14:creationId xmlns:p14="http://schemas.microsoft.com/office/powerpoint/2010/main" val="176622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new ACGME requirement we are focusing on today has to do with the amount of elective experience in residency training, which has been increased to 6 months (or 600 hours).  This is a change from the previous elective requirement, which had been 3 months or 300 hours, for many years.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here, I am going to hand things off to Fred to talk more about how we define electives.</a:t>
            </a:r>
          </a:p>
        </p:txBody>
      </p:sp>
      <p:sp>
        <p:nvSpPr>
          <p:cNvPr id="4" name="Slide Number Placeholder 3"/>
          <p:cNvSpPr>
            <a:spLocks noGrp="1"/>
          </p:cNvSpPr>
          <p:nvPr>
            <p:ph type="sldNum" sz="quarter" idx="5"/>
          </p:nvPr>
        </p:nvSpPr>
        <p:spPr/>
        <p:txBody>
          <a:bodyPr/>
          <a:lstStyle/>
          <a:p>
            <a:fld id="{0DC38077-A1A7-46AF-A121-40FBF35229AD}" type="slidenum">
              <a:rPr lang="en-US" smtClean="0"/>
              <a:t>14</a:t>
            </a:fld>
            <a:endParaRPr lang="en-US" dirty="0"/>
          </a:p>
        </p:txBody>
      </p:sp>
    </p:spTree>
    <p:extLst>
      <p:ext uri="{BB962C8B-B14F-4D97-AF65-F5344CB8AC3E}">
        <p14:creationId xmlns:p14="http://schemas.microsoft.com/office/powerpoint/2010/main" val="250469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38077-A1A7-46AF-A121-40FBF35229AD}" type="slidenum">
              <a:rPr lang="en-US" smtClean="0"/>
              <a:t>15</a:t>
            </a:fld>
            <a:endParaRPr lang="en-US" dirty="0"/>
          </a:p>
        </p:txBody>
      </p:sp>
    </p:spTree>
    <p:extLst>
      <p:ext uri="{BB962C8B-B14F-4D97-AF65-F5344CB8AC3E}">
        <p14:creationId xmlns:p14="http://schemas.microsoft.com/office/powerpoint/2010/main" val="417846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Lynne.  This brings us to the question, what is an elective?  Simply, it is not a “core” rotational experience that is required for all residents.   As we discuss the new changes, we want to emphasize that electives now play a more vital role in resident education.</a:t>
            </a:r>
          </a:p>
        </p:txBody>
      </p:sp>
      <p:sp>
        <p:nvSpPr>
          <p:cNvPr id="4" name="Slide Number Placeholder 3"/>
          <p:cNvSpPr>
            <a:spLocks noGrp="1"/>
          </p:cNvSpPr>
          <p:nvPr>
            <p:ph type="sldNum" sz="quarter" idx="5"/>
          </p:nvPr>
        </p:nvSpPr>
        <p:spPr/>
        <p:txBody>
          <a:bodyPr/>
          <a:lstStyle/>
          <a:p>
            <a:fld id="{0DC38077-A1A7-46AF-A121-40FBF35229AD}" type="slidenum">
              <a:rPr lang="en-US" smtClean="0"/>
              <a:t>16</a:t>
            </a:fld>
            <a:endParaRPr lang="en-US" dirty="0"/>
          </a:p>
        </p:txBody>
      </p:sp>
    </p:spTree>
    <p:extLst>
      <p:ext uri="{BB962C8B-B14F-4D97-AF65-F5344CB8AC3E}">
        <p14:creationId xmlns:p14="http://schemas.microsoft.com/office/powerpoint/2010/main" val="68639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one example of a curriculum.  All those block rotations in white are required by all residents.  Those in orange are the elective experiences.  A program can distribute the electives across the three years in any manner that best suits the residents and the curriculum.  In this example, two months are in the 2</a:t>
            </a:r>
            <a:r>
              <a:rPr lang="en-US" baseline="30000" dirty="0"/>
              <a:t>nd</a:t>
            </a:r>
            <a:r>
              <a:rPr lang="en-US" dirty="0"/>
              <a:t> year and four months are in the 3</a:t>
            </a:r>
            <a:r>
              <a:rPr lang="en-US" baseline="30000" dirty="0"/>
              <a:t>rd</a:t>
            </a:r>
            <a:r>
              <a:rPr lang="en-US" dirty="0"/>
              <a:t> year.</a:t>
            </a:r>
          </a:p>
        </p:txBody>
      </p:sp>
      <p:sp>
        <p:nvSpPr>
          <p:cNvPr id="4" name="Slide Number Placeholder 3"/>
          <p:cNvSpPr>
            <a:spLocks noGrp="1"/>
          </p:cNvSpPr>
          <p:nvPr>
            <p:ph type="sldNum" sz="quarter" idx="5"/>
          </p:nvPr>
        </p:nvSpPr>
        <p:spPr/>
        <p:txBody>
          <a:bodyPr/>
          <a:lstStyle/>
          <a:p>
            <a:fld id="{0DC38077-A1A7-46AF-A121-40FBF35229AD}" type="slidenum">
              <a:rPr lang="en-US" smtClean="0"/>
              <a:t>17</a:t>
            </a:fld>
            <a:endParaRPr lang="en-US" dirty="0"/>
          </a:p>
        </p:txBody>
      </p:sp>
    </p:spTree>
    <p:extLst>
      <p:ext uri="{BB962C8B-B14F-4D97-AF65-F5344CB8AC3E}">
        <p14:creationId xmlns:p14="http://schemas.microsoft.com/office/powerpoint/2010/main" val="389111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ACGME provides more details about the purpose of the elective experiences and how they should be built and selected.  It is a group effort of the PD, the faculty, and residents.  Another change in the new requirements is that the elective experience is driven by the resident’s individualized learning plan.</a:t>
            </a:r>
          </a:p>
        </p:txBody>
      </p:sp>
      <p:sp>
        <p:nvSpPr>
          <p:cNvPr id="4" name="Slide Number Placeholder 3"/>
          <p:cNvSpPr>
            <a:spLocks noGrp="1"/>
          </p:cNvSpPr>
          <p:nvPr>
            <p:ph type="sldNum" sz="quarter" idx="5"/>
          </p:nvPr>
        </p:nvSpPr>
        <p:spPr/>
        <p:txBody>
          <a:bodyPr/>
          <a:lstStyle/>
          <a:p>
            <a:fld id="{0DC38077-A1A7-46AF-A121-40FBF35229AD}" type="slidenum">
              <a:rPr lang="en-US" smtClean="0"/>
              <a:t>18</a:t>
            </a:fld>
            <a:endParaRPr lang="en-US" dirty="0"/>
          </a:p>
        </p:txBody>
      </p:sp>
    </p:spTree>
    <p:extLst>
      <p:ext uri="{BB962C8B-B14F-4D97-AF65-F5344CB8AC3E}">
        <p14:creationId xmlns:p14="http://schemas.microsoft.com/office/powerpoint/2010/main" val="160723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elective experiences are purposeful, guided by a faculty member, and should be routinely evaluated to ensure they meet their stated purpose of completing the individualized learning plan – more on this later.</a:t>
            </a:r>
          </a:p>
        </p:txBody>
      </p:sp>
      <p:sp>
        <p:nvSpPr>
          <p:cNvPr id="4" name="Slide Number Placeholder 3"/>
          <p:cNvSpPr>
            <a:spLocks noGrp="1"/>
          </p:cNvSpPr>
          <p:nvPr>
            <p:ph type="sldNum" sz="quarter" idx="5"/>
          </p:nvPr>
        </p:nvSpPr>
        <p:spPr/>
        <p:txBody>
          <a:bodyPr/>
          <a:lstStyle/>
          <a:p>
            <a:fld id="{0DC38077-A1A7-46AF-A121-40FBF35229AD}" type="slidenum">
              <a:rPr lang="en-US" smtClean="0"/>
              <a:t>19</a:t>
            </a:fld>
            <a:endParaRPr lang="en-US" dirty="0"/>
          </a:p>
        </p:txBody>
      </p:sp>
    </p:spTree>
    <p:extLst>
      <p:ext uri="{BB962C8B-B14F-4D97-AF65-F5344CB8AC3E}">
        <p14:creationId xmlns:p14="http://schemas.microsoft.com/office/powerpoint/2010/main" val="300012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c81dd6b8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c81dd6b8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no conflicts of interest to disclose.</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Compared to the past, elective experiences have taken a more important role in the resident’s curriculum.  As noted, they are to provide an opportunity to develop and enhance the competencies identified by the resident and faculty mentors that are needed to serve the resident’s future communities. </a:t>
            </a:r>
          </a:p>
          <a:p>
            <a:endParaRPr lang="en-US" sz="1200" dirty="0"/>
          </a:p>
          <a:p>
            <a:r>
              <a:rPr lang="en-US" sz="1200" dirty="0"/>
              <a:t>They are also a key component in acquiring the skills of a master adaptive learner.  The master adaptive learner </a:t>
            </a:r>
            <a:r>
              <a:rPr lang="en-US" sz="1200" kern="1000" dirty="0">
                <a:solidFill>
                  <a:srgbClr val="595959"/>
                </a:solidFill>
                <a:effectLst/>
                <a:latin typeface="Open Sans" panose="020B0606030504020204" pitchFamily="34" charset="0"/>
                <a:ea typeface="Franklin Gothic Book" panose="020B0503020102020204" pitchFamily="34" charset="0"/>
              </a:rPr>
              <a:t>has developed the skills of  life-long, self-directed and self-regulated learning.  In CBME </a:t>
            </a:r>
            <a:r>
              <a:rPr lang="en-US" sz="1200" kern="1000" dirty="0">
                <a:effectLst/>
                <a:latin typeface="Open Sans" panose="020B0606030504020204" pitchFamily="34" charset="0"/>
                <a:ea typeface="Franklin Gothic Book" panose="020B0503020102020204" pitchFamily="34" charset="0"/>
              </a:rPr>
              <a:t>the resident engages to close the gaps between what they know and do not know and what they can and cannot do.</a:t>
            </a:r>
            <a:r>
              <a:rPr lang="en-US" sz="1200" dirty="0">
                <a:effectLst/>
              </a:rPr>
              <a:t>  Based on this, the resident with direction by their faculty coach identify additional areas of need that can be met by their elective experiences.</a:t>
            </a:r>
            <a:endParaRPr lang="en-US" sz="1200" dirty="0"/>
          </a:p>
        </p:txBody>
      </p:sp>
      <p:sp>
        <p:nvSpPr>
          <p:cNvPr id="4" name="Slide Number Placeholder 3"/>
          <p:cNvSpPr>
            <a:spLocks noGrp="1"/>
          </p:cNvSpPr>
          <p:nvPr>
            <p:ph type="sldNum" sz="quarter" idx="5"/>
          </p:nvPr>
        </p:nvSpPr>
        <p:spPr/>
        <p:txBody>
          <a:bodyPr/>
          <a:lstStyle/>
          <a:p>
            <a:fld id="{0DC38077-A1A7-46AF-A121-40FBF35229AD}" type="slidenum">
              <a:rPr lang="en-US" smtClean="0"/>
              <a:t>20</a:t>
            </a:fld>
            <a:endParaRPr lang="en-US" dirty="0"/>
          </a:p>
        </p:txBody>
      </p:sp>
    </p:spTree>
    <p:extLst>
      <p:ext uri="{BB962C8B-B14F-4D97-AF65-F5344CB8AC3E}">
        <p14:creationId xmlns:p14="http://schemas.microsoft.com/office/powerpoint/2010/main" val="2705833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ACGME defines electives as planned learning activities that are integrated into the overall curriculum, developed around a set of competencies with tailored learning experiences and with significant input from faculty.  The elective must have some type of learning experience that is supervised, evaluated, and of sufficient length and content to ensure residents achieve the desired competencies.  The tools used for documenting and verifying the experiences should be the same as other required learning experiences.</a:t>
            </a:r>
          </a:p>
        </p:txBody>
      </p:sp>
      <p:sp>
        <p:nvSpPr>
          <p:cNvPr id="4" name="Slide Number Placeholder 3"/>
          <p:cNvSpPr>
            <a:spLocks noGrp="1"/>
          </p:cNvSpPr>
          <p:nvPr>
            <p:ph type="sldNum" sz="quarter" idx="5"/>
          </p:nvPr>
        </p:nvSpPr>
        <p:spPr/>
        <p:txBody>
          <a:bodyPr/>
          <a:lstStyle/>
          <a:p>
            <a:fld id="{0DC38077-A1A7-46AF-A121-40FBF35229AD}" type="slidenum">
              <a:rPr lang="en-US" smtClean="0"/>
              <a:t>21</a:t>
            </a:fld>
            <a:endParaRPr lang="en-US" dirty="0"/>
          </a:p>
        </p:txBody>
      </p:sp>
    </p:spTree>
    <p:extLst>
      <p:ext uri="{BB962C8B-B14F-4D97-AF65-F5344CB8AC3E}">
        <p14:creationId xmlns:p14="http://schemas.microsoft.com/office/powerpoint/2010/main" val="3292798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FAQs emphasize that the elective experiences should be driven by individualized learning plans, address future practice goals, and require resident-specific pre-planning.  This pre-planning includes resident self-assessment and reflection on needs to be met with the planned elective rotation.  </a:t>
            </a:r>
          </a:p>
        </p:txBody>
      </p:sp>
      <p:sp>
        <p:nvSpPr>
          <p:cNvPr id="4" name="Slide Number Placeholder 3"/>
          <p:cNvSpPr>
            <a:spLocks noGrp="1"/>
          </p:cNvSpPr>
          <p:nvPr>
            <p:ph type="sldNum" sz="quarter" idx="5"/>
          </p:nvPr>
        </p:nvSpPr>
        <p:spPr/>
        <p:txBody>
          <a:bodyPr/>
          <a:lstStyle/>
          <a:p>
            <a:fld id="{0DC38077-A1A7-46AF-A121-40FBF35229AD}" type="slidenum">
              <a:rPr lang="en-US" smtClean="0"/>
              <a:t>22</a:t>
            </a:fld>
            <a:endParaRPr lang="en-US" dirty="0"/>
          </a:p>
        </p:txBody>
      </p:sp>
    </p:spTree>
    <p:extLst>
      <p:ext uri="{BB962C8B-B14F-4D97-AF65-F5344CB8AC3E}">
        <p14:creationId xmlns:p14="http://schemas.microsoft.com/office/powerpoint/2010/main" val="2558047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are encouraged to create a list of electives that meet learning goals and competencies of the curriculum.  The ACGME does not have a specified number of how many different electives a program should have available; they just need to offer six months of elective experiences.</a:t>
            </a:r>
          </a:p>
          <a:p>
            <a:endParaRPr lang="en-US" dirty="0"/>
          </a:p>
          <a:p>
            <a:r>
              <a:rPr lang="en-US" dirty="0"/>
              <a:t>Elective time can be used to address any learning gaps for residents who have not met competency goals (something in the past we labeled as “remediation”), to address areas of concentration, or to develop specified tracks such as women’s health, sports medicine, addiction medicine, etc.</a:t>
            </a:r>
          </a:p>
        </p:txBody>
      </p:sp>
      <p:sp>
        <p:nvSpPr>
          <p:cNvPr id="4" name="Slide Number Placeholder 3"/>
          <p:cNvSpPr>
            <a:spLocks noGrp="1"/>
          </p:cNvSpPr>
          <p:nvPr>
            <p:ph type="sldNum" sz="quarter" idx="5"/>
          </p:nvPr>
        </p:nvSpPr>
        <p:spPr/>
        <p:txBody>
          <a:bodyPr/>
          <a:lstStyle/>
          <a:p>
            <a:fld id="{0DC38077-A1A7-46AF-A121-40FBF35229AD}" type="slidenum">
              <a:rPr lang="en-US" smtClean="0"/>
              <a:t>23</a:t>
            </a:fld>
            <a:endParaRPr lang="en-US" dirty="0"/>
          </a:p>
        </p:txBody>
      </p:sp>
    </p:spTree>
    <p:extLst>
      <p:ext uri="{BB962C8B-B14F-4D97-AF65-F5344CB8AC3E}">
        <p14:creationId xmlns:p14="http://schemas.microsoft.com/office/powerpoint/2010/main" val="720909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FAQs clarify that the six required months are equivalent to 600 hours of elective experience.  The ACGME also encourages the Program Evaluation Committee to be actively involved in creating, assessing and improving the elective experiences.</a:t>
            </a:r>
          </a:p>
        </p:txBody>
      </p:sp>
      <p:sp>
        <p:nvSpPr>
          <p:cNvPr id="4" name="Slide Number Placeholder 3"/>
          <p:cNvSpPr>
            <a:spLocks noGrp="1"/>
          </p:cNvSpPr>
          <p:nvPr>
            <p:ph type="sldNum" sz="quarter" idx="5"/>
          </p:nvPr>
        </p:nvSpPr>
        <p:spPr/>
        <p:txBody>
          <a:bodyPr/>
          <a:lstStyle/>
          <a:p>
            <a:fld id="{0DC38077-A1A7-46AF-A121-40FBF35229AD}" type="slidenum">
              <a:rPr lang="en-US" smtClean="0"/>
              <a:t>24</a:t>
            </a:fld>
            <a:endParaRPr lang="en-US" dirty="0"/>
          </a:p>
        </p:txBody>
      </p:sp>
    </p:spTree>
    <p:extLst>
      <p:ext uri="{BB962C8B-B14F-4D97-AF65-F5344CB8AC3E}">
        <p14:creationId xmlns:p14="http://schemas.microsoft.com/office/powerpoint/2010/main" val="298311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a resident choose their electives.  In the past it was not uncommon for the resident to put this off to the end or to just select electives based solely on what they envision doing after graduation.  Note that there are two major uses for electives.</a:t>
            </a:r>
          </a:p>
        </p:txBody>
      </p:sp>
      <p:sp>
        <p:nvSpPr>
          <p:cNvPr id="4" name="Slide Number Placeholder 3"/>
          <p:cNvSpPr>
            <a:spLocks noGrp="1"/>
          </p:cNvSpPr>
          <p:nvPr>
            <p:ph type="sldNum" sz="quarter" idx="5"/>
          </p:nvPr>
        </p:nvSpPr>
        <p:spPr/>
        <p:txBody>
          <a:bodyPr/>
          <a:lstStyle/>
          <a:p>
            <a:fld id="{0DC38077-A1A7-46AF-A121-40FBF35229AD}" type="slidenum">
              <a:rPr lang="en-US" smtClean="0"/>
              <a:t>25</a:t>
            </a:fld>
            <a:endParaRPr lang="en-US" dirty="0"/>
          </a:p>
        </p:txBody>
      </p:sp>
    </p:spTree>
    <p:extLst>
      <p:ext uri="{BB962C8B-B14F-4D97-AF65-F5344CB8AC3E}">
        <p14:creationId xmlns:p14="http://schemas.microsoft.com/office/powerpoint/2010/main" val="1680141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selecting an elective, the first question to answer is whether the resident is meeting the required 15 core outcomes as outlined by the ABFM and determined by the Program Director and the Clinical Competency Committee.  If the resident is meeting those core outcomes, the question then to answer is what can the resident do with the time and resources to further enrich their learning?  If the resident is not meeting one or more of the core outcomes, then the question to answer is what experiences and opportunities does a resident need now to get closer to achieve those desired outcomes.  In the past we called this ”remediation”.  However, this additional time should not be looked upon as “punitive” but as a resource for additional opportunities to meet competency mastery – allowing for flexibility within normal residency training.</a:t>
            </a:r>
          </a:p>
        </p:txBody>
      </p:sp>
      <p:sp>
        <p:nvSpPr>
          <p:cNvPr id="4" name="Slide Number Placeholder 3"/>
          <p:cNvSpPr>
            <a:spLocks noGrp="1"/>
          </p:cNvSpPr>
          <p:nvPr>
            <p:ph type="sldNum" sz="quarter" idx="5"/>
          </p:nvPr>
        </p:nvSpPr>
        <p:spPr/>
        <p:txBody>
          <a:bodyPr/>
          <a:lstStyle/>
          <a:p>
            <a:fld id="{F69D9F58-1589-5449-B3D0-75EAEBA22EBA}" type="slidenum">
              <a:rPr lang="en-US" smtClean="0"/>
              <a:t>26</a:t>
            </a:fld>
            <a:endParaRPr lang="en-US" dirty="0"/>
          </a:p>
        </p:txBody>
      </p:sp>
    </p:spTree>
    <p:extLst>
      <p:ext uri="{BB962C8B-B14F-4D97-AF65-F5344CB8AC3E}">
        <p14:creationId xmlns:p14="http://schemas.microsoft.com/office/powerpoint/2010/main" val="3977915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this point, we present to you a case scenario.  Resident Jock Doc is a soon-to-be 3</a:t>
            </a:r>
            <a:r>
              <a:rPr lang="en-US" baseline="30000" dirty="0"/>
              <a:t>rd</a:t>
            </a:r>
            <a:r>
              <a:rPr lang="en-US" dirty="0"/>
              <a:t> year resident who has sights on doing a sports medicine fellowship.  His electives this year included two months of sports medicine and one month of orthopedics.  The electives he wants to do in this upcoming year include sports medicine, physical therapy, and rheumatology.  However, in his last evaluation the Clinical Competency Committee does not believe he can adequately provide care to a low-risk patient who is pregnant, although he has stated many times he has no interest in including this in his future practice.  The question is, as a PD what do you do?</a:t>
            </a:r>
          </a:p>
        </p:txBody>
      </p:sp>
      <p:sp>
        <p:nvSpPr>
          <p:cNvPr id="4" name="Slide Number Placeholder 3"/>
          <p:cNvSpPr>
            <a:spLocks noGrp="1"/>
          </p:cNvSpPr>
          <p:nvPr>
            <p:ph type="sldNum" sz="quarter" idx="5"/>
          </p:nvPr>
        </p:nvSpPr>
        <p:spPr/>
        <p:txBody>
          <a:bodyPr/>
          <a:lstStyle/>
          <a:p>
            <a:fld id="{0DC38077-A1A7-46AF-A121-40FBF35229AD}" type="slidenum">
              <a:rPr lang="en-US" smtClean="0"/>
              <a:t>27</a:t>
            </a:fld>
            <a:endParaRPr lang="en-US" dirty="0"/>
          </a:p>
        </p:txBody>
      </p:sp>
    </p:spTree>
    <p:extLst>
      <p:ext uri="{BB962C8B-B14F-4D97-AF65-F5344CB8AC3E}">
        <p14:creationId xmlns:p14="http://schemas.microsoft.com/office/powerpoint/2010/main" val="1674585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importance of the individualized learning plan when selecting elective experiences.  If the resident and faculty coach were meeting regularly, as they should, the deficiency in maternity care would have been identified by now and a discussion should have ensued as to how the deficiency could be corrected.  The ILPs should drive the selection of elective experiences, taking into account both core outcomes and future practice goals.</a:t>
            </a:r>
          </a:p>
        </p:txBody>
      </p:sp>
      <p:sp>
        <p:nvSpPr>
          <p:cNvPr id="4" name="Slide Number Placeholder 3"/>
          <p:cNvSpPr>
            <a:spLocks noGrp="1"/>
          </p:cNvSpPr>
          <p:nvPr>
            <p:ph type="sldNum" sz="quarter" idx="5"/>
          </p:nvPr>
        </p:nvSpPr>
        <p:spPr/>
        <p:txBody>
          <a:bodyPr/>
          <a:lstStyle/>
          <a:p>
            <a:fld id="{F69D9F58-1589-5449-B3D0-75EAEBA22EBA}" type="slidenum">
              <a:rPr lang="en-US" smtClean="0"/>
              <a:t>28</a:t>
            </a:fld>
            <a:endParaRPr lang="en-US" dirty="0"/>
          </a:p>
        </p:txBody>
      </p:sp>
    </p:spTree>
    <p:extLst>
      <p:ext uri="{BB962C8B-B14F-4D97-AF65-F5344CB8AC3E}">
        <p14:creationId xmlns:p14="http://schemas.microsoft.com/office/powerpoint/2010/main" val="3249998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basic template of an ILP created by the STFM CBME Task Force which is meant to help guide discussions between the resident and coach.  The ILP should be individualized, taking into account long-term career and training goals, based on learning strengths and struggles, and SMART objectives linked to the core objectives.  If your program has not yet instituted the ILP, which is a new ACGME requirement, this template can be found at the STFM CBME Toolkit website and can be adapted to your program.</a:t>
            </a:r>
          </a:p>
        </p:txBody>
      </p:sp>
      <p:sp>
        <p:nvSpPr>
          <p:cNvPr id="4" name="Slide Number Placeholder 3"/>
          <p:cNvSpPr>
            <a:spLocks noGrp="1"/>
          </p:cNvSpPr>
          <p:nvPr>
            <p:ph type="sldNum" sz="quarter" idx="5"/>
          </p:nvPr>
        </p:nvSpPr>
        <p:spPr/>
        <p:txBody>
          <a:bodyPr/>
          <a:lstStyle/>
          <a:p>
            <a:fld id="{524737FF-5D36-4DC2-AE2E-8084329C154E}" type="slidenum">
              <a:rPr lang="en-US" smtClean="0"/>
              <a:t>29</a:t>
            </a:fld>
            <a:endParaRPr lang="en-US" dirty="0"/>
          </a:p>
        </p:txBody>
      </p:sp>
    </p:spTree>
    <p:extLst>
      <p:ext uri="{BB962C8B-B14F-4D97-AF65-F5344CB8AC3E}">
        <p14:creationId xmlns:p14="http://schemas.microsoft.com/office/powerpoint/2010/main" val="423822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reminder, this webinar is one in a series of webinars dedicated to CBME topics sponsored by STFM and AFMRD. This is the 10</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installment.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D3DFC-11A7-4DDF-8AEE-A5ACE051E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84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scenario, the question to be answered is what specific aspects of providing care to a low-risk pregnant patient is the resident lacking?  Is it his ability to manage early pregnancy, common problems during pregnancy, prenatal care, or postpartum care and breast feeding.  Once identified, what can be done to remediate this deficiency?  Then, how can an elective experience be created to help the resident overcome this deficiency?</a:t>
            </a:r>
          </a:p>
        </p:txBody>
      </p:sp>
      <p:sp>
        <p:nvSpPr>
          <p:cNvPr id="4" name="Slide Number Placeholder 3"/>
          <p:cNvSpPr>
            <a:spLocks noGrp="1"/>
          </p:cNvSpPr>
          <p:nvPr>
            <p:ph type="sldNum" sz="quarter" idx="5"/>
          </p:nvPr>
        </p:nvSpPr>
        <p:spPr/>
        <p:txBody>
          <a:bodyPr/>
          <a:lstStyle/>
          <a:p>
            <a:fld id="{0DC38077-A1A7-46AF-A121-40FBF35229AD}" type="slidenum">
              <a:rPr lang="en-US" smtClean="0"/>
              <a:t>30</a:t>
            </a:fld>
            <a:endParaRPr lang="en-US" dirty="0"/>
          </a:p>
        </p:txBody>
      </p:sp>
    </p:spTree>
    <p:extLst>
      <p:ext uri="{BB962C8B-B14F-4D97-AF65-F5344CB8AC3E}">
        <p14:creationId xmlns:p14="http://schemas.microsoft.com/office/powerpoint/2010/main" val="3056800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scenario in mind, I would now like to outline the steps in choosing an elective experience.   The selection of elective experiences starts with a meeting between the resident and faculty mentor to review the ILP together.  If there are identified deficient areas, what needs to be done to rectify the deficiency.  Is there an elective already created that can help the resident achieve competency in that core outcome?  Recall that a PD can not graduate a resident who has not met competency in all 15 core outcomes.</a:t>
            </a:r>
          </a:p>
        </p:txBody>
      </p:sp>
      <p:sp>
        <p:nvSpPr>
          <p:cNvPr id="4" name="Slide Number Placeholder 3"/>
          <p:cNvSpPr>
            <a:spLocks noGrp="1"/>
          </p:cNvSpPr>
          <p:nvPr>
            <p:ph type="sldNum" sz="quarter" idx="5"/>
          </p:nvPr>
        </p:nvSpPr>
        <p:spPr/>
        <p:txBody>
          <a:bodyPr/>
          <a:lstStyle/>
          <a:p>
            <a:fld id="{0DC38077-A1A7-46AF-A121-40FBF35229AD}" type="slidenum">
              <a:rPr lang="en-US" smtClean="0"/>
              <a:t>31</a:t>
            </a:fld>
            <a:endParaRPr lang="en-US" dirty="0"/>
          </a:p>
        </p:txBody>
      </p:sp>
    </p:spTree>
    <p:extLst>
      <p:ext uri="{BB962C8B-B14F-4D97-AF65-F5344CB8AC3E}">
        <p14:creationId xmlns:p14="http://schemas.microsoft.com/office/powerpoint/2010/main" val="2764243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using the ILP as a guide, identify the resident’s personal educational goals and future practice goals.  Are there established elective experiences that can satisfy those goals?  If so, with the PD’s permission schedule the elective experience.  If not, work then needs to be done to create the elective experience using the ACGME criteria we previously discussed for electives.</a:t>
            </a:r>
          </a:p>
        </p:txBody>
      </p:sp>
      <p:sp>
        <p:nvSpPr>
          <p:cNvPr id="4" name="Slide Number Placeholder 3"/>
          <p:cNvSpPr>
            <a:spLocks noGrp="1"/>
          </p:cNvSpPr>
          <p:nvPr>
            <p:ph type="sldNum" sz="quarter" idx="5"/>
          </p:nvPr>
        </p:nvSpPr>
        <p:spPr/>
        <p:txBody>
          <a:bodyPr/>
          <a:lstStyle/>
          <a:p>
            <a:fld id="{0DC38077-A1A7-46AF-A121-40FBF35229AD}" type="slidenum">
              <a:rPr lang="en-US" smtClean="0"/>
              <a:t>32</a:t>
            </a:fld>
            <a:endParaRPr lang="en-US" dirty="0"/>
          </a:p>
        </p:txBody>
      </p:sp>
    </p:spTree>
    <p:extLst>
      <p:ext uri="{BB962C8B-B14F-4D97-AF65-F5344CB8AC3E}">
        <p14:creationId xmlns:p14="http://schemas.microsoft.com/office/powerpoint/2010/main" val="1179507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residents and faculty understand as a group the essential purposes of elective experiences.  We suggest providing this education annually in the mid-year (for example in January) to allow enough time for the residents and their faculty mentors to identify needed electives.  Selecting electives ideally should be done 2-3 months prior to the upcoming academic year to sufficiently allow for scheduling and/or development of a new elective.</a:t>
            </a:r>
          </a:p>
        </p:txBody>
      </p:sp>
      <p:sp>
        <p:nvSpPr>
          <p:cNvPr id="4" name="Slide Number Placeholder 3"/>
          <p:cNvSpPr>
            <a:spLocks noGrp="1"/>
          </p:cNvSpPr>
          <p:nvPr>
            <p:ph type="sldNum" sz="quarter" idx="5"/>
          </p:nvPr>
        </p:nvSpPr>
        <p:spPr/>
        <p:txBody>
          <a:bodyPr/>
          <a:lstStyle/>
          <a:p>
            <a:fld id="{0DC38077-A1A7-46AF-A121-40FBF35229AD}" type="slidenum">
              <a:rPr lang="en-US" smtClean="0"/>
              <a:t>33</a:t>
            </a:fld>
            <a:endParaRPr lang="en-US" dirty="0"/>
          </a:p>
        </p:txBody>
      </p:sp>
    </p:spTree>
    <p:extLst>
      <p:ext uri="{BB962C8B-B14F-4D97-AF65-F5344CB8AC3E}">
        <p14:creationId xmlns:p14="http://schemas.microsoft.com/office/powerpoint/2010/main" val="425050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recommend that each program have a database of available elective experiences that residents and faculty can review when selecting electives.  For each elective there should be a description of the experience, written goals, objectives, competencies and outcomes to be met, supervision and assessment by whom and how often, resources to be used, and opportunities for resident reflection and feedback.</a:t>
            </a:r>
          </a:p>
        </p:txBody>
      </p:sp>
      <p:sp>
        <p:nvSpPr>
          <p:cNvPr id="4" name="Slide Number Placeholder 3"/>
          <p:cNvSpPr>
            <a:spLocks noGrp="1"/>
          </p:cNvSpPr>
          <p:nvPr>
            <p:ph type="sldNum" sz="quarter" idx="5"/>
          </p:nvPr>
        </p:nvSpPr>
        <p:spPr/>
        <p:txBody>
          <a:bodyPr/>
          <a:lstStyle/>
          <a:p>
            <a:fld id="{0DC38077-A1A7-46AF-A121-40FBF35229AD}" type="slidenum">
              <a:rPr lang="en-US" smtClean="0"/>
              <a:t>34</a:t>
            </a:fld>
            <a:endParaRPr lang="en-US" dirty="0"/>
          </a:p>
        </p:txBody>
      </p:sp>
    </p:spTree>
    <p:extLst>
      <p:ext uri="{BB962C8B-B14F-4D97-AF65-F5344CB8AC3E}">
        <p14:creationId xmlns:p14="http://schemas.microsoft.com/office/powerpoint/2010/main" val="327050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recommend the program develop a set of default tracks of established elective experiences for those who may desire to craft their future practice in a certain area.  Examples of these tracks are listed here. You might also design these default tracks around specific needs in your community, for example HIV care, which are not specifically required by the ACGME but might be of high value to the population your residents serve. </a:t>
            </a:r>
          </a:p>
          <a:p>
            <a:endParaRPr lang="en-US" dirty="0"/>
          </a:p>
        </p:txBody>
      </p:sp>
      <p:sp>
        <p:nvSpPr>
          <p:cNvPr id="4" name="Slide Number Placeholder 3"/>
          <p:cNvSpPr>
            <a:spLocks noGrp="1"/>
          </p:cNvSpPr>
          <p:nvPr>
            <p:ph type="sldNum" sz="quarter" idx="5"/>
          </p:nvPr>
        </p:nvSpPr>
        <p:spPr/>
        <p:txBody>
          <a:bodyPr/>
          <a:lstStyle/>
          <a:p>
            <a:fld id="{0DC38077-A1A7-46AF-A121-40FBF35229AD}" type="slidenum">
              <a:rPr lang="en-US" smtClean="0"/>
              <a:t>35</a:t>
            </a:fld>
            <a:endParaRPr lang="en-US" dirty="0"/>
          </a:p>
        </p:txBody>
      </p:sp>
    </p:spTree>
    <p:extLst>
      <p:ext uri="{BB962C8B-B14F-4D97-AF65-F5344CB8AC3E}">
        <p14:creationId xmlns:p14="http://schemas.microsoft.com/office/powerpoint/2010/main" val="3499953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turn this session over to Lynne who will describe types of elective experiences, role of the Program Evaluation Committee, and developing a new elective experience.</a:t>
            </a:r>
          </a:p>
        </p:txBody>
      </p:sp>
      <p:sp>
        <p:nvSpPr>
          <p:cNvPr id="4" name="Slide Number Placeholder 3"/>
          <p:cNvSpPr>
            <a:spLocks noGrp="1"/>
          </p:cNvSpPr>
          <p:nvPr>
            <p:ph type="sldNum" sz="quarter" idx="5"/>
          </p:nvPr>
        </p:nvSpPr>
        <p:spPr/>
        <p:txBody>
          <a:bodyPr/>
          <a:lstStyle/>
          <a:p>
            <a:fld id="{0DC38077-A1A7-46AF-A121-40FBF35229AD}" type="slidenum">
              <a:rPr lang="en-US" smtClean="0"/>
              <a:t>36</a:t>
            </a:fld>
            <a:endParaRPr lang="en-US" dirty="0"/>
          </a:p>
        </p:txBody>
      </p:sp>
    </p:spTree>
    <p:extLst>
      <p:ext uri="{BB962C8B-B14F-4D97-AF65-F5344CB8AC3E}">
        <p14:creationId xmlns:p14="http://schemas.microsoft.com/office/powerpoint/2010/main" val="361262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Fred.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let’s talk about some ways that you might structure elective experiences.  You might make different choices depending on the overall scheduling format of your program, or based on the nature of the elective chosen.</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block elective is a more concentrated, continuous experience.  This would be better for an area where the time scale is shorter, for example home hospice care, or when concentrated repetition is beneficial, for example a procedural rotation.</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longitudinal elective might look like a half day a week over several months, or even the whole year.  A half day a week over 6 months is approximately equivalent to a 4 week rotation.  This might be better for an area where the time scale is longer, for example an eating disorder clinic, or a gender care clinic.  It might also be helpful for a long-term project, such as a research project or area of concentration.</a:t>
            </a:r>
          </a:p>
        </p:txBody>
      </p:sp>
      <p:sp>
        <p:nvSpPr>
          <p:cNvPr id="4" name="Slide Number Placeholder 3"/>
          <p:cNvSpPr>
            <a:spLocks noGrp="1"/>
          </p:cNvSpPr>
          <p:nvPr>
            <p:ph type="sldNum" sz="quarter" idx="5"/>
          </p:nvPr>
        </p:nvSpPr>
        <p:spPr/>
        <p:txBody>
          <a:bodyPr/>
          <a:lstStyle/>
          <a:p>
            <a:fld id="{0DC38077-A1A7-46AF-A121-40FBF35229AD}" type="slidenum">
              <a:rPr lang="en-US" smtClean="0"/>
              <a:t>37</a:t>
            </a:fld>
            <a:endParaRPr lang="en-US" dirty="0"/>
          </a:p>
        </p:txBody>
      </p:sp>
    </p:spTree>
    <p:extLst>
      <p:ext uri="{BB962C8B-B14F-4D97-AF65-F5344CB8AC3E}">
        <p14:creationId xmlns:p14="http://schemas.microsoft.com/office/powerpoint/2010/main" val="314367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programs might offer an away elective rotation, typically meeting something done outside the home health care system, and potentially internationally.  Residents typically really appreciate having these types of opportunities, but there are a few things to consider.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will need to set up an educational contract, that includes coverage for malpractice.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will also need to consider the time away from the program, and ensure that the resident will still be able to get 40 weeks in their continuity clinic.  If a resident also takes 4 weeks of vacation in the same year that they do a 4 week away rotation, that only leaves a 2 week buffer for any issues such as unexpected illness.</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addition, GME dollars typically follow the resident, and as such the DIO often needs to provide approval.</a:t>
            </a:r>
          </a:p>
        </p:txBody>
      </p:sp>
      <p:sp>
        <p:nvSpPr>
          <p:cNvPr id="4" name="Slide Number Placeholder 3"/>
          <p:cNvSpPr>
            <a:spLocks noGrp="1"/>
          </p:cNvSpPr>
          <p:nvPr>
            <p:ph type="sldNum" sz="quarter" idx="5"/>
          </p:nvPr>
        </p:nvSpPr>
        <p:spPr/>
        <p:txBody>
          <a:bodyPr/>
          <a:lstStyle/>
          <a:p>
            <a:fld id="{0DC38077-A1A7-46AF-A121-40FBF35229AD}" type="slidenum">
              <a:rPr lang="en-US" smtClean="0"/>
              <a:t>38</a:t>
            </a:fld>
            <a:endParaRPr lang="en-US" dirty="0"/>
          </a:p>
        </p:txBody>
      </p:sp>
    </p:spTree>
    <p:extLst>
      <p:ext uri="{BB962C8B-B14F-4D97-AF65-F5344CB8AC3E}">
        <p14:creationId xmlns:p14="http://schemas.microsoft.com/office/powerpoint/2010/main" val="2336406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Remember that in all cases, whether the elective experience is set up as a block or longitudinal rotation, and whether it is within your system or away, it must meet all the criteria required by the ACGME:</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Has written goals and objectives, linked to competencies and outcomes</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 supervised by a member of the faculty who ensures the quality of teaching</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Has a method for evaluation and feedback, both for the attending and the resident</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Has adequate supportive resources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of course, it should support the residents long term learning or future practice goals, as outlined by their ILP.</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Your program evaluation committee should be reviewing all elective experiences annually as part of the annual program evaluation to ensure that all requirements are being met.</a:t>
            </a:r>
          </a:p>
        </p:txBody>
      </p:sp>
      <p:sp>
        <p:nvSpPr>
          <p:cNvPr id="4" name="Slide Number Placeholder 3"/>
          <p:cNvSpPr>
            <a:spLocks noGrp="1"/>
          </p:cNvSpPr>
          <p:nvPr>
            <p:ph type="sldNum" sz="quarter" idx="5"/>
          </p:nvPr>
        </p:nvSpPr>
        <p:spPr/>
        <p:txBody>
          <a:bodyPr/>
          <a:lstStyle/>
          <a:p>
            <a:fld id="{0DC38077-A1A7-46AF-A121-40FBF35229AD}" type="slidenum">
              <a:rPr lang="en-US" smtClean="0"/>
              <a:t>39</a:t>
            </a:fld>
            <a:endParaRPr lang="en-US" dirty="0"/>
          </a:p>
        </p:txBody>
      </p:sp>
    </p:spTree>
    <p:extLst>
      <p:ext uri="{BB962C8B-B14F-4D97-AF65-F5344CB8AC3E}">
        <p14:creationId xmlns:p14="http://schemas.microsoft.com/office/powerpoint/2010/main" val="361928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start off with a survey of the room.  Our first poll question is, how familiar are you with the current ACGME guidelines for elective experiences?  Please vote now.  Thank you, it looks like …</a:t>
            </a:r>
          </a:p>
        </p:txBody>
      </p:sp>
      <p:sp>
        <p:nvSpPr>
          <p:cNvPr id="4" name="Slide Number Placeholder 3"/>
          <p:cNvSpPr>
            <a:spLocks noGrp="1"/>
          </p:cNvSpPr>
          <p:nvPr>
            <p:ph type="sldNum" sz="quarter" idx="5"/>
          </p:nvPr>
        </p:nvSpPr>
        <p:spPr/>
        <p:txBody>
          <a:bodyPr/>
          <a:lstStyle/>
          <a:p>
            <a:fld id="{0DC38077-A1A7-46AF-A121-40FBF35229AD}" type="slidenum">
              <a:rPr lang="en-US" smtClean="0"/>
              <a:t>4</a:t>
            </a:fld>
            <a:endParaRPr lang="en-US" dirty="0"/>
          </a:p>
        </p:txBody>
      </p:sp>
    </p:spTree>
    <p:extLst>
      <p:ext uri="{BB962C8B-B14F-4D97-AF65-F5344CB8AC3E}">
        <p14:creationId xmlns:p14="http://schemas.microsoft.com/office/powerpoint/2010/main" val="357083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a suggestion for a process to follow when you are looking to develop a new elective. Remember, in CBME we start with the outcome.</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What skill or knowledge needs to be gained? What gap are you trying to fill?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Second: Address the ACGME requirements</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Write out the goals and objectives, and link them to competencies and outcomes</a:t>
            </a:r>
          </a:p>
        </p:txBody>
      </p:sp>
      <p:sp>
        <p:nvSpPr>
          <p:cNvPr id="4" name="Slide Number Placeholder 3"/>
          <p:cNvSpPr>
            <a:spLocks noGrp="1"/>
          </p:cNvSpPr>
          <p:nvPr>
            <p:ph type="sldNum" sz="quarter" idx="5"/>
          </p:nvPr>
        </p:nvSpPr>
        <p:spPr/>
        <p:txBody>
          <a:bodyPr/>
          <a:lstStyle/>
          <a:p>
            <a:fld id="{0DC38077-A1A7-46AF-A121-40FBF35229AD}" type="slidenum">
              <a:rPr lang="en-US" smtClean="0"/>
              <a:t>40</a:t>
            </a:fld>
            <a:endParaRPr lang="en-US" dirty="0"/>
          </a:p>
        </p:txBody>
      </p:sp>
    </p:spTree>
    <p:extLst>
      <p:ext uri="{BB962C8B-B14F-4D97-AF65-F5344CB8AC3E}">
        <p14:creationId xmlns:p14="http://schemas.microsoft.com/office/powerpoint/2010/main" val="3130955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Third: Establish a team of residents and faculty to complete the work of establishing the elective.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Identify a member of the faculty who will be responsible for oversight</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will you evaluate the rotation? How will the resident get feedback?</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there adequate resources?</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Present the proposal to the PEC, with final approval by the PD.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Follow up: Ensure there is a plan to check and adjust the experience as feedback is collected.</a:t>
            </a:r>
          </a:p>
        </p:txBody>
      </p:sp>
      <p:sp>
        <p:nvSpPr>
          <p:cNvPr id="4" name="Slide Number Placeholder 3"/>
          <p:cNvSpPr>
            <a:spLocks noGrp="1"/>
          </p:cNvSpPr>
          <p:nvPr>
            <p:ph type="sldNum" sz="quarter" idx="5"/>
          </p:nvPr>
        </p:nvSpPr>
        <p:spPr/>
        <p:txBody>
          <a:bodyPr/>
          <a:lstStyle/>
          <a:p>
            <a:fld id="{0DC38077-A1A7-46AF-A121-40FBF35229AD}" type="slidenum">
              <a:rPr lang="en-US" smtClean="0"/>
              <a:t>41</a:t>
            </a:fld>
            <a:endParaRPr lang="en-US" dirty="0"/>
          </a:p>
        </p:txBody>
      </p:sp>
    </p:spTree>
    <p:extLst>
      <p:ext uri="{BB962C8B-B14F-4D97-AF65-F5344CB8AC3E}">
        <p14:creationId xmlns:p14="http://schemas.microsoft.com/office/powerpoint/2010/main" val="3738764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a few minutes for questions, or for folks to share their particular successes or challenges. Please utilize the Q&amp;A feature at the bottom of your screen, if you haven’t already, and we will get through as many comments and questions as we can. </a:t>
            </a:r>
          </a:p>
        </p:txBody>
      </p:sp>
      <p:sp>
        <p:nvSpPr>
          <p:cNvPr id="4" name="Slide Number Placeholder 3"/>
          <p:cNvSpPr>
            <a:spLocks noGrp="1"/>
          </p:cNvSpPr>
          <p:nvPr>
            <p:ph type="sldNum" sz="quarter" idx="5"/>
          </p:nvPr>
        </p:nvSpPr>
        <p:spPr/>
        <p:txBody>
          <a:bodyPr/>
          <a:lstStyle/>
          <a:p>
            <a:fld id="{0DC38077-A1A7-46AF-A121-40FBF35229AD}" type="slidenum">
              <a:rPr lang="en-US" smtClean="0"/>
              <a:t>42</a:t>
            </a:fld>
            <a:endParaRPr lang="en-US" dirty="0"/>
          </a:p>
        </p:txBody>
      </p:sp>
    </p:spTree>
    <p:extLst>
      <p:ext uri="{BB962C8B-B14F-4D97-AF65-F5344CB8AC3E}">
        <p14:creationId xmlns:p14="http://schemas.microsoft.com/office/powerpoint/2010/main" val="3811445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closing, we want to emphasize these points.  The ACGME now requires at least six months (600 hours) of elective experiences.  The choice for electives is driven by each resident’s individualized learning plan and should address needs to future practice goals, also taking into account those areas in which the resident is not meeting core outcomes. The resident and faculty mentor should jointly choose the electives and be approved by the PD.  Electives should have written goals, learning objectives, competencies and outcomes to be met, have adequate resources, be supervised, and have timely evaluation and feedback. The Program Evaluation Committee should annually assess each elective.</a:t>
            </a:r>
          </a:p>
        </p:txBody>
      </p:sp>
      <p:sp>
        <p:nvSpPr>
          <p:cNvPr id="4" name="Slide Number Placeholder 3"/>
          <p:cNvSpPr>
            <a:spLocks noGrp="1"/>
          </p:cNvSpPr>
          <p:nvPr>
            <p:ph type="sldNum" sz="quarter" idx="5"/>
          </p:nvPr>
        </p:nvSpPr>
        <p:spPr/>
        <p:txBody>
          <a:bodyPr/>
          <a:lstStyle/>
          <a:p>
            <a:fld id="{D85F1D15-4A26-2944-8148-20A3F96D4823}" type="slidenum">
              <a:rPr lang="en-US" smtClean="0"/>
              <a:t>43</a:t>
            </a:fld>
            <a:endParaRPr lang="en-US" dirty="0"/>
          </a:p>
        </p:txBody>
      </p:sp>
    </p:spTree>
    <p:extLst>
      <p:ext uri="{BB962C8B-B14F-4D97-AF65-F5344CB8AC3E}">
        <p14:creationId xmlns:p14="http://schemas.microsoft.com/office/powerpoint/2010/main" val="1194050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met your expectations and you are now more able to meet the stated objectives. One one way to find out is to ask!  Please take this poll.</a:t>
            </a:r>
          </a:p>
        </p:txBody>
      </p:sp>
      <p:sp>
        <p:nvSpPr>
          <p:cNvPr id="4" name="Slide Number Placeholder 3"/>
          <p:cNvSpPr>
            <a:spLocks noGrp="1"/>
          </p:cNvSpPr>
          <p:nvPr>
            <p:ph type="sldNum" sz="quarter" idx="5"/>
          </p:nvPr>
        </p:nvSpPr>
        <p:spPr/>
        <p:txBody>
          <a:bodyPr/>
          <a:lstStyle/>
          <a:p>
            <a:fld id="{D85F1D15-4A26-2944-8148-20A3F96D4823}" type="slidenum">
              <a:rPr lang="en-US" smtClean="0"/>
              <a:t>44</a:t>
            </a:fld>
            <a:endParaRPr lang="en-US" dirty="0"/>
          </a:p>
        </p:txBody>
      </p:sp>
    </p:spTree>
    <p:extLst>
      <p:ext uri="{BB962C8B-B14F-4D97-AF65-F5344CB8AC3E}">
        <p14:creationId xmlns:p14="http://schemas.microsoft.com/office/powerpoint/2010/main" val="2277239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82596d7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a:t>
            </a:r>
            <a:endParaRPr dirty="0"/>
          </a:p>
        </p:txBody>
      </p:sp>
      <p:sp>
        <p:nvSpPr>
          <p:cNvPr id="492" name="Google Shape;492;g2e82596d7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further questions, please feel free to reach out to us.  Here is our contact information.</a:t>
            </a:r>
          </a:p>
        </p:txBody>
      </p:sp>
      <p:sp>
        <p:nvSpPr>
          <p:cNvPr id="4" name="Slide Number Placeholder 3"/>
          <p:cNvSpPr>
            <a:spLocks noGrp="1"/>
          </p:cNvSpPr>
          <p:nvPr>
            <p:ph type="sldNum" sz="quarter" idx="5"/>
          </p:nvPr>
        </p:nvSpPr>
        <p:spPr/>
        <p:txBody>
          <a:bodyPr/>
          <a:lstStyle/>
          <a:p>
            <a:fld id="{0DC38077-A1A7-46AF-A121-40FBF35229AD}" type="slidenum">
              <a:rPr lang="en-US" smtClean="0"/>
              <a:t>46</a:t>
            </a:fld>
            <a:endParaRPr lang="en-US" dirty="0"/>
          </a:p>
        </p:txBody>
      </p:sp>
    </p:spTree>
    <p:extLst>
      <p:ext uri="{BB962C8B-B14F-4D97-AF65-F5344CB8AC3E}">
        <p14:creationId xmlns:p14="http://schemas.microsoft.com/office/powerpoint/2010/main" val="613203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38077-A1A7-46AF-A121-40FBF35229AD}" type="slidenum">
              <a:rPr lang="en-US" smtClean="0"/>
              <a:t>47</a:t>
            </a:fld>
            <a:endParaRPr lang="en-US" dirty="0"/>
          </a:p>
        </p:txBody>
      </p:sp>
    </p:spTree>
    <p:extLst>
      <p:ext uri="{BB962C8B-B14F-4D97-AF65-F5344CB8AC3E}">
        <p14:creationId xmlns:p14="http://schemas.microsoft.com/office/powerpoint/2010/main" val="145625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second question is, how satisfied are you with your residents ability to select elective experiences at your program? Please vote now.  Thank you, it looks like …</a:t>
            </a:r>
          </a:p>
        </p:txBody>
      </p:sp>
      <p:sp>
        <p:nvSpPr>
          <p:cNvPr id="4" name="Slide Number Placeholder 3"/>
          <p:cNvSpPr>
            <a:spLocks noGrp="1"/>
          </p:cNvSpPr>
          <p:nvPr>
            <p:ph type="sldNum" sz="quarter" idx="5"/>
          </p:nvPr>
        </p:nvSpPr>
        <p:spPr/>
        <p:txBody>
          <a:bodyPr/>
          <a:lstStyle/>
          <a:p>
            <a:fld id="{0DC38077-A1A7-46AF-A121-40FBF35229AD}" type="slidenum">
              <a:rPr lang="en-US" smtClean="0"/>
              <a:t>5</a:t>
            </a:fld>
            <a:endParaRPr lang="en-US" dirty="0"/>
          </a:p>
        </p:txBody>
      </p:sp>
    </p:spTree>
    <p:extLst>
      <p:ext uri="{BB962C8B-B14F-4D97-AF65-F5344CB8AC3E}">
        <p14:creationId xmlns:p14="http://schemas.microsoft.com/office/powerpoint/2010/main" val="335566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finally, how many elective experiences, with written goals and objectives, do you currently have available to your residents? Please vote now.  Thank you, it looks like …</a:t>
            </a:r>
          </a:p>
        </p:txBody>
      </p:sp>
      <p:sp>
        <p:nvSpPr>
          <p:cNvPr id="4" name="Slide Number Placeholder 3"/>
          <p:cNvSpPr>
            <a:spLocks noGrp="1"/>
          </p:cNvSpPr>
          <p:nvPr>
            <p:ph type="sldNum" sz="quarter" idx="5"/>
          </p:nvPr>
        </p:nvSpPr>
        <p:spPr/>
        <p:txBody>
          <a:bodyPr/>
          <a:lstStyle/>
          <a:p>
            <a:fld id="{0DC38077-A1A7-46AF-A121-40FBF35229AD}" type="slidenum">
              <a:rPr lang="en-US" smtClean="0"/>
              <a:t>6</a:t>
            </a:fld>
            <a:endParaRPr lang="en-US" dirty="0"/>
          </a:p>
        </p:txBody>
      </p:sp>
    </p:spTree>
    <p:extLst>
      <p:ext uri="{BB962C8B-B14F-4D97-AF65-F5344CB8AC3E}">
        <p14:creationId xmlns:p14="http://schemas.microsoft.com/office/powerpoint/2010/main" val="335604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everyone, it helps to know where we are all starting from.  Here’s where we are going.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hoping that by the end of this session you will be able to define elective time, and specify how that definition has changed from the past.  </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want you to be able to design a process whereby the ILP is used as a tool to help select elective experiences.</a:t>
            </a: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want you to be able to describe how elective time can be used proactively to create flexible learning opportunities for residents.</a:t>
            </a:r>
          </a:p>
          <a:p>
            <a:pPr marL="342900" marR="0" lvl="0"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you should be able to delineate the steps needed to create new elective experiences for your residents.</a:t>
            </a:r>
          </a:p>
        </p:txBody>
      </p:sp>
      <p:sp>
        <p:nvSpPr>
          <p:cNvPr id="4" name="Slide Number Placeholder 3"/>
          <p:cNvSpPr>
            <a:spLocks noGrp="1"/>
          </p:cNvSpPr>
          <p:nvPr>
            <p:ph type="sldNum" sz="quarter" idx="10"/>
          </p:nvPr>
        </p:nvSpPr>
        <p:spPr/>
        <p:txBody>
          <a:bodyPr/>
          <a:lstStyle/>
          <a:p>
            <a:fld id="{F69D9F58-1589-5449-B3D0-75EAEBA22EBA}" type="slidenum">
              <a:rPr lang="en-US" smtClean="0"/>
              <a:t>7</a:t>
            </a:fld>
            <a:endParaRPr lang="en-US" dirty="0"/>
          </a:p>
        </p:txBody>
      </p:sp>
    </p:spTree>
    <p:extLst>
      <p:ext uri="{BB962C8B-B14F-4D97-AF65-F5344CB8AC3E}">
        <p14:creationId xmlns:p14="http://schemas.microsoft.com/office/powerpoint/2010/main" val="415069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brief overview here of the basic tenets of competency based medical education.  In this model, we start by defining the desired outcome, then we outline the necessary competencies to achieve that outcome. We build our educational program around that structure with the resident at the center.  This model de-emphasizes “time-spent” in favor of “skills demonstrated,” and is driven by learner engagement rather than being dictated by faculty.</a:t>
            </a:r>
          </a:p>
        </p:txBody>
      </p:sp>
      <p:sp>
        <p:nvSpPr>
          <p:cNvPr id="4" name="Slide Number Placeholder 3"/>
          <p:cNvSpPr>
            <a:spLocks noGrp="1"/>
          </p:cNvSpPr>
          <p:nvPr>
            <p:ph type="sldNum" sz="quarter" idx="5"/>
          </p:nvPr>
        </p:nvSpPr>
        <p:spPr/>
        <p:txBody>
          <a:bodyPr/>
          <a:lstStyle/>
          <a:p>
            <a:fld id="{F69D9F58-1589-5449-B3D0-75EAEBA22EBA}" type="slidenum">
              <a:rPr lang="en-US" smtClean="0"/>
              <a:t>8</a:t>
            </a:fld>
            <a:endParaRPr lang="en-US" dirty="0"/>
          </a:p>
        </p:txBody>
      </p:sp>
    </p:spTree>
    <p:extLst>
      <p:ext uri="{BB962C8B-B14F-4D97-AF65-F5344CB8AC3E}">
        <p14:creationId xmlns:p14="http://schemas.microsoft.com/office/powerpoint/2010/main" val="71631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organizations which provide requirements that we must follow.  First, the American Board of Family Medicine provides the requirements for our residents to become eligible to take the boards.  One of the new requirements pertinent to this presentation is the 15 core outcomes.  The other organization is the Accreditation Council for Graduate Medical Education.  Pertinent to this presentation is the new requirements for learning activities, specifically electives.</a:t>
            </a:r>
          </a:p>
        </p:txBody>
      </p:sp>
      <p:sp>
        <p:nvSpPr>
          <p:cNvPr id="4" name="Slide Number Placeholder 3"/>
          <p:cNvSpPr>
            <a:spLocks noGrp="1"/>
          </p:cNvSpPr>
          <p:nvPr>
            <p:ph type="sldNum" sz="quarter" idx="5"/>
          </p:nvPr>
        </p:nvSpPr>
        <p:spPr/>
        <p:txBody>
          <a:bodyPr/>
          <a:lstStyle/>
          <a:p>
            <a:fld id="{F69D9F58-1589-5449-B3D0-75EAEBA22EBA}" type="slidenum">
              <a:rPr lang="en-US" smtClean="0"/>
              <a:t>9</a:t>
            </a:fld>
            <a:endParaRPr lang="en-US" dirty="0"/>
          </a:p>
        </p:txBody>
      </p:sp>
    </p:spTree>
    <p:extLst>
      <p:ext uri="{BB962C8B-B14F-4D97-AF65-F5344CB8AC3E}">
        <p14:creationId xmlns:p14="http://schemas.microsoft.com/office/powerpoint/2010/main" val="120107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71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E7B630C-9DDD-5344-8827-915EF6D85319}"/>
              </a:ext>
            </a:extLst>
          </p:cNvPr>
          <p:cNvSpPr/>
          <p:nvPr userDrawn="1"/>
        </p:nvSpPr>
        <p:spPr>
          <a:xfrm rot="16200000">
            <a:off x="2752484" y="849333"/>
            <a:ext cx="3523282" cy="3523282"/>
          </a:xfrm>
          <a:prstGeom prst="roundRect">
            <a:avLst/>
          </a:prstGeom>
          <a:gradFill>
            <a:gsLst>
              <a:gs pos="0">
                <a:schemeClr val="accent3"/>
              </a:gs>
              <a:gs pos="100000">
                <a:schemeClr val="accent3">
                  <a:alpha val="26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5DD2C047-37EF-AE48-9976-1F1E1F3E16F9}"/>
              </a:ext>
            </a:extLst>
          </p:cNvPr>
          <p:cNvSpPr/>
          <p:nvPr userDrawn="1"/>
        </p:nvSpPr>
        <p:spPr>
          <a:xfrm rot="18900000">
            <a:off x="2810359" y="849333"/>
            <a:ext cx="3523282" cy="35232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66487AA7-0CE8-DE4A-AD30-F80AC305B425}"/>
              </a:ext>
            </a:extLst>
          </p:cNvPr>
          <p:cNvSpPr/>
          <p:nvPr userDrawn="1"/>
        </p:nvSpPr>
        <p:spPr>
          <a:xfrm>
            <a:off x="0"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D585B61A-E9BD-F24B-8AAF-0F19624266E1}"/>
              </a:ext>
            </a:extLst>
          </p:cNvPr>
          <p:cNvSpPr/>
          <p:nvPr userDrawn="1"/>
        </p:nvSpPr>
        <p:spPr>
          <a:xfrm>
            <a:off x="7588577"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a:extLst>
              <a:ext uri="{FF2B5EF4-FFF2-40B4-BE49-F238E27FC236}">
                <a16:creationId xmlns:a16="http://schemas.microsoft.com/office/drawing/2014/main" id="{0CB9C389-2970-2F4E-8AD2-A36ED57E67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895" y="2040462"/>
            <a:ext cx="3670209" cy="1223403"/>
          </a:xfrm>
          <a:prstGeom prst="rect">
            <a:avLst/>
          </a:prstGeom>
        </p:spPr>
      </p:pic>
    </p:spTree>
    <p:extLst>
      <p:ext uri="{BB962C8B-B14F-4D97-AF65-F5344CB8AC3E}">
        <p14:creationId xmlns:p14="http://schemas.microsoft.com/office/powerpoint/2010/main" val="310327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95A8FA8-3B12-DF45-A9C8-8BC1D5BF78B3}"/>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dirty="0"/>
          </a:p>
        </p:txBody>
      </p:sp>
      <p:pic>
        <p:nvPicPr>
          <p:cNvPr id="11" name="Picture 10">
            <a:extLst>
              <a:ext uri="{FF2B5EF4-FFF2-40B4-BE49-F238E27FC236}">
                <a16:creationId xmlns:a16="http://schemas.microsoft.com/office/drawing/2014/main" id="{8650D91C-D5EF-D64F-B9BF-2C9890282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234" y="345411"/>
            <a:ext cx="921879" cy="349162"/>
          </a:xfrm>
          <a:prstGeom prst="rect">
            <a:avLst/>
          </a:prstGeom>
        </p:spPr>
      </p:pic>
    </p:spTree>
    <p:extLst>
      <p:ext uri="{BB962C8B-B14F-4D97-AF65-F5344CB8AC3E}">
        <p14:creationId xmlns:p14="http://schemas.microsoft.com/office/powerpoint/2010/main" val="102507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dirty="0"/>
          </a:p>
        </p:txBody>
      </p:sp>
    </p:spTree>
    <p:extLst>
      <p:ext uri="{BB962C8B-B14F-4D97-AF65-F5344CB8AC3E}">
        <p14:creationId xmlns:p14="http://schemas.microsoft.com/office/powerpoint/2010/main" val="189942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363474" y="1357884"/>
            <a:ext cx="8250174" cy="31203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9815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0081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9/17/2024</a:t>
            </a:fld>
            <a:endParaRPr lang="en-US" dirty="0"/>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dirty="0"/>
          </a:p>
        </p:txBody>
      </p:sp>
    </p:spTree>
    <p:extLst>
      <p:ext uri="{BB962C8B-B14F-4D97-AF65-F5344CB8AC3E}">
        <p14:creationId xmlns:p14="http://schemas.microsoft.com/office/powerpoint/2010/main" val="41546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929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47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263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red and orange background&#10;&#10;Description automatically generated">
            <a:extLst>
              <a:ext uri="{FF2B5EF4-FFF2-40B4-BE49-F238E27FC236}">
                <a16:creationId xmlns:a16="http://schemas.microsoft.com/office/drawing/2014/main" id="{7C1EF9D0-B959-A299-DC56-BBD3A2A5957B}"/>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2049BF-0B52-5C43-AEF7-8FC0043411C2}" type="datetimeFigureOut">
              <a:rPr lang="en-US" smtClean="0"/>
              <a:t>9/17/2024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A3AD51-6A7C-7B4E-A894-701812C7AC3F}" type="slidenum">
              <a:rPr lang="en-US" smtClean="0"/>
              <a:t>‹#›</a:t>
            </a:fld>
            <a:endParaRPr lang="en-US" dirty="0"/>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 id="214748367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squares&#10;&#10;Description automatically generated">
            <a:extLst>
              <a:ext uri="{FF2B5EF4-FFF2-40B4-BE49-F238E27FC236}">
                <a16:creationId xmlns:a16="http://schemas.microsoft.com/office/drawing/2014/main" id="{FB8F7DEF-8AD0-4957-2A6B-C2EDDEA4677C}"/>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9/17/2024</a:t>
            </a:fld>
            <a:endParaRPr lang="en-US" dirty="0"/>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dirty="0"/>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n orange rectangular object&#10;&#10;Description automatically generated">
            <a:extLst>
              <a:ext uri="{FF2B5EF4-FFF2-40B4-BE49-F238E27FC236}">
                <a16:creationId xmlns:a16="http://schemas.microsoft.com/office/drawing/2014/main" id="{54E61967-2817-3089-2091-13673EA7B5C5}"/>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Lst>
  <p:txStyles>
    <p:title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5143500"/>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spTree>
    <p:extLst>
      <p:ext uri="{BB962C8B-B14F-4D97-AF65-F5344CB8AC3E}">
        <p14:creationId xmlns:p14="http://schemas.microsoft.com/office/powerpoint/2010/main" val="2721805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svgsilh.com/fr/image/3286948.html" TargetMode="Externa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svgsilh.com/fr/image/3286948.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Lynne.T.Bateson@kp.org"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hyperlink" Target="mailto:Fred.Miser@osumc.ed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acgme.org/globalassets/pfassets/programrequirements/120_familymedicine_2024.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stfm.org/cbmetoolkit" TargetMode="External"/><Relationship Id="rId4" Type="http://schemas.openxmlformats.org/officeDocument/2006/relationships/hyperlink" Target="https://www.acgme.org/globalassets/pdfs/faq/120_familymedicine_faq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svgsilh.com/fr/image/3286948.html"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svgsilh.com/fr/image/3286948.html"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C2FD-4AEC-A61E-C83F-3F2A1E65B3AF}"/>
              </a:ext>
            </a:extLst>
          </p:cNvPr>
          <p:cNvSpPr>
            <a:spLocks noGrp="1"/>
          </p:cNvSpPr>
          <p:nvPr>
            <p:ph type="ctrTitle"/>
          </p:nvPr>
        </p:nvSpPr>
        <p:spPr>
          <a:xfrm>
            <a:off x="1033272" y="490626"/>
            <a:ext cx="6858000" cy="1996541"/>
          </a:xfrm>
          <a:solidFill>
            <a:schemeClr val="accent1"/>
          </a:solidFill>
          <a:scene3d>
            <a:camera prst="orthographicFront"/>
            <a:lightRig rig="threePt" dir="t"/>
          </a:scene3d>
          <a:sp3d>
            <a:bevelT prst="angle"/>
            <a:bevelB prst="relaxedInset"/>
          </a:sp3d>
        </p:spPr>
        <p:style>
          <a:lnRef idx="2">
            <a:schemeClr val="accent1">
              <a:shade val="15000"/>
            </a:schemeClr>
          </a:lnRef>
          <a:fillRef idx="1">
            <a:schemeClr val="accent1"/>
          </a:fillRef>
          <a:effectRef idx="0">
            <a:schemeClr val="accent1"/>
          </a:effectRef>
          <a:fontRef idx="minor">
            <a:schemeClr val="lt1"/>
          </a:fontRef>
        </p:style>
        <p:txBody>
          <a:bodyPr anchor="ctr">
            <a:normAutofit/>
          </a:bodyPr>
          <a:lstStyle/>
          <a:p>
            <a:r>
              <a:rPr lang="en-US" dirty="0"/>
              <a:t>Using Electives Effectively</a:t>
            </a:r>
            <a:br>
              <a:rPr lang="en-US" dirty="0"/>
            </a:br>
            <a:r>
              <a:rPr lang="en-US" sz="2400" b="1" dirty="0"/>
              <a:t>Helping Residents Attain Competency</a:t>
            </a:r>
            <a:br>
              <a:rPr lang="en-US" sz="2400" b="1" dirty="0"/>
            </a:br>
            <a:r>
              <a:rPr lang="en-US" sz="2400" b="1" dirty="0"/>
              <a:t>in Core Outcomes</a:t>
            </a:r>
            <a:endParaRPr lang="en-US" sz="2400" dirty="0"/>
          </a:p>
        </p:txBody>
      </p:sp>
      <p:sp>
        <p:nvSpPr>
          <p:cNvPr id="6" name="TextBox 5">
            <a:extLst>
              <a:ext uri="{FF2B5EF4-FFF2-40B4-BE49-F238E27FC236}">
                <a16:creationId xmlns:a16="http://schemas.microsoft.com/office/drawing/2014/main" id="{A0568401-E59B-ACA2-4157-5A07C59C09E7}"/>
              </a:ext>
            </a:extLst>
          </p:cNvPr>
          <p:cNvSpPr txBox="1"/>
          <p:nvPr/>
        </p:nvSpPr>
        <p:spPr>
          <a:xfrm>
            <a:off x="137160" y="2790606"/>
            <a:ext cx="3986784" cy="1138773"/>
          </a:xfrm>
          <a:prstGeom prst="rect">
            <a:avLst/>
          </a:prstGeom>
          <a:noFill/>
        </p:spPr>
        <p:txBody>
          <a:bodyPr wrap="square" rtlCol="0">
            <a:spAutoFit/>
          </a:bodyPr>
          <a:lstStyle/>
          <a:p>
            <a:pPr algn="ctr"/>
            <a:r>
              <a:rPr lang="en-US" sz="2000" b="1" dirty="0">
                <a:solidFill>
                  <a:schemeClr val="bg1"/>
                </a:solidFill>
              </a:rPr>
              <a:t>Lynne T. Bateson, MD, FAAFP</a:t>
            </a:r>
          </a:p>
          <a:p>
            <a:pPr algn="ctr"/>
            <a:r>
              <a:rPr lang="en-US" sz="1600" b="1" dirty="0">
                <a:solidFill>
                  <a:schemeClr val="bg1"/>
                </a:solidFill>
              </a:rPr>
              <a:t>Associate PD for Curriculum</a:t>
            </a:r>
          </a:p>
          <a:p>
            <a:pPr algn="ctr"/>
            <a:r>
              <a:rPr lang="en-US" sz="1600" b="1" dirty="0">
                <a:solidFill>
                  <a:schemeClr val="bg1"/>
                </a:solidFill>
              </a:rPr>
              <a:t>KPWA FM Residency Program</a:t>
            </a:r>
          </a:p>
          <a:p>
            <a:pPr algn="ctr"/>
            <a:r>
              <a:rPr lang="en-US" sz="1600" b="1" dirty="0">
                <a:solidFill>
                  <a:schemeClr val="bg1"/>
                </a:solidFill>
              </a:rPr>
              <a:t>Seattle, WA</a:t>
            </a:r>
          </a:p>
        </p:txBody>
      </p:sp>
      <p:sp>
        <p:nvSpPr>
          <p:cNvPr id="7" name="TextBox 6">
            <a:extLst>
              <a:ext uri="{FF2B5EF4-FFF2-40B4-BE49-F238E27FC236}">
                <a16:creationId xmlns:a16="http://schemas.microsoft.com/office/drawing/2014/main" id="{80B482C3-6C0F-0835-B41B-AE142A0B2A51}"/>
              </a:ext>
            </a:extLst>
          </p:cNvPr>
          <p:cNvSpPr txBox="1"/>
          <p:nvPr/>
        </p:nvSpPr>
        <p:spPr>
          <a:xfrm>
            <a:off x="3931920" y="2790605"/>
            <a:ext cx="5074920" cy="1138773"/>
          </a:xfrm>
          <a:prstGeom prst="rect">
            <a:avLst/>
          </a:prstGeom>
          <a:noFill/>
        </p:spPr>
        <p:txBody>
          <a:bodyPr wrap="square" rtlCol="0">
            <a:spAutoFit/>
          </a:bodyPr>
          <a:lstStyle/>
          <a:p>
            <a:pPr algn="ctr"/>
            <a:r>
              <a:rPr lang="en-US" sz="2000" b="1" dirty="0">
                <a:solidFill>
                  <a:schemeClr val="bg1"/>
                </a:solidFill>
              </a:rPr>
              <a:t>W. Fred Miser, MD, MA, FAAFP</a:t>
            </a:r>
          </a:p>
          <a:p>
            <a:pPr algn="ctr"/>
            <a:r>
              <a:rPr lang="en-US" sz="1600" b="1" dirty="0">
                <a:solidFill>
                  <a:schemeClr val="bg1"/>
                </a:solidFill>
              </a:rPr>
              <a:t>Professor Emeritus</a:t>
            </a:r>
          </a:p>
          <a:p>
            <a:pPr algn="ctr"/>
            <a:r>
              <a:rPr lang="en-US" sz="1600" b="1" dirty="0">
                <a:solidFill>
                  <a:schemeClr val="bg1"/>
                </a:solidFill>
              </a:rPr>
              <a:t>The Ohio State University FM Residency Program</a:t>
            </a:r>
          </a:p>
          <a:p>
            <a:pPr algn="ctr"/>
            <a:r>
              <a:rPr lang="en-US" sz="1600" b="1" dirty="0">
                <a:solidFill>
                  <a:schemeClr val="bg1"/>
                </a:solidFill>
              </a:rPr>
              <a:t>Columbus, OH</a:t>
            </a:r>
          </a:p>
        </p:txBody>
      </p:sp>
    </p:spTree>
    <p:extLst>
      <p:ext uri="{BB962C8B-B14F-4D97-AF65-F5344CB8AC3E}">
        <p14:creationId xmlns:p14="http://schemas.microsoft.com/office/powerpoint/2010/main" val="223826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01FE-5E07-2C74-26B2-49403CF628BB}"/>
              </a:ext>
            </a:extLst>
          </p:cNvPr>
          <p:cNvSpPr>
            <a:spLocks noGrp="1"/>
          </p:cNvSpPr>
          <p:nvPr>
            <p:ph type="title"/>
          </p:nvPr>
        </p:nvSpPr>
        <p:spPr>
          <a:xfrm>
            <a:off x="4127097" y="590564"/>
            <a:ext cx="4083287" cy="525926"/>
          </a:xfrm>
        </p:spPr>
        <p:txBody>
          <a:bodyPr anchor="t">
            <a:normAutofit fontScale="90000"/>
          </a:bodyPr>
          <a:lstStyle/>
          <a:p>
            <a:pPr algn="ctr"/>
            <a:r>
              <a:rPr lang="en-US" sz="3200" dirty="0"/>
              <a:t>Core Outcomes</a:t>
            </a:r>
          </a:p>
        </p:txBody>
      </p:sp>
      <p:pic>
        <p:nvPicPr>
          <p:cNvPr id="5" name="Picture 4" descr="White puzzle with one red piece">
            <a:extLst>
              <a:ext uri="{FF2B5EF4-FFF2-40B4-BE49-F238E27FC236}">
                <a16:creationId xmlns:a16="http://schemas.microsoft.com/office/drawing/2014/main" id="{3002BD12-B8BB-ABBD-5903-2C118FFD6DF3}"/>
              </a:ext>
            </a:extLst>
          </p:cNvPr>
          <p:cNvPicPr>
            <a:picLocks noChangeAspect="1"/>
          </p:cNvPicPr>
          <p:nvPr/>
        </p:nvPicPr>
        <p:blipFill rotWithShape="1">
          <a:blip r:embed="rId3"/>
          <a:srcRect l="29677" r="28073"/>
          <a:stretch/>
        </p:blipFill>
        <p:spPr>
          <a:xfrm>
            <a:off x="0" y="1"/>
            <a:ext cx="3532909" cy="4463934"/>
          </a:xfrm>
          <a:prstGeom prst="rect">
            <a:avLst/>
          </a:prstGeom>
        </p:spPr>
      </p:pic>
      <p:sp>
        <p:nvSpPr>
          <p:cNvPr id="3" name="Content Placeholder 2">
            <a:extLst>
              <a:ext uri="{FF2B5EF4-FFF2-40B4-BE49-F238E27FC236}">
                <a16:creationId xmlns:a16="http://schemas.microsoft.com/office/drawing/2014/main" id="{9B45B98D-F650-B3CC-E371-1E3262E26D23}"/>
              </a:ext>
            </a:extLst>
          </p:cNvPr>
          <p:cNvSpPr>
            <a:spLocks noGrp="1"/>
          </p:cNvSpPr>
          <p:nvPr>
            <p:ph idx="1"/>
          </p:nvPr>
        </p:nvSpPr>
        <p:spPr>
          <a:xfrm>
            <a:off x="3980793" y="1315192"/>
            <a:ext cx="4083287" cy="2693405"/>
          </a:xfrm>
        </p:spPr>
        <p:txBody>
          <a:bodyPr anchor="t">
            <a:normAutofit/>
          </a:bodyPr>
          <a:lstStyle/>
          <a:p>
            <a:pPr marL="0" indent="0" algn="ctr">
              <a:buNone/>
            </a:pPr>
            <a:r>
              <a:rPr lang="en-US" dirty="0"/>
              <a:t>Incorporates multiple </a:t>
            </a:r>
            <a:r>
              <a:rPr lang="en-US" dirty="0">
                <a:solidFill>
                  <a:srgbClr val="FF0000"/>
                </a:solidFill>
              </a:rPr>
              <a:t>core competencies</a:t>
            </a:r>
            <a:r>
              <a:rPr lang="en-US" dirty="0"/>
              <a:t> to capture the broad scope of practice that society can expect of a family medicine physician who has been entrusted with independent practice.</a:t>
            </a:r>
          </a:p>
          <a:p>
            <a:pPr marL="0" indent="0" algn="ctr">
              <a:buNone/>
            </a:pPr>
            <a:endParaRPr lang="en-US" sz="1800" dirty="0"/>
          </a:p>
        </p:txBody>
      </p:sp>
      <p:sp>
        <p:nvSpPr>
          <p:cNvPr id="4" name="TextBox 3">
            <a:extLst>
              <a:ext uri="{FF2B5EF4-FFF2-40B4-BE49-F238E27FC236}">
                <a16:creationId xmlns:a16="http://schemas.microsoft.com/office/drawing/2014/main" id="{0C5640B7-EFD3-0BF5-FB69-D971195DA6AA}"/>
              </a:ext>
            </a:extLst>
          </p:cNvPr>
          <p:cNvSpPr txBox="1"/>
          <p:nvPr/>
        </p:nvSpPr>
        <p:spPr>
          <a:xfrm>
            <a:off x="3309469" y="4552936"/>
            <a:ext cx="1635256" cy="307777"/>
          </a:xfrm>
          <a:prstGeom prst="rect">
            <a:avLst/>
          </a:prstGeom>
          <a:noFill/>
        </p:spPr>
        <p:txBody>
          <a:bodyPr wrap="none" rtlCol="0">
            <a:spAutoFit/>
          </a:bodyPr>
          <a:lstStyle/>
          <a:p>
            <a:pPr algn="ctr"/>
            <a:r>
              <a:rPr lang="en-US" sz="1400" b="1" dirty="0"/>
              <a:t>Newton et al, 2023 </a:t>
            </a:r>
          </a:p>
        </p:txBody>
      </p:sp>
    </p:spTree>
    <p:extLst>
      <p:ext uri="{BB962C8B-B14F-4D97-AF65-F5344CB8AC3E}">
        <p14:creationId xmlns:p14="http://schemas.microsoft.com/office/powerpoint/2010/main" val="761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628650" y="99116"/>
            <a:ext cx="7886700" cy="993775"/>
          </a:xfrm>
        </p:spPr>
        <p:txBody>
          <a:bodyPr/>
          <a:lstStyle/>
          <a:p>
            <a:pPr algn="ctr"/>
            <a:r>
              <a:rPr lang="en-US" dirty="0">
                <a:solidFill>
                  <a:srgbClr val="000000"/>
                </a:solidFill>
              </a:rPr>
              <a:t>ABFM Core Outcomes for 2024</a:t>
            </a:r>
          </a:p>
        </p:txBody>
      </p:sp>
      <p:sp>
        <p:nvSpPr>
          <p:cNvPr id="3" name="Content Placeholder 2">
            <a:extLst>
              <a:ext uri="{FF2B5EF4-FFF2-40B4-BE49-F238E27FC236}">
                <a16:creationId xmlns:a16="http://schemas.microsoft.com/office/drawing/2014/main" id="{F04677A3-77EF-47A9-B1F5-D816380F8308}"/>
              </a:ext>
            </a:extLst>
          </p:cNvPr>
          <p:cNvSpPr>
            <a:spLocks noGrp="1"/>
          </p:cNvSpPr>
          <p:nvPr>
            <p:ph idx="1"/>
          </p:nvPr>
        </p:nvSpPr>
        <p:spPr>
          <a:xfrm>
            <a:off x="401217" y="1092891"/>
            <a:ext cx="7968342" cy="3221106"/>
          </a:xfrm>
        </p:spPr>
        <p:txBody>
          <a:bodyPr>
            <a:noAutofit/>
          </a:bodyPr>
          <a:lstStyle/>
          <a:p>
            <a:r>
              <a:rPr lang="en-US" sz="1600" dirty="0"/>
              <a:t>Practice as </a:t>
            </a:r>
            <a:r>
              <a:rPr lang="en-US" sz="1600" b="1" i="1" dirty="0">
                <a:solidFill>
                  <a:srgbClr val="0096D2"/>
                </a:solidFill>
              </a:rPr>
              <a:t>personal physicians</a:t>
            </a:r>
            <a:r>
              <a:rPr lang="en-US" sz="1600" dirty="0"/>
              <a:t>, providing first contact, comprehensive and continuity care, to include excellent doctor-patient relationships, excellent preventive care , care of chronic disease and effective practice management.  </a:t>
            </a:r>
          </a:p>
          <a:p>
            <a:r>
              <a:rPr lang="en-US" sz="1600" b="1" i="1" dirty="0">
                <a:solidFill>
                  <a:srgbClr val="0096D2"/>
                </a:solidFill>
              </a:rPr>
              <a:t>Diagnose and manage acute illness</a:t>
            </a:r>
            <a:r>
              <a:rPr lang="en-US" sz="1600" dirty="0">
                <a:solidFill>
                  <a:srgbClr val="0096D2"/>
                </a:solidFill>
              </a:rPr>
              <a:t> </a:t>
            </a:r>
            <a:r>
              <a:rPr lang="en-US" sz="1600" dirty="0"/>
              <a:t>and injury for people of all ages in the emergency room or </a:t>
            </a:r>
            <a:r>
              <a:rPr lang="en-US" sz="1600" i="1" dirty="0"/>
              <a:t>hospital.</a:t>
            </a:r>
            <a:r>
              <a:rPr lang="en-US" sz="1600" dirty="0"/>
              <a:t>  </a:t>
            </a:r>
          </a:p>
          <a:p>
            <a:r>
              <a:rPr lang="en-US" sz="1600" dirty="0"/>
              <a:t>Provide </a:t>
            </a:r>
            <a:r>
              <a:rPr lang="en-US" sz="1600" b="1" i="1" dirty="0">
                <a:solidFill>
                  <a:srgbClr val="0096D2"/>
                </a:solidFill>
              </a:rPr>
              <a:t>comprehensive care of children</a:t>
            </a:r>
            <a:r>
              <a:rPr lang="en-US" sz="1600" dirty="0"/>
              <a:t>, including </a:t>
            </a:r>
            <a:r>
              <a:rPr lang="en-US" sz="1600" i="1" dirty="0"/>
              <a:t>diagnosis and management of the acutely ill child </a:t>
            </a:r>
            <a:r>
              <a:rPr lang="en-US" sz="1600" dirty="0"/>
              <a:t>and routine preventive care.  </a:t>
            </a:r>
          </a:p>
          <a:p>
            <a:r>
              <a:rPr lang="en-US" sz="1600" dirty="0"/>
              <a:t>Develop </a:t>
            </a:r>
            <a:r>
              <a:rPr lang="en-US" sz="1600" b="1" i="1" dirty="0">
                <a:solidFill>
                  <a:srgbClr val="0096D2"/>
                </a:solidFill>
              </a:rPr>
              <a:t>effective communication and constructive relationships </a:t>
            </a:r>
            <a:r>
              <a:rPr lang="en-US" sz="1600" dirty="0"/>
              <a:t>with patients, clinical teams, and consultants  </a:t>
            </a:r>
          </a:p>
          <a:p>
            <a:r>
              <a:rPr lang="en-US" sz="1600" dirty="0"/>
              <a:t>Model </a:t>
            </a:r>
            <a:r>
              <a:rPr lang="en-US" sz="1600" b="1" i="1" dirty="0">
                <a:solidFill>
                  <a:srgbClr val="0096D2"/>
                </a:solidFill>
              </a:rPr>
              <a:t>professionalism</a:t>
            </a:r>
            <a:r>
              <a:rPr lang="en-US" sz="1600" b="1" dirty="0">
                <a:solidFill>
                  <a:srgbClr val="0096D2"/>
                </a:solidFill>
              </a:rPr>
              <a:t> and be trustworthy </a:t>
            </a:r>
            <a:r>
              <a:rPr lang="en-US" sz="1600" dirty="0"/>
              <a:t>for patients, peers, and communities. </a:t>
            </a:r>
          </a:p>
        </p:txBody>
      </p:sp>
      <p:pic>
        <p:nvPicPr>
          <p:cNvPr id="1026" name="Picture 2" descr="ABFM: American Board of Family Medicine ...">
            <a:extLst>
              <a:ext uri="{FF2B5EF4-FFF2-40B4-BE49-F238E27FC236}">
                <a16:creationId xmlns:a16="http://schemas.microsoft.com/office/drawing/2014/main" id="{9FE2AAB2-81D3-60D7-AA91-17D86CF5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45" y="187539"/>
            <a:ext cx="635210" cy="692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C45C47-39A3-0CAF-03FC-F28E70179D12}"/>
              </a:ext>
            </a:extLst>
          </p:cNvPr>
          <p:cNvSpPr txBox="1"/>
          <p:nvPr/>
        </p:nvSpPr>
        <p:spPr>
          <a:xfrm>
            <a:off x="3309469" y="4552936"/>
            <a:ext cx="1635256" cy="307777"/>
          </a:xfrm>
          <a:prstGeom prst="rect">
            <a:avLst/>
          </a:prstGeom>
          <a:noFill/>
        </p:spPr>
        <p:txBody>
          <a:bodyPr wrap="none" rtlCol="0">
            <a:spAutoFit/>
          </a:bodyPr>
          <a:lstStyle/>
          <a:p>
            <a:pPr algn="ctr"/>
            <a:r>
              <a:rPr lang="en-US" sz="1400" b="1" dirty="0"/>
              <a:t>Newton et al, 2023 </a:t>
            </a:r>
          </a:p>
        </p:txBody>
      </p:sp>
    </p:spTree>
    <p:extLst>
      <p:ext uri="{BB962C8B-B14F-4D97-AF65-F5344CB8AC3E}">
        <p14:creationId xmlns:p14="http://schemas.microsoft.com/office/powerpoint/2010/main" val="320429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628650" y="99116"/>
            <a:ext cx="7886700" cy="993775"/>
          </a:xfrm>
        </p:spPr>
        <p:txBody>
          <a:bodyPr/>
          <a:lstStyle/>
          <a:p>
            <a:pPr algn="ctr"/>
            <a:r>
              <a:rPr lang="en-US" dirty="0">
                <a:solidFill>
                  <a:srgbClr val="000000"/>
                </a:solidFill>
              </a:rPr>
              <a:t>ABFM Core Outcomes for 2025</a:t>
            </a:r>
          </a:p>
        </p:txBody>
      </p:sp>
      <p:sp>
        <p:nvSpPr>
          <p:cNvPr id="3" name="Content Placeholder 2">
            <a:extLst>
              <a:ext uri="{FF2B5EF4-FFF2-40B4-BE49-F238E27FC236}">
                <a16:creationId xmlns:a16="http://schemas.microsoft.com/office/drawing/2014/main" id="{F04677A3-77EF-47A9-B1F5-D816380F8308}"/>
              </a:ext>
            </a:extLst>
          </p:cNvPr>
          <p:cNvSpPr>
            <a:spLocks noGrp="1"/>
          </p:cNvSpPr>
          <p:nvPr>
            <p:ph idx="1"/>
          </p:nvPr>
        </p:nvSpPr>
        <p:spPr>
          <a:xfrm>
            <a:off x="401217" y="1092891"/>
            <a:ext cx="7968342" cy="3221106"/>
          </a:xfrm>
        </p:spPr>
        <p:txBody>
          <a:bodyPr>
            <a:noAutofit/>
          </a:bodyPr>
          <a:lstStyle/>
          <a:p>
            <a:r>
              <a:rPr lang="en-US" sz="1600" dirty="0">
                <a:solidFill>
                  <a:srgbClr val="000000"/>
                </a:solidFill>
              </a:rPr>
              <a:t>Practice as </a:t>
            </a:r>
            <a:r>
              <a:rPr lang="en-US" sz="1600" b="1" i="1" dirty="0">
                <a:solidFill>
                  <a:srgbClr val="0096D2"/>
                </a:solidFill>
              </a:rPr>
              <a:t>personal physicians</a:t>
            </a:r>
            <a:r>
              <a:rPr lang="en-US" sz="1600" dirty="0">
                <a:solidFill>
                  <a:srgbClr val="000000"/>
                </a:solidFill>
              </a:rPr>
              <a:t>, to include </a:t>
            </a:r>
            <a:r>
              <a:rPr lang="en-US" sz="1600" b="1" i="1" dirty="0">
                <a:solidFill>
                  <a:srgbClr val="0096D2"/>
                </a:solidFill>
              </a:rPr>
              <a:t>care of women</a:t>
            </a:r>
            <a:r>
              <a:rPr lang="en-US" sz="1600" dirty="0">
                <a:solidFill>
                  <a:srgbClr val="000000"/>
                </a:solidFill>
              </a:rPr>
              <a:t>, the </a:t>
            </a:r>
            <a:r>
              <a:rPr lang="en-US" sz="1600" b="1" i="1" dirty="0">
                <a:solidFill>
                  <a:srgbClr val="0096D2"/>
                </a:solidFill>
              </a:rPr>
              <a:t>elderly</a:t>
            </a:r>
            <a:r>
              <a:rPr lang="en-US" sz="1600" dirty="0">
                <a:solidFill>
                  <a:srgbClr val="000000"/>
                </a:solidFill>
              </a:rPr>
              <a:t>, and patients at the </a:t>
            </a:r>
            <a:r>
              <a:rPr lang="en-US" sz="1600" b="1" i="1" dirty="0">
                <a:solidFill>
                  <a:srgbClr val="0096D2"/>
                </a:solidFill>
              </a:rPr>
              <a:t>end of life</a:t>
            </a:r>
            <a:r>
              <a:rPr lang="en-US" sz="1600" dirty="0">
                <a:solidFill>
                  <a:srgbClr val="000000"/>
                </a:solidFill>
              </a:rPr>
              <a:t>, with excellent rate of continuity and appropriate referrals.</a:t>
            </a:r>
          </a:p>
          <a:p>
            <a:r>
              <a:rPr lang="en-US" sz="1600" dirty="0">
                <a:solidFill>
                  <a:srgbClr val="000000"/>
                </a:solidFill>
              </a:rPr>
              <a:t>Provide care for </a:t>
            </a:r>
            <a:r>
              <a:rPr lang="en-US" sz="1600" b="1" i="1" dirty="0">
                <a:solidFill>
                  <a:srgbClr val="0096D2"/>
                </a:solidFill>
              </a:rPr>
              <a:t>low-risk patients who are pregnant</a:t>
            </a:r>
            <a:r>
              <a:rPr lang="en-US" sz="1600" dirty="0">
                <a:solidFill>
                  <a:srgbClr val="000000"/>
                </a:solidFill>
              </a:rPr>
              <a:t>, to include management of early pregnancy, medical problems during pregnancy, prenatal care, postpartum care and breast feedings, with or without competence in labor and delivery.</a:t>
            </a:r>
          </a:p>
          <a:p>
            <a:r>
              <a:rPr lang="en-US" sz="1600" dirty="0">
                <a:solidFill>
                  <a:srgbClr val="000000"/>
                </a:solidFill>
              </a:rPr>
              <a:t>Diagnose and manage </a:t>
            </a:r>
            <a:r>
              <a:rPr lang="en-US" sz="1600" b="1" i="1" dirty="0">
                <a:solidFill>
                  <a:srgbClr val="0096D2"/>
                </a:solidFill>
              </a:rPr>
              <a:t>common mental health problems </a:t>
            </a:r>
            <a:r>
              <a:rPr lang="en-US" sz="1600" dirty="0">
                <a:solidFill>
                  <a:srgbClr val="000000"/>
                </a:solidFill>
              </a:rPr>
              <a:t>in people of all ages.</a:t>
            </a:r>
          </a:p>
          <a:p>
            <a:r>
              <a:rPr lang="en-US" sz="1600" dirty="0">
                <a:solidFill>
                  <a:srgbClr val="000000"/>
                </a:solidFill>
              </a:rPr>
              <a:t>Perform the </a:t>
            </a:r>
            <a:r>
              <a:rPr lang="en-US" sz="1600" b="1" i="1" dirty="0">
                <a:solidFill>
                  <a:srgbClr val="0096D2"/>
                </a:solidFill>
              </a:rPr>
              <a:t>procedures</a:t>
            </a:r>
            <a:r>
              <a:rPr lang="en-US" sz="1600" dirty="0">
                <a:solidFill>
                  <a:srgbClr val="000000"/>
                </a:solidFill>
              </a:rPr>
              <a:t> most frequently needed by patients in continuity and hospital practices.</a:t>
            </a:r>
          </a:p>
          <a:p>
            <a:r>
              <a:rPr lang="en-US" sz="1600" dirty="0">
                <a:solidFill>
                  <a:srgbClr val="000000"/>
                </a:solidFill>
              </a:rPr>
              <a:t>Model </a:t>
            </a:r>
            <a:r>
              <a:rPr lang="en-US" sz="1600" b="1" i="1" dirty="0">
                <a:solidFill>
                  <a:srgbClr val="0096D2"/>
                </a:solidFill>
              </a:rPr>
              <a:t>lifelong learning </a:t>
            </a:r>
            <a:r>
              <a:rPr lang="en-US" sz="1600" dirty="0">
                <a:solidFill>
                  <a:srgbClr val="000000"/>
                </a:solidFill>
              </a:rPr>
              <a:t>and engage in </a:t>
            </a:r>
            <a:r>
              <a:rPr lang="en-US" sz="1600" b="1" i="1" dirty="0">
                <a:solidFill>
                  <a:srgbClr val="0096D2"/>
                </a:solidFill>
              </a:rPr>
              <a:t>self-reflection</a:t>
            </a:r>
            <a:r>
              <a:rPr lang="en-US" sz="1600" dirty="0">
                <a:solidFill>
                  <a:srgbClr val="000000"/>
                </a:solidFill>
              </a:rPr>
              <a:t>. </a:t>
            </a:r>
          </a:p>
        </p:txBody>
      </p:sp>
      <p:pic>
        <p:nvPicPr>
          <p:cNvPr id="1026" name="Picture 2" descr="ABFM: American Board of Family Medicine ...">
            <a:extLst>
              <a:ext uri="{FF2B5EF4-FFF2-40B4-BE49-F238E27FC236}">
                <a16:creationId xmlns:a16="http://schemas.microsoft.com/office/drawing/2014/main" id="{9FE2AAB2-81D3-60D7-AA91-17D86CF5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45" y="187539"/>
            <a:ext cx="635210" cy="692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E9CEF7-E22A-9D64-8BC8-69F15AD09752}"/>
              </a:ext>
            </a:extLst>
          </p:cNvPr>
          <p:cNvSpPr txBox="1"/>
          <p:nvPr/>
        </p:nvSpPr>
        <p:spPr>
          <a:xfrm>
            <a:off x="3309469" y="4552936"/>
            <a:ext cx="1635256" cy="307777"/>
          </a:xfrm>
          <a:prstGeom prst="rect">
            <a:avLst/>
          </a:prstGeom>
          <a:noFill/>
        </p:spPr>
        <p:txBody>
          <a:bodyPr wrap="none" rtlCol="0">
            <a:spAutoFit/>
          </a:bodyPr>
          <a:lstStyle/>
          <a:p>
            <a:pPr algn="ctr"/>
            <a:r>
              <a:rPr lang="en-US" sz="1400" b="1" dirty="0"/>
              <a:t>Newton et al, 2023 </a:t>
            </a:r>
          </a:p>
        </p:txBody>
      </p:sp>
    </p:spTree>
    <p:extLst>
      <p:ext uri="{BB962C8B-B14F-4D97-AF65-F5344CB8AC3E}">
        <p14:creationId xmlns:p14="http://schemas.microsoft.com/office/powerpoint/2010/main" val="218970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628650" y="99116"/>
            <a:ext cx="7886700" cy="993775"/>
          </a:xfrm>
        </p:spPr>
        <p:txBody>
          <a:bodyPr/>
          <a:lstStyle/>
          <a:p>
            <a:pPr algn="ctr"/>
            <a:r>
              <a:rPr lang="en-US" dirty="0">
                <a:solidFill>
                  <a:srgbClr val="000000"/>
                </a:solidFill>
              </a:rPr>
              <a:t>ABFM Core Outcomes for 2026</a:t>
            </a:r>
          </a:p>
        </p:txBody>
      </p:sp>
      <p:sp>
        <p:nvSpPr>
          <p:cNvPr id="3" name="Content Placeholder 2">
            <a:extLst>
              <a:ext uri="{FF2B5EF4-FFF2-40B4-BE49-F238E27FC236}">
                <a16:creationId xmlns:a16="http://schemas.microsoft.com/office/drawing/2014/main" id="{F04677A3-77EF-47A9-B1F5-D816380F8308}"/>
              </a:ext>
            </a:extLst>
          </p:cNvPr>
          <p:cNvSpPr>
            <a:spLocks noGrp="1"/>
          </p:cNvSpPr>
          <p:nvPr>
            <p:ph idx="1"/>
          </p:nvPr>
        </p:nvSpPr>
        <p:spPr>
          <a:xfrm>
            <a:off x="401217" y="879918"/>
            <a:ext cx="8276252" cy="3221106"/>
          </a:xfrm>
        </p:spPr>
        <p:txBody>
          <a:bodyPr>
            <a:noAutofit/>
          </a:bodyPr>
          <a:lstStyle/>
          <a:p>
            <a:r>
              <a:rPr lang="en-US" sz="1600" dirty="0">
                <a:solidFill>
                  <a:srgbClr val="000000"/>
                </a:solidFill>
              </a:rPr>
              <a:t>Practice as </a:t>
            </a:r>
            <a:r>
              <a:rPr lang="en-US" sz="1600" b="1" i="1" dirty="0">
                <a:solidFill>
                  <a:srgbClr val="0096D2"/>
                </a:solidFill>
              </a:rPr>
              <a:t>personal physicians</a:t>
            </a:r>
            <a:r>
              <a:rPr lang="en-US" sz="1600" dirty="0">
                <a:solidFill>
                  <a:srgbClr val="000000"/>
                </a:solidFill>
              </a:rPr>
              <a:t>, to include </a:t>
            </a:r>
            <a:r>
              <a:rPr lang="en-US" sz="1600" b="1" i="1" dirty="0">
                <a:solidFill>
                  <a:srgbClr val="0096D2"/>
                </a:solidFill>
              </a:rPr>
              <a:t>musculoskeletal health</a:t>
            </a:r>
            <a:r>
              <a:rPr lang="en-US" sz="1600" dirty="0">
                <a:solidFill>
                  <a:srgbClr val="000000"/>
                </a:solidFill>
              </a:rPr>
              <a:t>, appropriate </a:t>
            </a:r>
            <a:r>
              <a:rPr lang="en-US" sz="1600" b="1" i="1" dirty="0">
                <a:solidFill>
                  <a:srgbClr val="0096D2"/>
                </a:solidFill>
              </a:rPr>
              <a:t>medication use </a:t>
            </a:r>
            <a:r>
              <a:rPr lang="en-US" sz="1600" dirty="0">
                <a:solidFill>
                  <a:srgbClr val="000000"/>
                </a:solidFill>
              </a:rPr>
              <a:t>and </a:t>
            </a:r>
            <a:r>
              <a:rPr lang="en-US" sz="1600" b="1" i="1" dirty="0">
                <a:solidFill>
                  <a:srgbClr val="0096D2"/>
                </a:solidFill>
              </a:rPr>
              <a:t>coordination of care </a:t>
            </a:r>
            <a:r>
              <a:rPr lang="en-US" sz="1600" dirty="0">
                <a:solidFill>
                  <a:srgbClr val="000000"/>
                </a:solidFill>
              </a:rPr>
              <a:t>by helping patients navigate a complex health system.</a:t>
            </a:r>
          </a:p>
          <a:p>
            <a:r>
              <a:rPr lang="en-US" sz="1600" dirty="0">
                <a:solidFill>
                  <a:srgbClr val="000000"/>
                </a:solidFill>
              </a:rPr>
              <a:t>Provide </a:t>
            </a:r>
            <a:r>
              <a:rPr lang="en-US" sz="1600" b="1" i="1" dirty="0">
                <a:solidFill>
                  <a:srgbClr val="0096D2"/>
                </a:solidFill>
              </a:rPr>
              <a:t>preventive care </a:t>
            </a:r>
            <a:r>
              <a:rPr lang="en-US" sz="1600" dirty="0">
                <a:solidFill>
                  <a:srgbClr val="000000"/>
                </a:solidFill>
              </a:rPr>
              <a:t>that improves wellness, modifies risk factors for illness and injury, and detects illness in early, treatable states for people of all ages while supporting patients’ values and preferences.</a:t>
            </a:r>
          </a:p>
          <a:p>
            <a:r>
              <a:rPr lang="en-US" sz="1600" dirty="0">
                <a:solidFill>
                  <a:srgbClr val="000000"/>
                </a:solidFill>
              </a:rPr>
              <a:t>Assess </a:t>
            </a:r>
            <a:r>
              <a:rPr lang="en-US" sz="1600" b="1" i="1" dirty="0">
                <a:solidFill>
                  <a:srgbClr val="0096D2"/>
                </a:solidFill>
              </a:rPr>
              <a:t>priorities of care</a:t>
            </a:r>
            <a:r>
              <a:rPr lang="en-US" sz="1600" dirty="0">
                <a:solidFill>
                  <a:srgbClr val="000000"/>
                </a:solidFill>
              </a:rPr>
              <a:t> for individual patients across the continuum of care – in-office visits, emergency, hospital, and other settings, balancing the preferences of patients and medical priorities.</a:t>
            </a:r>
          </a:p>
          <a:p>
            <a:r>
              <a:rPr lang="en-US" sz="1600" dirty="0">
                <a:solidFill>
                  <a:srgbClr val="000000"/>
                </a:solidFill>
              </a:rPr>
              <a:t>Evaluate, diagnose and manage patients with </a:t>
            </a:r>
            <a:r>
              <a:rPr lang="en-US" sz="1600" b="1" i="1" dirty="0">
                <a:solidFill>
                  <a:srgbClr val="0096D2"/>
                </a:solidFill>
              </a:rPr>
              <a:t>undifferentiated symptoms</a:t>
            </a:r>
            <a:r>
              <a:rPr lang="en-US" sz="1600" dirty="0">
                <a:solidFill>
                  <a:srgbClr val="000000"/>
                </a:solidFill>
              </a:rPr>
              <a:t>, </a:t>
            </a:r>
            <a:r>
              <a:rPr lang="en-US" sz="1600" b="1" i="1" dirty="0">
                <a:solidFill>
                  <a:srgbClr val="0096D2"/>
                </a:solidFill>
              </a:rPr>
              <a:t>chronic medical conditions</a:t>
            </a:r>
            <a:r>
              <a:rPr lang="en-US" sz="1600" dirty="0">
                <a:solidFill>
                  <a:srgbClr val="000000"/>
                </a:solidFill>
              </a:rPr>
              <a:t>, and </a:t>
            </a:r>
            <a:r>
              <a:rPr lang="en-US" sz="1600" b="1" i="1" dirty="0">
                <a:solidFill>
                  <a:srgbClr val="0096D2"/>
                </a:solidFill>
              </a:rPr>
              <a:t>multiple comorbidities</a:t>
            </a:r>
            <a:r>
              <a:rPr lang="en-US" sz="1600" dirty="0">
                <a:solidFill>
                  <a:srgbClr val="000000"/>
                </a:solidFill>
              </a:rPr>
              <a:t>.</a:t>
            </a:r>
          </a:p>
          <a:p>
            <a:r>
              <a:rPr lang="en-US" sz="1600" dirty="0">
                <a:solidFill>
                  <a:srgbClr val="000000"/>
                </a:solidFill>
              </a:rPr>
              <a:t>Effectively lead, manage, and participate in </a:t>
            </a:r>
            <a:r>
              <a:rPr lang="en-US" sz="1600" b="1" i="1" dirty="0">
                <a:solidFill>
                  <a:srgbClr val="0096D2"/>
                </a:solidFill>
              </a:rPr>
              <a:t>teams</a:t>
            </a:r>
            <a:r>
              <a:rPr lang="en-US" sz="1600" dirty="0">
                <a:solidFill>
                  <a:srgbClr val="000000"/>
                </a:solidFill>
              </a:rPr>
              <a:t> that provide care and improve outcomes for the </a:t>
            </a:r>
            <a:r>
              <a:rPr lang="en-US" sz="1600" b="1" i="1" dirty="0">
                <a:solidFill>
                  <a:srgbClr val="0096D2"/>
                </a:solidFill>
              </a:rPr>
              <a:t>diverse populatio</a:t>
            </a:r>
            <a:r>
              <a:rPr lang="en-US" sz="1600" dirty="0">
                <a:solidFill>
                  <a:srgbClr val="000000"/>
                </a:solidFill>
              </a:rPr>
              <a:t>ns and </a:t>
            </a:r>
            <a:r>
              <a:rPr lang="en-US" sz="1600" b="1" i="1" dirty="0">
                <a:solidFill>
                  <a:srgbClr val="0096D2"/>
                </a:solidFill>
              </a:rPr>
              <a:t>communities</a:t>
            </a:r>
            <a:r>
              <a:rPr lang="en-US" sz="1600" dirty="0">
                <a:solidFill>
                  <a:srgbClr val="000000"/>
                </a:solidFill>
              </a:rPr>
              <a:t> they serve.</a:t>
            </a:r>
          </a:p>
        </p:txBody>
      </p:sp>
      <p:pic>
        <p:nvPicPr>
          <p:cNvPr id="1026" name="Picture 2" descr="ABFM: American Board of Family Medicine ...">
            <a:extLst>
              <a:ext uri="{FF2B5EF4-FFF2-40B4-BE49-F238E27FC236}">
                <a16:creationId xmlns:a16="http://schemas.microsoft.com/office/drawing/2014/main" id="{9FE2AAB2-81D3-60D7-AA91-17D86CF5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45" y="187539"/>
            <a:ext cx="635210" cy="692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806D41-9E72-C337-AFA9-65E637DCA6C1}"/>
              </a:ext>
            </a:extLst>
          </p:cNvPr>
          <p:cNvSpPr txBox="1"/>
          <p:nvPr/>
        </p:nvSpPr>
        <p:spPr>
          <a:xfrm>
            <a:off x="3309469" y="4552936"/>
            <a:ext cx="1635256" cy="307777"/>
          </a:xfrm>
          <a:prstGeom prst="rect">
            <a:avLst/>
          </a:prstGeom>
          <a:noFill/>
        </p:spPr>
        <p:txBody>
          <a:bodyPr wrap="none" rtlCol="0">
            <a:spAutoFit/>
          </a:bodyPr>
          <a:lstStyle/>
          <a:p>
            <a:pPr algn="ctr"/>
            <a:r>
              <a:rPr lang="en-US" sz="1400" b="1" dirty="0"/>
              <a:t>Newton et al, 2023 </a:t>
            </a:r>
          </a:p>
        </p:txBody>
      </p:sp>
    </p:spTree>
    <p:extLst>
      <p:ext uri="{BB962C8B-B14F-4D97-AF65-F5344CB8AC3E}">
        <p14:creationId xmlns:p14="http://schemas.microsoft.com/office/powerpoint/2010/main" val="97154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267737"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1003909" y="0"/>
            <a:ext cx="7136180" cy="1325820"/>
          </a:xfrm>
        </p:spPr>
        <p:txBody>
          <a:bodyPr>
            <a:normAutofit fontScale="90000"/>
          </a:bodyPr>
          <a:lstStyle/>
          <a:p>
            <a:pPr algn="ctr"/>
            <a:r>
              <a:rPr lang="en-US" sz="2800" dirty="0">
                <a:solidFill>
                  <a:srgbClr val="000000"/>
                </a:solidFill>
              </a:rPr>
              <a:t>ACGME Program Requirements for Graduate Medical Education in Family Medicine</a:t>
            </a:r>
            <a:br>
              <a:rPr lang="en-US" sz="1800" b="0" dirty="0">
                <a:solidFill>
                  <a:srgbClr val="000000"/>
                </a:solidFill>
              </a:rPr>
            </a:br>
            <a:r>
              <a:rPr lang="en-US" sz="1800" b="0" dirty="0">
                <a:solidFill>
                  <a:srgbClr val="000000"/>
                </a:solidFill>
              </a:rPr>
              <a:t>Effective July 1, 2024</a:t>
            </a:r>
            <a:endParaRPr lang="en-US" sz="1800" dirty="0">
              <a:solidFill>
                <a:srgbClr val="000000"/>
              </a:solidFill>
            </a:endParaRPr>
          </a:p>
        </p:txBody>
      </p:sp>
      <p:sp>
        <p:nvSpPr>
          <p:cNvPr id="6" name="TextBox 5">
            <a:extLst>
              <a:ext uri="{FF2B5EF4-FFF2-40B4-BE49-F238E27FC236}">
                <a16:creationId xmlns:a16="http://schemas.microsoft.com/office/drawing/2014/main" id="{0A2C9A2E-AF13-BCAF-A872-53D1AD4040D3}"/>
              </a:ext>
            </a:extLst>
          </p:cNvPr>
          <p:cNvSpPr txBox="1"/>
          <p:nvPr/>
        </p:nvSpPr>
        <p:spPr>
          <a:xfrm>
            <a:off x="217310" y="1250039"/>
            <a:ext cx="8709379" cy="677108"/>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r>
              <a:rPr lang="en-US" sz="2400" b="0" i="1" dirty="0">
                <a:solidFill>
                  <a:schemeClr val="bg1"/>
                </a:solidFill>
              </a:rPr>
              <a:t>Residents must have six months dedicated to elective experiences</a:t>
            </a:r>
            <a:r>
              <a:rPr lang="en-US" sz="1800" b="0" i="1" dirty="0">
                <a:solidFill>
                  <a:schemeClr val="bg1"/>
                </a:solidFill>
              </a:rPr>
              <a:t>. </a:t>
            </a:r>
            <a:r>
              <a:rPr lang="en-US" sz="1800" b="0" i="1" baseline="30000" dirty="0">
                <a:solidFill>
                  <a:schemeClr val="bg1"/>
                </a:solidFill>
              </a:rPr>
              <a:t>(Core)</a:t>
            </a:r>
            <a:endParaRPr lang="en-US" sz="1800" b="0" i="1" dirty="0">
              <a:solidFill>
                <a:schemeClr val="bg1"/>
              </a:solidFill>
            </a:endParaRPr>
          </a:p>
          <a:p>
            <a:pPr algn="ctr"/>
            <a:r>
              <a:rPr lang="en-US" sz="1400" dirty="0">
                <a:solidFill>
                  <a:schemeClr val="bg1"/>
                </a:solidFill>
              </a:rPr>
              <a:t>IV.C.3.u)</a:t>
            </a:r>
          </a:p>
        </p:txBody>
      </p:sp>
      <p:sp>
        <p:nvSpPr>
          <p:cNvPr id="7" name="TextBox 6">
            <a:extLst>
              <a:ext uri="{FF2B5EF4-FFF2-40B4-BE49-F238E27FC236}">
                <a16:creationId xmlns:a16="http://schemas.microsoft.com/office/drawing/2014/main" id="{3204685E-F106-A6A4-EDEA-76F11C40B253}"/>
              </a:ext>
            </a:extLst>
          </p:cNvPr>
          <p:cNvSpPr txBox="1"/>
          <p:nvPr/>
        </p:nvSpPr>
        <p:spPr>
          <a:xfrm>
            <a:off x="3168271" y="4561684"/>
            <a:ext cx="2154623" cy="276999"/>
          </a:xfrm>
          <a:prstGeom prst="rect">
            <a:avLst/>
          </a:prstGeom>
          <a:noFill/>
        </p:spPr>
        <p:txBody>
          <a:bodyPr wrap="square" rtlCol="0">
            <a:spAutoFit/>
          </a:bodyPr>
          <a:lstStyle/>
          <a:p>
            <a:pPr algn="ctr"/>
            <a:r>
              <a:rPr lang="en-US" sz="1200" b="1" dirty="0">
                <a:solidFill>
                  <a:srgbClr val="000000"/>
                </a:solidFill>
              </a:rPr>
              <a:t>ACGME Requirements for 2024</a:t>
            </a:r>
            <a:endParaRPr lang="en-US" sz="1200" b="1" dirty="0"/>
          </a:p>
        </p:txBody>
      </p:sp>
      <p:sp>
        <p:nvSpPr>
          <p:cNvPr id="8" name="TextBox 7">
            <a:extLst>
              <a:ext uri="{FF2B5EF4-FFF2-40B4-BE49-F238E27FC236}">
                <a16:creationId xmlns:a16="http://schemas.microsoft.com/office/drawing/2014/main" id="{C8F0AC9C-1EC2-B53F-D2A4-857A768C92A0}"/>
              </a:ext>
            </a:extLst>
          </p:cNvPr>
          <p:cNvSpPr txBox="1"/>
          <p:nvPr/>
        </p:nvSpPr>
        <p:spPr>
          <a:xfrm>
            <a:off x="1496794" y="2194387"/>
            <a:ext cx="6150411" cy="1569660"/>
          </a:xfrm>
          <a:prstGeom prst="rect">
            <a:avLst/>
          </a:prstGeom>
          <a:solidFill>
            <a:srgbClr val="0096D2"/>
          </a:solidFill>
          <a:scene3d>
            <a:camera prst="orthographicFront"/>
            <a:lightRig rig="threePt" dir="t"/>
          </a:scene3d>
          <a:sp3d>
            <a:bevelT prst="angle"/>
          </a:sp3d>
        </p:spPr>
        <p:txBody>
          <a:bodyPr wrap="square" rtlCol="0">
            <a:spAutoFit/>
          </a:bodyPr>
          <a:lstStyle/>
          <a:p>
            <a:pPr algn="ctr"/>
            <a:r>
              <a:rPr lang="en-US" sz="2400" i="1" dirty="0">
                <a:solidFill>
                  <a:schemeClr val="bg1"/>
                </a:solidFill>
              </a:rPr>
              <a:t>ACGME Requirements for Prior Years</a:t>
            </a:r>
          </a:p>
          <a:p>
            <a:pPr marL="342900" indent="-342900">
              <a:buFont typeface="Arial" panose="020B0604020202020204" pitchFamily="34" charset="0"/>
              <a:buChar char="•"/>
            </a:pPr>
            <a:r>
              <a:rPr lang="en-US" sz="2400" i="1" dirty="0">
                <a:solidFill>
                  <a:schemeClr val="bg1"/>
                </a:solidFill>
              </a:rPr>
              <a:t>2022 – 300 hours (or 3 months)</a:t>
            </a:r>
          </a:p>
          <a:p>
            <a:pPr marL="342900" indent="-342900">
              <a:buFont typeface="Arial" panose="020B0604020202020204" pitchFamily="34" charset="0"/>
              <a:buChar char="•"/>
            </a:pPr>
            <a:r>
              <a:rPr lang="en-US" sz="2400" i="1" dirty="0">
                <a:solidFill>
                  <a:schemeClr val="bg1"/>
                </a:solidFill>
              </a:rPr>
              <a:t>2017 – 300 hours (or 3 months)</a:t>
            </a:r>
          </a:p>
          <a:p>
            <a:pPr marL="342900" indent="-342900">
              <a:buFont typeface="Arial" panose="020B0604020202020204" pitchFamily="34" charset="0"/>
              <a:buChar char="•"/>
            </a:pPr>
            <a:r>
              <a:rPr lang="en-US" sz="2400" i="1" dirty="0">
                <a:solidFill>
                  <a:schemeClr val="bg1"/>
                </a:solidFill>
              </a:rPr>
              <a:t>2007 – min of 3 and max of 6 months</a:t>
            </a:r>
          </a:p>
        </p:txBody>
      </p:sp>
    </p:spTree>
    <p:extLst>
      <p:ext uri="{BB962C8B-B14F-4D97-AF65-F5344CB8AC3E}">
        <p14:creationId xmlns:p14="http://schemas.microsoft.com/office/powerpoint/2010/main" val="30010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51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Question Mark Png GIFs | Tenor">
            <a:extLst>
              <a:ext uri="{FF2B5EF4-FFF2-40B4-BE49-F238E27FC236}">
                <a16:creationId xmlns:a16="http://schemas.microsoft.com/office/drawing/2014/main" id="{D9C56882-7726-EF5C-9013-4965DC14B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67" y="972990"/>
            <a:ext cx="1612900" cy="25019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2987750" y="502093"/>
            <a:ext cx="4534786" cy="1250950"/>
          </a:xfrm>
        </p:spPr>
        <p:txBody>
          <a:bodyPr>
            <a:normAutofit/>
          </a:bodyPr>
          <a:lstStyle/>
          <a:p>
            <a:r>
              <a:rPr lang="en-US" sz="3600" dirty="0"/>
              <a:t>So… what is an elective?</a:t>
            </a:r>
          </a:p>
        </p:txBody>
      </p:sp>
      <p:sp>
        <p:nvSpPr>
          <p:cNvPr id="9" name="Subtitle 2">
            <a:extLst>
              <a:ext uri="{FF2B5EF4-FFF2-40B4-BE49-F238E27FC236}">
                <a16:creationId xmlns:a16="http://schemas.microsoft.com/office/drawing/2014/main" id="{09F526E5-5E16-8D59-5422-702AAC0F51A1}"/>
              </a:ext>
            </a:extLst>
          </p:cNvPr>
          <p:cNvSpPr txBox="1">
            <a:spLocks/>
          </p:cNvSpPr>
          <p:nvPr/>
        </p:nvSpPr>
        <p:spPr>
          <a:xfrm>
            <a:off x="2723423" y="1946275"/>
            <a:ext cx="5357183" cy="125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Not a core rotation (required of all residents)</a:t>
            </a:r>
          </a:p>
        </p:txBody>
      </p:sp>
      <p:sp>
        <p:nvSpPr>
          <p:cNvPr id="2" name="Subtitle 2">
            <a:extLst>
              <a:ext uri="{FF2B5EF4-FFF2-40B4-BE49-F238E27FC236}">
                <a16:creationId xmlns:a16="http://schemas.microsoft.com/office/drawing/2014/main" id="{137E0D49-21DF-CA23-BB8C-60543FCACFF3}"/>
              </a:ext>
            </a:extLst>
          </p:cNvPr>
          <p:cNvSpPr txBox="1">
            <a:spLocks/>
          </p:cNvSpPr>
          <p:nvPr/>
        </p:nvSpPr>
        <p:spPr>
          <a:xfrm>
            <a:off x="2723423" y="3323971"/>
            <a:ext cx="5357183" cy="125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More essential role in resident education</a:t>
            </a:r>
          </a:p>
        </p:txBody>
      </p:sp>
    </p:spTree>
    <p:extLst>
      <p:ext uri="{BB962C8B-B14F-4D97-AF65-F5344CB8AC3E}">
        <p14:creationId xmlns:p14="http://schemas.microsoft.com/office/powerpoint/2010/main" val="3856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77C73-4340-FE66-C71A-42F6124DEB1A}"/>
              </a:ext>
            </a:extLst>
          </p:cNvPr>
          <p:cNvPicPr>
            <a:picLocks noChangeAspect="1"/>
          </p:cNvPicPr>
          <p:nvPr/>
        </p:nvPicPr>
        <p:blipFill>
          <a:blip r:embed="rId3"/>
          <a:stretch>
            <a:fillRect/>
          </a:stretch>
        </p:blipFill>
        <p:spPr>
          <a:xfrm>
            <a:off x="-78582" y="157161"/>
            <a:ext cx="9301163" cy="7187262"/>
          </a:xfrm>
          <a:prstGeom prst="rect">
            <a:avLst/>
          </a:prstGeom>
        </p:spPr>
      </p:pic>
    </p:spTree>
    <p:extLst>
      <p:ext uri="{BB962C8B-B14F-4D97-AF65-F5344CB8AC3E}">
        <p14:creationId xmlns:p14="http://schemas.microsoft.com/office/powerpoint/2010/main" val="373908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267737"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743333" y="0"/>
            <a:ext cx="7136180" cy="1325820"/>
          </a:xfrm>
        </p:spPr>
        <p:txBody>
          <a:bodyPr>
            <a:normAutofit fontScale="90000"/>
          </a:bodyPr>
          <a:lstStyle/>
          <a:p>
            <a:pPr algn="ctr"/>
            <a:r>
              <a:rPr lang="en-US" sz="2800" dirty="0">
                <a:solidFill>
                  <a:srgbClr val="000000"/>
                </a:solidFill>
              </a:rPr>
              <a:t>ACGME Program Requirements for Graduate Medical Education in Family Medicine</a:t>
            </a:r>
            <a:br>
              <a:rPr lang="en-US" sz="1800" b="0" dirty="0">
                <a:solidFill>
                  <a:srgbClr val="000000"/>
                </a:solidFill>
              </a:rPr>
            </a:br>
            <a:r>
              <a:rPr lang="en-US" sz="1800" b="0" dirty="0">
                <a:solidFill>
                  <a:srgbClr val="000000"/>
                </a:solidFill>
              </a:rPr>
              <a:t>Effective July 1, 2024</a:t>
            </a:r>
            <a:endParaRPr lang="en-US" sz="1800" dirty="0">
              <a:solidFill>
                <a:srgbClr val="000000"/>
              </a:solidFill>
            </a:endParaRPr>
          </a:p>
        </p:txBody>
      </p:sp>
      <p:sp>
        <p:nvSpPr>
          <p:cNvPr id="6" name="TextBox 5">
            <a:extLst>
              <a:ext uri="{FF2B5EF4-FFF2-40B4-BE49-F238E27FC236}">
                <a16:creationId xmlns:a16="http://schemas.microsoft.com/office/drawing/2014/main" id="{0A2C9A2E-AF13-BCAF-A872-53D1AD4040D3}"/>
              </a:ext>
            </a:extLst>
          </p:cNvPr>
          <p:cNvSpPr txBox="1"/>
          <p:nvPr/>
        </p:nvSpPr>
        <p:spPr>
          <a:xfrm>
            <a:off x="217308" y="1225331"/>
            <a:ext cx="8709379" cy="1569660"/>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pPr marL="115888"/>
            <a:r>
              <a:rPr lang="en-US" sz="2400" i="1" dirty="0">
                <a:solidFill>
                  <a:schemeClr val="bg1"/>
                </a:solidFill>
              </a:rPr>
              <a:t>The curriculum for each elective experience must be approved by the program director and developed in consultation with a member of the faculty who will ensure orientation, supervision, teaching, and timely feedback and evaluation.</a:t>
            </a:r>
            <a:r>
              <a:rPr lang="en-US" sz="1800" b="0" i="1" baseline="30000" dirty="0">
                <a:solidFill>
                  <a:schemeClr val="bg1"/>
                </a:solidFill>
              </a:rPr>
              <a:t>(Core)</a:t>
            </a:r>
            <a:endParaRPr lang="en-US" baseline="30000" dirty="0">
              <a:solidFill>
                <a:schemeClr val="bg1"/>
              </a:solidFill>
            </a:endParaRPr>
          </a:p>
        </p:txBody>
      </p:sp>
      <p:sp>
        <p:nvSpPr>
          <p:cNvPr id="7" name="TextBox 6">
            <a:extLst>
              <a:ext uri="{FF2B5EF4-FFF2-40B4-BE49-F238E27FC236}">
                <a16:creationId xmlns:a16="http://schemas.microsoft.com/office/drawing/2014/main" id="{3204685E-F106-A6A4-EDEA-76F11C40B253}"/>
              </a:ext>
            </a:extLst>
          </p:cNvPr>
          <p:cNvSpPr txBox="1"/>
          <p:nvPr/>
        </p:nvSpPr>
        <p:spPr>
          <a:xfrm>
            <a:off x="3168271" y="4561684"/>
            <a:ext cx="2154623" cy="276999"/>
          </a:xfrm>
          <a:prstGeom prst="rect">
            <a:avLst/>
          </a:prstGeom>
          <a:noFill/>
        </p:spPr>
        <p:txBody>
          <a:bodyPr wrap="square" rtlCol="0">
            <a:spAutoFit/>
          </a:bodyPr>
          <a:lstStyle/>
          <a:p>
            <a:pPr algn="ctr"/>
            <a:r>
              <a:rPr lang="en-US" sz="1200" b="1" dirty="0">
                <a:solidFill>
                  <a:srgbClr val="000000"/>
                </a:solidFill>
              </a:rPr>
              <a:t>ACGME Requirements for 2024</a:t>
            </a:r>
            <a:endParaRPr lang="en-US" sz="1200" b="1" dirty="0"/>
          </a:p>
        </p:txBody>
      </p:sp>
      <p:sp>
        <p:nvSpPr>
          <p:cNvPr id="11" name="TextBox 10">
            <a:extLst>
              <a:ext uri="{FF2B5EF4-FFF2-40B4-BE49-F238E27FC236}">
                <a16:creationId xmlns:a16="http://schemas.microsoft.com/office/drawing/2014/main" id="{20608272-5845-019B-0108-CB2805D7A73B}"/>
              </a:ext>
            </a:extLst>
          </p:cNvPr>
          <p:cNvSpPr txBox="1"/>
          <p:nvPr/>
        </p:nvSpPr>
        <p:spPr>
          <a:xfrm>
            <a:off x="217308" y="2929488"/>
            <a:ext cx="8709379" cy="1200329"/>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pPr marL="115888"/>
            <a:r>
              <a:rPr lang="en-US" sz="2400" i="1" dirty="0">
                <a:solidFill>
                  <a:schemeClr val="bg1"/>
                </a:solidFill>
              </a:rPr>
              <a:t>These elective experiences should be driven by each resident’s individualized education plan and address needs of future practice goals.</a:t>
            </a:r>
            <a:r>
              <a:rPr lang="en-US" i="1" baseline="30000" dirty="0">
                <a:solidFill>
                  <a:schemeClr val="bg1"/>
                </a:solidFill>
              </a:rPr>
              <a:t>(Detail</a:t>
            </a:r>
            <a:r>
              <a:rPr lang="en-US" sz="1800" b="0" i="1" baseline="30000" dirty="0">
                <a:solidFill>
                  <a:schemeClr val="bg1"/>
                </a:solidFill>
              </a:rPr>
              <a:t>)</a:t>
            </a:r>
            <a:endParaRPr lang="en-US" baseline="30000" dirty="0">
              <a:solidFill>
                <a:schemeClr val="bg1"/>
              </a:solidFill>
            </a:endParaRPr>
          </a:p>
        </p:txBody>
      </p:sp>
    </p:spTree>
    <p:extLst>
      <p:ext uri="{BB962C8B-B14F-4D97-AF65-F5344CB8AC3E}">
        <p14:creationId xmlns:p14="http://schemas.microsoft.com/office/powerpoint/2010/main" val="357970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267737"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743333" y="0"/>
            <a:ext cx="7136180" cy="1325820"/>
          </a:xfrm>
        </p:spPr>
        <p:txBody>
          <a:bodyPr>
            <a:normAutofit fontScale="90000"/>
          </a:bodyPr>
          <a:lstStyle/>
          <a:p>
            <a:pPr algn="ctr"/>
            <a:r>
              <a:rPr lang="en-US" sz="2800" dirty="0">
                <a:solidFill>
                  <a:srgbClr val="000000"/>
                </a:solidFill>
              </a:rPr>
              <a:t>ACGME Program Requirements for Graduate Medical Education in Family Medicine</a:t>
            </a:r>
            <a:br>
              <a:rPr lang="en-US" sz="1800" b="0" dirty="0">
                <a:solidFill>
                  <a:srgbClr val="000000"/>
                </a:solidFill>
              </a:rPr>
            </a:br>
            <a:r>
              <a:rPr lang="en-US" sz="1800" b="0" dirty="0">
                <a:solidFill>
                  <a:srgbClr val="000000"/>
                </a:solidFill>
              </a:rPr>
              <a:t>Effective July 1, 2024</a:t>
            </a:r>
            <a:endParaRPr lang="en-US" sz="1800" dirty="0">
              <a:solidFill>
                <a:srgbClr val="000000"/>
              </a:solidFill>
            </a:endParaRPr>
          </a:p>
        </p:txBody>
      </p:sp>
      <p:sp>
        <p:nvSpPr>
          <p:cNvPr id="6" name="TextBox 5">
            <a:extLst>
              <a:ext uri="{FF2B5EF4-FFF2-40B4-BE49-F238E27FC236}">
                <a16:creationId xmlns:a16="http://schemas.microsoft.com/office/drawing/2014/main" id="{0A2C9A2E-AF13-BCAF-A872-53D1AD4040D3}"/>
              </a:ext>
            </a:extLst>
          </p:cNvPr>
          <p:cNvSpPr txBox="1"/>
          <p:nvPr/>
        </p:nvSpPr>
        <p:spPr>
          <a:xfrm>
            <a:off x="142882" y="1325820"/>
            <a:ext cx="8709379" cy="2677656"/>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pPr marL="458788" indent="-342900">
              <a:buFont typeface="Arial" panose="020B0604020202020204" pitchFamily="34" charset="0"/>
              <a:buChar char="•"/>
              <a:tabLst>
                <a:tab pos="8339138" algn="l"/>
                <a:tab pos="8455025" algn="l"/>
              </a:tabLst>
            </a:pPr>
            <a:r>
              <a:rPr lang="en-US" sz="2400" i="1" dirty="0">
                <a:solidFill>
                  <a:schemeClr val="bg1"/>
                </a:solidFill>
              </a:rPr>
              <a:t>The elective experiences should be developed with the guidance of a faculty mentor.</a:t>
            </a:r>
          </a:p>
          <a:p>
            <a:pPr marL="458788" indent="-342900">
              <a:buFont typeface="Arial" panose="020B0604020202020204" pitchFamily="34" charset="0"/>
              <a:buChar char="•"/>
              <a:tabLst>
                <a:tab pos="8339138" algn="l"/>
                <a:tab pos="8455025" algn="l"/>
              </a:tabLst>
            </a:pPr>
            <a:r>
              <a:rPr lang="en-US" sz="2400" i="1" dirty="0">
                <a:solidFill>
                  <a:schemeClr val="bg1"/>
                </a:solidFill>
              </a:rPr>
              <a:t>These experiences should be evaluated through a structured approach by faculty members or other appropriate supervisors using multiple assessment methods, in different settings, and have systems for tracking and monitoring progress toward completing the individualized learning plan.</a:t>
            </a:r>
            <a:r>
              <a:rPr lang="en-US" sz="1800" b="0" i="1" baseline="30000" dirty="0">
                <a:solidFill>
                  <a:schemeClr val="bg1"/>
                </a:solidFill>
              </a:rPr>
              <a:t>(Detail)</a:t>
            </a:r>
            <a:endParaRPr lang="en-US" baseline="30000" dirty="0">
              <a:solidFill>
                <a:schemeClr val="bg1"/>
              </a:solidFill>
            </a:endParaRPr>
          </a:p>
        </p:txBody>
      </p:sp>
      <p:sp>
        <p:nvSpPr>
          <p:cNvPr id="7" name="TextBox 6">
            <a:extLst>
              <a:ext uri="{FF2B5EF4-FFF2-40B4-BE49-F238E27FC236}">
                <a16:creationId xmlns:a16="http://schemas.microsoft.com/office/drawing/2014/main" id="{3204685E-F106-A6A4-EDEA-76F11C40B253}"/>
              </a:ext>
            </a:extLst>
          </p:cNvPr>
          <p:cNvSpPr txBox="1"/>
          <p:nvPr/>
        </p:nvSpPr>
        <p:spPr>
          <a:xfrm>
            <a:off x="3168271" y="4561684"/>
            <a:ext cx="2154623" cy="276999"/>
          </a:xfrm>
          <a:prstGeom prst="rect">
            <a:avLst/>
          </a:prstGeom>
          <a:noFill/>
        </p:spPr>
        <p:txBody>
          <a:bodyPr wrap="square" rtlCol="0">
            <a:spAutoFit/>
          </a:bodyPr>
          <a:lstStyle/>
          <a:p>
            <a:pPr algn="ctr"/>
            <a:r>
              <a:rPr lang="en-US" sz="1200" b="1" dirty="0">
                <a:solidFill>
                  <a:srgbClr val="000000"/>
                </a:solidFill>
              </a:rPr>
              <a:t>ACGME Requirements for 2024</a:t>
            </a:r>
            <a:endParaRPr lang="en-US" sz="1200" b="1" dirty="0"/>
          </a:p>
        </p:txBody>
      </p:sp>
    </p:spTree>
    <p:extLst>
      <p:ext uri="{BB962C8B-B14F-4D97-AF65-F5344CB8AC3E}">
        <p14:creationId xmlns:p14="http://schemas.microsoft.com/office/powerpoint/2010/main" val="425825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2c81dd6b879_0_5"/>
          <p:cNvSpPr txBox="1">
            <a:spLocks noGrp="1"/>
          </p:cNvSpPr>
          <p:nvPr>
            <p:ph type="title"/>
          </p:nvPr>
        </p:nvSpPr>
        <p:spPr>
          <a:xfrm>
            <a:off x="628650" y="274638"/>
            <a:ext cx="7886700" cy="993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chemeClr val="bg1"/>
                </a:solidFill>
              </a:rPr>
              <a:t>Disclosures</a:t>
            </a:r>
            <a:endParaRPr b="1" dirty="0">
              <a:solidFill>
                <a:schemeClr val="bg1"/>
              </a:solidFill>
            </a:endParaRPr>
          </a:p>
        </p:txBody>
      </p:sp>
      <p:sp>
        <p:nvSpPr>
          <p:cNvPr id="68" name="Google Shape;68;g2c81dd6b879_0_5"/>
          <p:cNvSpPr txBox="1">
            <a:spLocks noGrp="1"/>
          </p:cNvSpPr>
          <p:nvPr>
            <p:ph type="body" idx="1"/>
          </p:nvPr>
        </p:nvSpPr>
        <p:spPr>
          <a:xfrm>
            <a:off x="628650" y="1370013"/>
            <a:ext cx="7886700" cy="3262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3600" dirty="0">
                <a:solidFill>
                  <a:schemeClr val="bg1"/>
                </a:solidFill>
              </a:rPr>
              <a:t>The presenters have no conflicts of interest to disclose.</a:t>
            </a:r>
            <a:endParaRPr sz="3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267737"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743333" y="0"/>
            <a:ext cx="7136180" cy="1325820"/>
          </a:xfrm>
        </p:spPr>
        <p:txBody>
          <a:bodyPr>
            <a:normAutofit fontScale="90000"/>
          </a:bodyPr>
          <a:lstStyle/>
          <a:p>
            <a:pPr algn="ctr"/>
            <a:r>
              <a:rPr lang="en-US" sz="2800" dirty="0">
                <a:solidFill>
                  <a:srgbClr val="000000"/>
                </a:solidFill>
              </a:rPr>
              <a:t>ACGME Program Requirements for Graduate Medical Education in Family Medicine</a:t>
            </a:r>
            <a:br>
              <a:rPr lang="en-US" sz="1800" b="0" dirty="0">
                <a:solidFill>
                  <a:srgbClr val="000000"/>
                </a:solidFill>
              </a:rPr>
            </a:br>
            <a:r>
              <a:rPr lang="en-US" sz="1800" b="0" dirty="0">
                <a:solidFill>
                  <a:srgbClr val="000000"/>
                </a:solidFill>
              </a:rPr>
              <a:t>Effective July 1, 2024</a:t>
            </a:r>
            <a:endParaRPr lang="en-US" sz="1800" dirty="0">
              <a:solidFill>
                <a:srgbClr val="000000"/>
              </a:solidFill>
            </a:endParaRPr>
          </a:p>
        </p:txBody>
      </p:sp>
      <p:sp>
        <p:nvSpPr>
          <p:cNvPr id="6" name="TextBox 5">
            <a:extLst>
              <a:ext uri="{FF2B5EF4-FFF2-40B4-BE49-F238E27FC236}">
                <a16:creationId xmlns:a16="http://schemas.microsoft.com/office/drawing/2014/main" id="{0A2C9A2E-AF13-BCAF-A872-53D1AD4040D3}"/>
              </a:ext>
            </a:extLst>
          </p:cNvPr>
          <p:cNvSpPr txBox="1"/>
          <p:nvPr/>
        </p:nvSpPr>
        <p:spPr>
          <a:xfrm>
            <a:off x="378620" y="1325820"/>
            <a:ext cx="8386760" cy="2492990"/>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pPr marL="115888" algn="ctr">
              <a:tabLst>
                <a:tab pos="8339138" algn="l"/>
                <a:tab pos="8455025" algn="l"/>
              </a:tabLst>
            </a:pPr>
            <a:r>
              <a:rPr lang="en-US" sz="2400" b="1" i="1" dirty="0">
                <a:solidFill>
                  <a:schemeClr val="bg1"/>
                </a:solidFill>
              </a:rPr>
              <a:t>Background and Intent</a:t>
            </a:r>
          </a:p>
          <a:p>
            <a:pPr marL="115888">
              <a:tabLst>
                <a:tab pos="8339138" algn="l"/>
                <a:tab pos="8455025" algn="l"/>
              </a:tabLst>
            </a:pPr>
            <a:endParaRPr lang="en-US" sz="800" i="1" dirty="0">
              <a:solidFill>
                <a:schemeClr val="bg1"/>
              </a:solidFill>
            </a:endParaRPr>
          </a:p>
          <a:p>
            <a:pPr marL="458788" indent="-342900">
              <a:buFont typeface="Arial" panose="020B0604020202020204" pitchFamily="34" charset="0"/>
              <a:buChar char="•"/>
              <a:tabLst>
                <a:tab pos="8339138" algn="l"/>
                <a:tab pos="8455025" algn="l"/>
              </a:tabLst>
            </a:pPr>
            <a:r>
              <a:rPr lang="en-US" sz="2000" i="1" dirty="0">
                <a:solidFill>
                  <a:schemeClr val="bg1"/>
                </a:solidFill>
              </a:rPr>
              <a:t>Elective experiences are critical to the education of a family medicine resident, as they provide opportunity to develop and enhance the competencies identified by the resident and faculty mentors that are needed to serve the resident’s future communities best. </a:t>
            </a:r>
          </a:p>
          <a:p>
            <a:pPr marL="458788" indent="-342900">
              <a:buFont typeface="Arial" panose="020B0604020202020204" pitchFamily="34" charset="0"/>
              <a:buChar char="•"/>
              <a:tabLst>
                <a:tab pos="8339138" algn="l"/>
                <a:tab pos="8455025" algn="l"/>
              </a:tabLst>
            </a:pPr>
            <a:r>
              <a:rPr lang="en-US" sz="2000" i="1" dirty="0">
                <a:solidFill>
                  <a:schemeClr val="bg1"/>
                </a:solidFill>
              </a:rPr>
              <a:t>Electives are also a key component in acquiring the skills of a master adaptive learner.</a:t>
            </a:r>
            <a:endParaRPr lang="en-US" sz="2000" baseline="30000" dirty="0">
              <a:solidFill>
                <a:schemeClr val="bg1"/>
              </a:solidFill>
            </a:endParaRPr>
          </a:p>
        </p:txBody>
      </p:sp>
      <p:sp>
        <p:nvSpPr>
          <p:cNvPr id="7" name="TextBox 6">
            <a:extLst>
              <a:ext uri="{FF2B5EF4-FFF2-40B4-BE49-F238E27FC236}">
                <a16:creationId xmlns:a16="http://schemas.microsoft.com/office/drawing/2014/main" id="{3204685E-F106-A6A4-EDEA-76F11C40B253}"/>
              </a:ext>
            </a:extLst>
          </p:cNvPr>
          <p:cNvSpPr txBox="1"/>
          <p:nvPr/>
        </p:nvSpPr>
        <p:spPr>
          <a:xfrm>
            <a:off x="3168271" y="4561684"/>
            <a:ext cx="2154623" cy="276999"/>
          </a:xfrm>
          <a:prstGeom prst="rect">
            <a:avLst/>
          </a:prstGeom>
          <a:noFill/>
        </p:spPr>
        <p:txBody>
          <a:bodyPr wrap="square" rtlCol="0">
            <a:spAutoFit/>
          </a:bodyPr>
          <a:lstStyle/>
          <a:p>
            <a:pPr algn="ctr"/>
            <a:r>
              <a:rPr lang="en-US" sz="1200" b="1" dirty="0">
                <a:solidFill>
                  <a:srgbClr val="000000"/>
                </a:solidFill>
              </a:rPr>
              <a:t>ACGME Requirements for 2024</a:t>
            </a:r>
            <a:endParaRPr lang="en-US" sz="1200" b="1" dirty="0"/>
          </a:p>
        </p:txBody>
      </p:sp>
    </p:spTree>
    <p:extLst>
      <p:ext uri="{BB962C8B-B14F-4D97-AF65-F5344CB8AC3E}">
        <p14:creationId xmlns:p14="http://schemas.microsoft.com/office/powerpoint/2010/main" val="352429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92876"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1245820" y="-65600"/>
            <a:ext cx="6477499" cy="1325820"/>
          </a:xfrm>
        </p:spPr>
        <p:txBody>
          <a:bodyPr>
            <a:normAutofit/>
          </a:bodyPr>
          <a:lstStyle/>
          <a:p>
            <a:pPr algn="ctr"/>
            <a:r>
              <a:rPr lang="en-US" sz="1800" b="0" dirty="0">
                <a:solidFill>
                  <a:srgbClr val="000000"/>
                </a:solidFill>
              </a:rPr>
              <a:t>What are the Committee’s expectations regarding educational experiences and how should they be documented or verified? </a:t>
            </a:r>
            <a:br>
              <a:rPr lang="en-US" sz="1800" b="0" dirty="0">
                <a:solidFill>
                  <a:srgbClr val="000000"/>
                </a:solidFill>
              </a:rPr>
            </a:br>
            <a:r>
              <a:rPr lang="en-US" sz="1800" b="0" dirty="0">
                <a:solidFill>
                  <a:srgbClr val="000000"/>
                </a:solidFill>
              </a:rPr>
              <a:t>[Program Requirements: IV.C.1.a)-c)]</a:t>
            </a:r>
            <a:endParaRPr lang="en-US" sz="1800" dirty="0">
              <a:solidFill>
                <a:srgbClr val="000000"/>
              </a:solidFill>
            </a:endParaRPr>
          </a:p>
        </p:txBody>
      </p:sp>
      <p:sp>
        <p:nvSpPr>
          <p:cNvPr id="3" name="Content Placeholder 2">
            <a:extLst>
              <a:ext uri="{FF2B5EF4-FFF2-40B4-BE49-F238E27FC236}">
                <a16:creationId xmlns:a16="http://schemas.microsoft.com/office/drawing/2014/main" id="{F04677A3-77EF-47A9-B1F5-D816380F8308}"/>
              </a:ext>
            </a:extLst>
          </p:cNvPr>
          <p:cNvSpPr>
            <a:spLocks noGrp="1"/>
          </p:cNvSpPr>
          <p:nvPr>
            <p:ph idx="1"/>
          </p:nvPr>
        </p:nvSpPr>
        <p:spPr>
          <a:xfrm>
            <a:off x="256032" y="1492672"/>
            <a:ext cx="4315968" cy="2315156"/>
          </a:xfrm>
        </p:spPr>
        <p:txBody>
          <a:bodyPr>
            <a:noAutofit/>
          </a:bodyPr>
          <a:lstStyle/>
          <a:p>
            <a:r>
              <a:rPr lang="en-US" sz="1600" dirty="0">
                <a:solidFill>
                  <a:srgbClr val="000000"/>
                </a:solidFill>
              </a:rPr>
              <a:t>is an integrated component of the overall curriculum</a:t>
            </a:r>
          </a:p>
          <a:p>
            <a:r>
              <a:rPr lang="en-US" sz="1600" dirty="0">
                <a:solidFill>
                  <a:srgbClr val="000000"/>
                </a:solidFill>
              </a:rPr>
              <a:t>Is developed around a set of competencies with tailored learning objectives and with significant input from program faculty members</a:t>
            </a:r>
          </a:p>
          <a:p>
            <a:r>
              <a:rPr lang="en-US" sz="1600" dirty="0">
                <a:solidFill>
                  <a:srgbClr val="000000"/>
                </a:solidFill>
              </a:rPr>
              <a:t>includes an experiential aspect to learning (if the number of patient encounters is not otherwise specified)</a:t>
            </a:r>
          </a:p>
        </p:txBody>
      </p:sp>
      <p:sp>
        <p:nvSpPr>
          <p:cNvPr id="5" name="Content Placeholder 2">
            <a:extLst>
              <a:ext uri="{FF2B5EF4-FFF2-40B4-BE49-F238E27FC236}">
                <a16:creationId xmlns:a16="http://schemas.microsoft.com/office/drawing/2014/main" id="{7FAAFE8A-3161-BC86-08C9-46E5EB189B48}"/>
              </a:ext>
            </a:extLst>
          </p:cNvPr>
          <p:cNvSpPr txBox="1">
            <a:spLocks/>
          </p:cNvSpPr>
          <p:nvPr/>
        </p:nvSpPr>
        <p:spPr>
          <a:xfrm>
            <a:off x="4783431" y="1492672"/>
            <a:ext cx="4224528" cy="2200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00"/>
                </a:solidFill>
              </a:rPr>
              <a:t>Is supervised</a:t>
            </a:r>
          </a:p>
          <a:p>
            <a:r>
              <a:rPr lang="en-US" sz="1600" dirty="0">
                <a:solidFill>
                  <a:srgbClr val="000000"/>
                </a:solidFill>
              </a:rPr>
              <a:t>has evaluation (including reflection) and feedback mechanisms</a:t>
            </a:r>
          </a:p>
          <a:p>
            <a:r>
              <a:rPr lang="en-US" sz="1600" dirty="0">
                <a:solidFill>
                  <a:srgbClr val="000000"/>
                </a:solidFill>
              </a:rPr>
              <a:t>Is of sufficient length (if length is not otherwise specified) and content to ensure residents achieve the desired competencies.</a:t>
            </a:r>
          </a:p>
        </p:txBody>
      </p:sp>
      <p:sp>
        <p:nvSpPr>
          <p:cNvPr id="6" name="TextBox 5">
            <a:extLst>
              <a:ext uri="{FF2B5EF4-FFF2-40B4-BE49-F238E27FC236}">
                <a16:creationId xmlns:a16="http://schemas.microsoft.com/office/drawing/2014/main" id="{0A2C9A2E-AF13-BCAF-A872-53D1AD4040D3}"/>
              </a:ext>
            </a:extLst>
          </p:cNvPr>
          <p:cNvSpPr txBox="1"/>
          <p:nvPr/>
        </p:nvSpPr>
        <p:spPr>
          <a:xfrm>
            <a:off x="1089625" y="1049478"/>
            <a:ext cx="6789888" cy="369332"/>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r>
              <a:rPr lang="en-US" sz="1800" b="0" i="1" dirty="0">
                <a:solidFill>
                  <a:schemeClr val="bg1"/>
                </a:solidFill>
              </a:rPr>
              <a:t>An educational experience is defined as a planned learning activity that</a:t>
            </a:r>
            <a:endParaRPr lang="en-US" dirty="0">
              <a:solidFill>
                <a:schemeClr val="bg1"/>
              </a:solidFill>
            </a:endParaRPr>
          </a:p>
        </p:txBody>
      </p:sp>
      <p:sp>
        <p:nvSpPr>
          <p:cNvPr id="7" name="TextBox 6">
            <a:extLst>
              <a:ext uri="{FF2B5EF4-FFF2-40B4-BE49-F238E27FC236}">
                <a16:creationId xmlns:a16="http://schemas.microsoft.com/office/drawing/2014/main" id="{3204685E-F106-A6A4-EDEA-76F11C40B253}"/>
              </a:ext>
            </a:extLst>
          </p:cNvPr>
          <p:cNvSpPr txBox="1"/>
          <p:nvPr/>
        </p:nvSpPr>
        <p:spPr>
          <a:xfrm>
            <a:off x="2647162" y="4581348"/>
            <a:ext cx="2986723" cy="276999"/>
          </a:xfrm>
          <a:prstGeom prst="rect">
            <a:avLst/>
          </a:prstGeom>
          <a:noFill/>
        </p:spPr>
        <p:txBody>
          <a:bodyPr wrap="square" rtlCol="0">
            <a:spAutoFit/>
          </a:bodyPr>
          <a:lstStyle/>
          <a:p>
            <a:pPr algn="ctr"/>
            <a:r>
              <a:rPr lang="en-US" sz="1200" b="1" dirty="0">
                <a:solidFill>
                  <a:srgbClr val="000000"/>
                </a:solidFill>
              </a:rPr>
              <a:t>ACGME Requirements for 2024</a:t>
            </a:r>
            <a:endParaRPr lang="en-US" sz="1200" b="1" dirty="0"/>
          </a:p>
        </p:txBody>
      </p:sp>
      <p:sp>
        <p:nvSpPr>
          <p:cNvPr id="8" name="TextBox 7">
            <a:extLst>
              <a:ext uri="{FF2B5EF4-FFF2-40B4-BE49-F238E27FC236}">
                <a16:creationId xmlns:a16="http://schemas.microsoft.com/office/drawing/2014/main" id="{C8F0AC9C-1EC2-B53F-D2A4-857A768C92A0}"/>
              </a:ext>
            </a:extLst>
          </p:cNvPr>
          <p:cNvSpPr txBox="1"/>
          <p:nvPr/>
        </p:nvSpPr>
        <p:spPr>
          <a:xfrm>
            <a:off x="418256" y="3774737"/>
            <a:ext cx="8132626" cy="646331"/>
          </a:xfrm>
          <a:prstGeom prst="rect">
            <a:avLst/>
          </a:prstGeom>
          <a:solidFill>
            <a:srgbClr val="0096D2"/>
          </a:solidFill>
          <a:scene3d>
            <a:camera prst="orthographicFront"/>
            <a:lightRig rig="threePt" dir="t"/>
          </a:scene3d>
          <a:sp3d>
            <a:bevelT prst="angle"/>
          </a:sp3d>
        </p:spPr>
        <p:txBody>
          <a:bodyPr wrap="square" rtlCol="0">
            <a:spAutoFit/>
          </a:bodyPr>
          <a:lstStyle/>
          <a:p>
            <a:pPr algn="ctr"/>
            <a:r>
              <a:rPr lang="en-US" sz="1800" b="1" i="1" dirty="0">
                <a:solidFill>
                  <a:schemeClr val="bg1"/>
                </a:solidFill>
              </a:rPr>
              <a:t>The documentation and verification of experiences should be done utilizing the same tools used to assess the resident’s other learning experiences.</a:t>
            </a:r>
          </a:p>
        </p:txBody>
      </p:sp>
    </p:spTree>
    <p:extLst>
      <p:ext uri="{BB962C8B-B14F-4D97-AF65-F5344CB8AC3E}">
        <p14:creationId xmlns:p14="http://schemas.microsoft.com/office/powerpoint/2010/main" val="8640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build="p" bldLvl="2"/>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92876"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945716" y="30258"/>
            <a:ext cx="7075220" cy="928071"/>
          </a:xfrm>
        </p:spPr>
        <p:txBody>
          <a:bodyPr>
            <a:normAutofit/>
          </a:bodyPr>
          <a:lstStyle/>
          <a:p>
            <a:pPr algn="ctr"/>
            <a:r>
              <a:rPr lang="en-US" sz="1800" b="0" dirty="0">
                <a:solidFill>
                  <a:srgbClr val="000000"/>
                </a:solidFill>
              </a:rPr>
              <a:t>How should programs design and implement elective experiences?</a:t>
            </a:r>
            <a:br>
              <a:rPr lang="en-US" sz="1800" b="0" dirty="0">
                <a:solidFill>
                  <a:srgbClr val="000000"/>
                </a:solidFill>
              </a:rPr>
            </a:br>
            <a:r>
              <a:rPr lang="en-US" sz="1800" b="0" dirty="0">
                <a:solidFill>
                  <a:srgbClr val="000000"/>
                </a:solidFill>
              </a:rPr>
              <a:t>[Program Requirement: IV.C.3.u)]</a:t>
            </a:r>
            <a:endParaRPr lang="en-US" sz="1800" dirty="0">
              <a:solidFill>
                <a:srgbClr val="000000"/>
              </a:solidFill>
            </a:endParaRPr>
          </a:p>
        </p:txBody>
      </p:sp>
      <p:sp>
        <p:nvSpPr>
          <p:cNvPr id="7" name="TextBox 6">
            <a:extLst>
              <a:ext uri="{FF2B5EF4-FFF2-40B4-BE49-F238E27FC236}">
                <a16:creationId xmlns:a16="http://schemas.microsoft.com/office/drawing/2014/main" id="{3204685E-F106-A6A4-EDEA-76F11C40B253}"/>
              </a:ext>
            </a:extLst>
          </p:cNvPr>
          <p:cNvSpPr txBox="1"/>
          <p:nvPr/>
        </p:nvSpPr>
        <p:spPr>
          <a:xfrm>
            <a:off x="2902800" y="4591181"/>
            <a:ext cx="2622929" cy="276999"/>
          </a:xfrm>
          <a:prstGeom prst="rect">
            <a:avLst/>
          </a:prstGeom>
          <a:noFill/>
        </p:spPr>
        <p:txBody>
          <a:bodyPr wrap="square" rtlCol="0">
            <a:spAutoFit/>
          </a:bodyPr>
          <a:lstStyle/>
          <a:p>
            <a:pPr algn="ctr"/>
            <a:r>
              <a:rPr lang="en-US" sz="1200" b="1" dirty="0">
                <a:solidFill>
                  <a:srgbClr val="000000"/>
                </a:solidFill>
              </a:rPr>
              <a:t>ACGME Requirements for 2024 – FAQs</a:t>
            </a:r>
            <a:endParaRPr lang="en-US" sz="1200" b="1" dirty="0"/>
          </a:p>
        </p:txBody>
      </p:sp>
      <p:sp>
        <p:nvSpPr>
          <p:cNvPr id="8" name="TextBox 7">
            <a:extLst>
              <a:ext uri="{FF2B5EF4-FFF2-40B4-BE49-F238E27FC236}">
                <a16:creationId xmlns:a16="http://schemas.microsoft.com/office/drawing/2014/main" id="{C8F0AC9C-1EC2-B53F-D2A4-857A768C92A0}"/>
              </a:ext>
            </a:extLst>
          </p:cNvPr>
          <p:cNvSpPr txBox="1"/>
          <p:nvPr/>
        </p:nvSpPr>
        <p:spPr>
          <a:xfrm>
            <a:off x="417013" y="839665"/>
            <a:ext cx="8132626" cy="1569660"/>
          </a:xfrm>
          <a:prstGeom prst="rect">
            <a:avLst/>
          </a:prstGeom>
          <a:solidFill>
            <a:srgbClr val="0096D2"/>
          </a:solidFill>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en-US" sz="2400" dirty="0">
                <a:solidFill>
                  <a:schemeClr val="bg1"/>
                </a:solidFill>
              </a:rPr>
              <a:t>Elective experiences should</a:t>
            </a:r>
          </a:p>
          <a:p>
            <a:pPr marL="742950" lvl="1" indent="-285750">
              <a:buFont typeface="Arial" panose="020B0604020202020204" pitchFamily="34" charset="0"/>
              <a:buChar char="•"/>
            </a:pPr>
            <a:r>
              <a:rPr lang="en-US" sz="2400" dirty="0">
                <a:solidFill>
                  <a:schemeClr val="bg1"/>
                </a:solidFill>
              </a:rPr>
              <a:t>be driven by individualized learning plans</a:t>
            </a:r>
          </a:p>
          <a:p>
            <a:pPr marL="742950" lvl="1" indent="-285750">
              <a:buFont typeface="Arial" panose="020B0604020202020204" pitchFamily="34" charset="0"/>
              <a:buChar char="•"/>
            </a:pPr>
            <a:r>
              <a:rPr lang="en-US" sz="2400" dirty="0">
                <a:solidFill>
                  <a:schemeClr val="bg1"/>
                </a:solidFill>
              </a:rPr>
              <a:t>address future practice goals</a:t>
            </a:r>
          </a:p>
          <a:p>
            <a:pPr marL="742950" lvl="1" indent="-285750">
              <a:buFont typeface="Arial" panose="020B0604020202020204" pitchFamily="34" charset="0"/>
              <a:buChar char="•"/>
            </a:pPr>
            <a:r>
              <a:rPr lang="en-US" sz="2400" dirty="0">
                <a:solidFill>
                  <a:schemeClr val="bg1"/>
                </a:solidFill>
              </a:rPr>
              <a:t>require resident-specific pre-planning of each elective</a:t>
            </a:r>
          </a:p>
        </p:txBody>
      </p:sp>
      <p:sp>
        <p:nvSpPr>
          <p:cNvPr id="13" name="TextBox 12">
            <a:extLst>
              <a:ext uri="{FF2B5EF4-FFF2-40B4-BE49-F238E27FC236}">
                <a16:creationId xmlns:a16="http://schemas.microsoft.com/office/drawing/2014/main" id="{8247C4D8-01A4-C2A2-43A6-1A88688DBC41}"/>
              </a:ext>
            </a:extLst>
          </p:cNvPr>
          <p:cNvSpPr txBox="1"/>
          <p:nvPr/>
        </p:nvSpPr>
        <p:spPr>
          <a:xfrm>
            <a:off x="417013" y="2496018"/>
            <a:ext cx="8132626" cy="1815882"/>
          </a:xfrm>
          <a:prstGeom prst="rect">
            <a:avLst/>
          </a:prstGeom>
          <a:solidFill>
            <a:srgbClr val="0096D2"/>
          </a:solidFill>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en-US" sz="2400" dirty="0">
                <a:solidFill>
                  <a:schemeClr val="bg1"/>
                </a:solidFill>
              </a:rPr>
              <a:t>The assessment tools can include resident self-assessment and reflection on needs met with the planned elective rotation. Standard assessment tools can also be used such as those found in the Milestones page of the ACGME website.</a:t>
            </a:r>
          </a:p>
          <a:p>
            <a:pPr lvl="1"/>
            <a:r>
              <a:rPr lang="en-US" sz="1600" dirty="0">
                <a:solidFill>
                  <a:schemeClr val="bg1"/>
                </a:solidFill>
              </a:rPr>
              <a:t>https://</a:t>
            </a:r>
            <a:r>
              <a:rPr lang="en-US" sz="1600" dirty="0" err="1">
                <a:solidFill>
                  <a:schemeClr val="bg1"/>
                </a:solidFill>
              </a:rPr>
              <a:t>www.acgme.org</a:t>
            </a:r>
            <a:r>
              <a:rPr lang="en-US" sz="1600" dirty="0">
                <a:solidFill>
                  <a:schemeClr val="bg1"/>
                </a:solidFill>
              </a:rPr>
              <a:t>/</a:t>
            </a:r>
            <a:r>
              <a:rPr lang="en-US" sz="1600" dirty="0" err="1">
                <a:solidFill>
                  <a:schemeClr val="bg1"/>
                </a:solidFill>
              </a:rPr>
              <a:t>globalassets</a:t>
            </a:r>
            <a:r>
              <a:rPr lang="en-US" sz="1600" dirty="0">
                <a:solidFill>
                  <a:schemeClr val="bg1"/>
                </a:solidFill>
              </a:rPr>
              <a:t>/pdfs/milestones/</a:t>
            </a:r>
            <a:r>
              <a:rPr lang="en-US" sz="1600" dirty="0" err="1">
                <a:solidFill>
                  <a:schemeClr val="bg1"/>
                </a:solidFill>
              </a:rPr>
              <a:t>familymedicinemilestones.pdf</a:t>
            </a:r>
            <a:endParaRPr lang="en-US" sz="1600" dirty="0">
              <a:solidFill>
                <a:schemeClr val="bg1"/>
              </a:solidFill>
            </a:endParaRPr>
          </a:p>
        </p:txBody>
      </p:sp>
    </p:spTree>
    <p:extLst>
      <p:ext uri="{BB962C8B-B14F-4D97-AF65-F5344CB8AC3E}">
        <p14:creationId xmlns:p14="http://schemas.microsoft.com/office/powerpoint/2010/main" val="35068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92876"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1034390" y="30258"/>
            <a:ext cx="7075220" cy="928071"/>
          </a:xfrm>
        </p:spPr>
        <p:txBody>
          <a:bodyPr>
            <a:normAutofit/>
          </a:bodyPr>
          <a:lstStyle/>
          <a:p>
            <a:pPr algn="ctr"/>
            <a:r>
              <a:rPr lang="en-US" sz="1800" b="0" dirty="0">
                <a:solidFill>
                  <a:srgbClr val="000000"/>
                </a:solidFill>
              </a:rPr>
              <a:t>How should programs design and implement elective experiences?</a:t>
            </a:r>
            <a:br>
              <a:rPr lang="en-US" sz="1800" b="0" dirty="0">
                <a:solidFill>
                  <a:srgbClr val="000000"/>
                </a:solidFill>
              </a:rPr>
            </a:br>
            <a:r>
              <a:rPr lang="en-US" sz="1800" b="0" dirty="0">
                <a:solidFill>
                  <a:srgbClr val="000000"/>
                </a:solidFill>
              </a:rPr>
              <a:t>[Program Requirement: IV.C.3.u)]</a:t>
            </a:r>
            <a:endParaRPr lang="en-US" sz="1800" dirty="0">
              <a:solidFill>
                <a:srgbClr val="000000"/>
              </a:solidFill>
            </a:endParaRPr>
          </a:p>
        </p:txBody>
      </p:sp>
      <p:sp>
        <p:nvSpPr>
          <p:cNvPr id="8" name="TextBox 7">
            <a:extLst>
              <a:ext uri="{FF2B5EF4-FFF2-40B4-BE49-F238E27FC236}">
                <a16:creationId xmlns:a16="http://schemas.microsoft.com/office/drawing/2014/main" id="{C8F0AC9C-1EC2-B53F-D2A4-857A768C92A0}"/>
              </a:ext>
            </a:extLst>
          </p:cNvPr>
          <p:cNvSpPr txBox="1"/>
          <p:nvPr/>
        </p:nvSpPr>
        <p:spPr>
          <a:xfrm>
            <a:off x="295293" y="947721"/>
            <a:ext cx="8132626" cy="1569660"/>
          </a:xfrm>
          <a:prstGeom prst="rect">
            <a:avLst/>
          </a:prstGeom>
          <a:solidFill>
            <a:srgbClr val="0096D2"/>
          </a:solidFill>
          <a:scene3d>
            <a:camera prst="orthographicFront"/>
            <a:lightRig rig="threePt" dir="t"/>
          </a:scene3d>
          <a:sp3d>
            <a:bevelT prst="angle"/>
          </a:sp3d>
        </p:spPr>
        <p:txBody>
          <a:bodyPr wrap="square" rtlCol="0">
            <a:spAutoFit/>
          </a:bodyPr>
          <a:lstStyle/>
          <a:p>
            <a:r>
              <a:rPr lang="en-US" sz="2400" dirty="0">
                <a:solidFill>
                  <a:schemeClr val="bg1"/>
                </a:solidFill>
              </a:rPr>
              <a:t>Programs may create a list of electives that meet the learning goals and competencies of the curriculum. The Committee has not set criteria for the number of experiences created by programs or the residents.</a:t>
            </a:r>
          </a:p>
        </p:txBody>
      </p:sp>
      <p:sp>
        <p:nvSpPr>
          <p:cNvPr id="3" name="TextBox 2">
            <a:extLst>
              <a:ext uri="{FF2B5EF4-FFF2-40B4-BE49-F238E27FC236}">
                <a16:creationId xmlns:a16="http://schemas.microsoft.com/office/drawing/2014/main" id="{CEDF8E8D-363F-5168-3782-E9A6F10F4F6D}"/>
              </a:ext>
            </a:extLst>
          </p:cNvPr>
          <p:cNvSpPr txBox="1"/>
          <p:nvPr/>
        </p:nvSpPr>
        <p:spPr>
          <a:xfrm>
            <a:off x="295293" y="2674146"/>
            <a:ext cx="8132626" cy="1384995"/>
          </a:xfrm>
          <a:prstGeom prst="rect">
            <a:avLst/>
          </a:prstGeom>
          <a:solidFill>
            <a:srgbClr val="0096D2"/>
          </a:solidFill>
          <a:scene3d>
            <a:camera prst="orthographicFront"/>
            <a:lightRig rig="threePt" dir="t"/>
          </a:scene3d>
          <a:sp3d>
            <a:bevelT prst="angle"/>
          </a:sp3d>
        </p:spPr>
        <p:txBody>
          <a:bodyPr wrap="square" rtlCol="0">
            <a:spAutoFit/>
          </a:bodyPr>
          <a:lstStyle/>
          <a:p>
            <a:r>
              <a:rPr lang="en-US" sz="2400" dirty="0">
                <a:solidFill>
                  <a:schemeClr val="bg1"/>
                </a:solidFill>
              </a:rPr>
              <a:t>Programs may utilize elective time to address</a:t>
            </a:r>
          </a:p>
          <a:p>
            <a:pPr marL="630238" indent="-334963">
              <a:buFont typeface="Arial" panose="020B0604020202020204" pitchFamily="34" charset="0"/>
              <a:buChar char="•"/>
            </a:pPr>
            <a:r>
              <a:rPr lang="en-US" sz="2000" dirty="0">
                <a:solidFill>
                  <a:schemeClr val="bg1"/>
                </a:solidFill>
              </a:rPr>
              <a:t>learning gaps for residents not meeting competency goals</a:t>
            </a:r>
          </a:p>
          <a:p>
            <a:pPr marL="630238" indent="-334963">
              <a:buFont typeface="Arial" panose="020B0604020202020204" pitchFamily="34" charset="0"/>
              <a:buChar char="•"/>
            </a:pPr>
            <a:r>
              <a:rPr lang="en-US" sz="2000" dirty="0">
                <a:solidFill>
                  <a:schemeClr val="bg1"/>
                </a:solidFill>
              </a:rPr>
              <a:t>areas of concentration, or </a:t>
            </a:r>
          </a:p>
          <a:p>
            <a:pPr marL="630238" indent="-334963">
              <a:buFont typeface="Arial" panose="020B0604020202020204" pitchFamily="34" charset="0"/>
              <a:buChar char="•"/>
            </a:pPr>
            <a:r>
              <a:rPr lang="en-US" sz="2000" dirty="0">
                <a:solidFill>
                  <a:schemeClr val="bg1"/>
                </a:solidFill>
              </a:rPr>
              <a:t>tracks</a:t>
            </a:r>
          </a:p>
        </p:txBody>
      </p:sp>
      <p:sp>
        <p:nvSpPr>
          <p:cNvPr id="5" name="TextBox 4">
            <a:extLst>
              <a:ext uri="{FF2B5EF4-FFF2-40B4-BE49-F238E27FC236}">
                <a16:creationId xmlns:a16="http://schemas.microsoft.com/office/drawing/2014/main" id="{8599AA23-FF3F-5E37-099B-3E04CC5F7A63}"/>
              </a:ext>
            </a:extLst>
          </p:cNvPr>
          <p:cNvSpPr txBox="1"/>
          <p:nvPr/>
        </p:nvSpPr>
        <p:spPr>
          <a:xfrm>
            <a:off x="2902800" y="4591181"/>
            <a:ext cx="2622929" cy="276999"/>
          </a:xfrm>
          <a:prstGeom prst="rect">
            <a:avLst/>
          </a:prstGeom>
          <a:noFill/>
        </p:spPr>
        <p:txBody>
          <a:bodyPr wrap="square" rtlCol="0">
            <a:spAutoFit/>
          </a:bodyPr>
          <a:lstStyle/>
          <a:p>
            <a:pPr algn="ctr"/>
            <a:r>
              <a:rPr lang="en-US" sz="1200" b="1" dirty="0">
                <a:solidFill>
                  <a:srgbClr val="000000"/>
                </a:solidFill>
              </a:rPr>
              <a:t>ACGME Requirements for 2024 – FAQs</a:t>
            </a:r>
            <a:endParaRPr lang="en-US" sz="1200" b="1" dirty="0"/>
          </a:p>
        </p:txBody>
      </p:sp>
    </p:spTree>
    <p:extLst>
      <p:ext uri="{BB962C8B-B14F-4D97-AF65-F5344CB8AC3E}">
        <p14:creationId xmlns:p14="http://schemas.microsoft.com/office/powerpoint/2010/main" val="34205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 red and black logo&#10;&#10;Description automatically generated">
            <a:extLst>
              <a:ext uri="{FF2B5EF4-FFF2-40B4-BE49-F238E27FC236}">
                <a16:creationId xmlns:a16="http://schemas.microsoft.com/office/drawing/2014/main" id="{30E2B9B0-302F-3A50-1762-3A20FB4EC196}"/>
              </a:ext>
            </a:extLst>
          </p:cNvPr>
          <p:cNvPicPr>
            <a:picLocks noChangeAspect="1"/>
          </p:cNvPicPr>
          <p:nvPr/>
        </p:nvPicPr>
        <p:blipFill>
          <a:blip r:embed="rId3"/>
          <a:stretch>
            <a:fillRect/>
          </a:stretch>
        </p:blipFill>
        <p:spPr>
          <a:xfrm>
            <a:off x="-92876" y="0"/>
            <a:ext cx="1513557" cy="790956"/>
          </a:xfrm>
          <a:prstGeom prst="rect">
            <a:avLst/>
          </a:prstGeom>
        </p:spPr>
      </p:pic>
      <p:sp>
        <p:nvSpPr>
          <p:cNvPr id="2" name="Title 1">
            <a:extLst>
              <a:ext uri="{FF2B5EF4-FFF2-40B4-BE49-F238E27FC236}">
                <a16:creationId xmlns:a16="http://schemas.microsoft.com/office/drawing/2014/main" id="{72E18CC2-52BD-9679-99C9-127C990437CD}"/>
              </a:ext>
            </a:extLst>
          </p:cNvPr>
          <p:cNvSpPr>
            <a:spLocks noGrp="1"/>
          </p:cNvSpPr>
          <p:nvPr>
            <p:ph type="title"/>
          </p:nvPr>
        </p:nvSpPr>
        <p:spPr>
          <a:xfrm>
            <a:off x="1034390" y="30258"/>
            <a:ext cx="7075220" cy="928071"/>
          </a:xfrm>
        </p:spPr>
        <p:txBody>
          <a:bodyPr>
            <a:normAutofit/>
          </a:bodyPr>
          <a:lstStyle/>
          <a:p>
            <a:pPr algn="ctr"/>
            <a:r>
              <a:rPr lang="en-US" sz="1800" b="0" dirty="0">
                <a:solidFill>
                  <a:srgbClr val="000000"/>
                </a:solidFill>
              </a:rPr>
              <a:t>How should programs design and implement elective experiences?</a:t>
            </a:r>
            <a:br>
              <a:rPr lang="en-US" sz="1800" b="0" dirty="0">
                <a:solidFill>
                  <a:srgbClr val="000000"/>
                </a:solidFill>
              </a:rPr>
            </a:br>
            <a:r>
              <a:rPr lang="en-US" sz="1800" b="0" dirty="0">
                <a:solidFill>
                  <a:srgbClr val="000000"/>
                </a:solidFill>
              </a:rPr>
              <a:t>[Program Requirement: IV.C.3.u)]</a:t>
            </a:r>
            <a:endParaRPr lang="en-US" sz="1800" dirty="0">
              <a:solidFill>
                <a:srgbClr val="000000"/>
              </a:solidFill>
            </a:endParaRPr>
          </a:p>
        </p:txBody>
      </p:sp>
      <p:sp>
        <p:nvSpPr>
          <p:cNvPr id="3" name="TextBox 2">
            <a:extLst>
              <a:ext uri="{FF2B5EF4-FFF2-40B4-BE49-F238E27FC236}">
                <a16:creationId xmlns:a16="http://schemas.microsoft.com/office/drawing/2014/main" id="{CEDF8E8D-363F-5168-3782-E9A6F10F4F6D}"/>
              </a:ext>
            </a:extLst>
          </p:cNvPr>
          <p:cNvSpPr txBox="1"/>
          <p:nvPr/>
        </p:nvSpPr>
        <p:spPr>
          <a:xfrm>
            <a:off x="505687" y="1092699"/>
            <a:ext cx="8132626" cy="830997"/>
          </a:xfrm>
          <a:prstGeom prst="rect">
            <a:avLst/>
          </a:prstGeom>
          <a:solidFill>
            <a:srgbClr val="0096D2"/>
          </a:solidFill>
          <a:scene3d>
            <a:camera prst="orthographicFront"/>
            <a:lightRig rig="threePt" dir="t"/>
          </a:scene3d>
          <a:sp3d>
            <a:bevelT prst="angle"/>
          </a:sp3d>
        </p:spPr>
        <p:txBody>
          <a:bodyPr wrap="square" rtlCol="0">
            <a:spAutoFit/>
          </a:bodyPr>
          <a:lstStyle/>
          <a:p>
            <a:r>
              <a:rPr lang="en-US" sz="2400" dirty="0">
                <a:solidFill>
                  <a:schemeClr val="bg1"/>
                </a:solidFill>
              </a:rPr>
              <a:t>For programs that do not utilize traditional block scheduling, 600 hours is considered the equivalent of six months.</a:t>
            </a:r>
          </a:p>
        </p:txBody>
      </p:sp>
      <p:sp>
        <p:nvSpPr>
          <p:cNvPr id="5" name="TextBox 4">
            <a:extLst>
              <a:ext uri="{FF2B5EF4-FFF2-40B4-BE49-F238E27FC236}">
                <a16:creationId xmlns:a16="http://schemas.microsoft.com/office/drawing/2014/main" id="{A1A3CB7D-F596-C6CC-1017-DEBD34B53CC6}"/>
              </a:ext>
            </a:extLst>
          </p:cNvPr>
          <p:cNvSpPr txBox="1"/>
          <p:nvPr/>
        </p:nvSpPr>
        <p:spPr>
          <a:xfrm>
            <a:off x="505687" y="2106579"/>
            <a:ext cx="8132626" cy="1200329"/>
          </a:xfrm>
          <a:prstGeom prst="rect">
            <a:avLst/>
          </a:prstGeom>
          <a:solidFill>
            <a:srgbClr val="0096D2"/>
          </a:solidFill>
          <a:scene3d>
            <a:camera prst="orthographicFront"/>
            <a:lightRig rig="threePt" dir="t"/>
          </a:scene3d>
          <a:sp3d>
            <a:bevelT prst="angle"/>
          </a:sp3d>
        </p:spPr>
        <p:txBody>
          <a:bodyPr wrap="square" rtlCol="0">
            <a:spAutoFit/>
          </a:bodyPr>
          <a:lstStyle/>
          <a:p>
            <a:r>
              <a:rPr lang="en-US" sz="2400" dirty="0">
                <a:solidFill>
                  <a:schemeClr val="bg1"/>
                </a:solidFill>
              </a:rPr>
              <a:t>Programs are encouraged to use their Program Evaluation Committee to build, evaluate, and improve the elective experience.</a:t>
            </a:r>
          </a:p>
        </p:txBody>
      </p:sp>
      <p:sp>
        <p:nvSpPr>
          <p:cNvPr id="6" name="TextBox 5">
            <a:extLst>
              <a:ext uri="{FF2B5EF4-FFF2-40B4-BE49-F238E27FC236}">
                <a16:creationId xmlns:a16="http://schemas.microsoft.com/office/drawing/2014/main" id="{D9765ECF-4A97-46FB-E0D5-3AA6AFAE37B9}"/>
              </a:ext>
            </a:extLst>
          </p:cNvPr>
          <p:cNvSpPr txBox="1"/>
          <p:nvPr/>
        </p:nvSpPr>
        <p:spPr>
          <a:xfrm>
            <a:off x="2902800" y="4591181"/>
            <a:ext cx="2622929" cy="276999"/>
          </a:xfrm>
          <a:prstGeom prst="rect">
            <a:avLst/>
          </a:prstGeom>
          <a:noFill/>
        </p:spPr>
        <p:txBody>
          <a:bodyPr wrap="square" rtlCol="0">
            <a:spAutoFit/>
          </a:bodyPr>
          <a:lstStyle/>
          <a:p>
            <a:pPr algn="ctr"/>
            <a:r>
              <a:rPr lang="en-US" sz="1200" b="1" dirty="0">
                <a:solidFill>
                  <a:srgbClr val="000000"/>
                </a:solidFill>
              </a:rPr>
              <a:t>ACGME Requirements for 2024 – FAQs</a:t>
            </a:r>
            <a:endParaRPr lang="en-US" sz="1200" b="1" dirty="0"/>
          </a:p>
        </p:txBody>
      </p:sp>
    </p:spTree>
    <p:extLst>
      <p:ext uri="{BB962C8B-B14F-4D97-AF65-F5344CB8AC3E}">
        <p14:creationId xmlns:p14="http://schemas.microsoft.com/office/powerpoint/2010/main" val="22892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2796364" y="2062015"/>
            <a:ext cx="4784650" cy="1264634"/>
          </a:xfrm>
        </p:spPr>
        <p:txBody>
          <a:bodyPr>
            <a:normAutofit/>
          </a:bodyPr>
          <a:lstStyle/>
          <a:p>
            <a:r>
              <a:rPr lang="en-US" sz="3600" dirty="0"/>
              <a:t>There are two major uses for electives.</a:t>
            </a:r>
          </a:p>
        </p:txBody>
      </p:sp>
      <p:sp>
        <p:nvSpPr>
          <p:cNvPr id="4" name="Thought Bubble: Cloud 11">
            <a:extLst>
              <a:ext uri="{FF2B5EF4-FFF2-40B4-BE49-F238E27FC236}">
                <a16:creationId xmlns:a16="http://schemas.microsoft.com/office/drawing/2014/main" id="{222E4C43-9CD4-6E55-00B1-3FD1D367BEDC}"/>
              </a:ext>
            </a:extLst>
          </p:cNvPr>
          <p:cNvSpPr/>
          <p:nvPr/>
        </p:nvSpPr>
        <p:spPr>
          <a:xfrm>
            <a:off x="1719680" y="247857"/>
            <a:ext cx="3985267" cy="1264634"/>
          </a:xfrm>
          <a:prstGeom prst="cloudCallout">
            <a:avLst>
              <a:gd name="adj1" fmla="val -40575"/>
              <a:gd name="adj2" fmla="val 60819"/>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5" name="Graphic 4" descr="A waving man">
            <a:extLst>
              <a:ext uri="{FF2B5EF4-FFF2-40B4-BE49-F238E27FC236}">
                <a16:creationId xmlns:a16="http://schemas.microsoft.com/office/drawing/2014/main" id="{D98EDF20-13A8-F38D-FA58-AEAEC23760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9141"/>
          <a:stretch/>
        </p:blipFill>
        <p:spPr>
          <a:xfrm>
            <a:off x="558209" y="889834"/>
            <a:ext cx="1495425" cy="2788278"/>
          </a:xfrm>
          <a:prstGeom prst="rect">
            <a:avLst/>
          </a:prstGeom>
        </p:spPr>
      </p:pic>
      <p:sp>
        <p:nvSpPr>
          <p:cNvPr id="2" name="TextBox 1">
            <a:extLst>
              <a:ext uri="{FF2B5EF4-FFF2-40B4-BE49-F238E27FC236}">
                <a16:creationId xmlns:a16="http://schemas.microsoft.com/office/drawing/2014/main" id="{3056B9D4-2620-E0C8-55B2-313C8A5F9865}"/>
              </a:ext>
            </a:extLst>
          </p:cNvPr>
          <p:cNvSpPr txBox="1"/>
          <p:nvPr/>
        </p:nvSpPr>
        <p:spPr>
          <a:xfrm>
            <a:off x="2422630" y="464675"/>
            <a:ext cx="2913321" cy="830997"/>
          </a:xfrm>
          <a:prstGeom prst="rect">
            <a:avLst/>
          </a:prstGeom>
          <a:noFill/>
        </p:spPr>
        <p:txBody>
          <a:bodyPr wrap="square" rtlCol="0">
            <a:spAutoFit/>
          </a:bodyPr>
          <a:lstStyle/>
          <a:p>
            <a:pPr algn="ctr"/>
            <a:r>
              <a:rPr lang="en-US" sz="2400" b="1" dirty="0">
                <a:solidFill>
                  <a:schemeClr val="bg1"/>
                </a:solidFill>
              </a:rPr>
              <a:t>How do I choose electives?</a:t>
            </a:r>
          </a:p>
        </p:txBody>
      </p:sp>
    </p:spTree>
    <p:extLst>
      <p:ext uri="{BB962C8B-B14F-4D97-AF65-F5344CB8AC3E}">
        <p14:creationId xmlns:p14="http://schemas.microsoft.com/office/powerpoint/2010/main" val="68399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E830-AAA7-E912-E3A2-568984E7C277}"/>
              </a:ext>
            </a:extLst>
          </p:cNvPr>
          <p:cNvSpPr>
            <a:spLocks noGrp="1"/>
          </p:cNvSpPr>
          <p:nvPr>
            <p:ph type="title"/>
          </p:nvPr>
        </p:nvSpPr>
        <p:spPr>
          <a:xfrm>
            <a:off x="798771" y="344353"/>
            <a:ext cx="7303238" cy="993775"/>
          </a:xfrm>
        </p:spPr>
        <p:txBody>
          <a:bodyPr>
            <a:normAutofit fontScale="90000"/>
          </a:bodyPr>
          <a:lstStyle/>
          <a:p>
            <a:pPr algn="ctr"/>
            <a:r>
              <a:rPr lang="en-US" dirty="0">
                <a:solidFill>
                  <a:srgbClr val="000000"/>
                </a:solidFill>
              </a:rPr>
              <a:t>Considering Outcomes When Choosing Electives</a:t>
            </a:r>
          </a:p>
        </p:txBody>
      </p:sp>
      <p:sp>
        <p:nvSpPr>
          <p:cNvPr id="9" name="Freeform 8">
            <a:extLst>
              <a:ext uri="{FF2B5EF4-FFF2-40B4-BE49-F238E27FC236}">
                <a16:creationId xmlns:a16="http://schemas.microsoft.com/office/drawing/2014/main" id="{6BBD0143-7561-6B70-5987-6307F37BC0B3}"/>
              </a:ext>
            </a:extLst>
          </p:cNvPr>
          <p:cNvSpPr/>
          <p:nvPr/>
        </p:nvSpPr>
        <p:spPr>
          <a:xfrm>
            <a:off x="3026665" y="1472610"/>
            <a:ext cx="2702020" cy="1194991"/>
          </a:xfrm>
          <a:custGeom>
            <a:avLst/>
            <a:gdLst>
              <a:gd name="connsiteX0" fmla="*/ 0 w 2556587"/>
              <a:gd name="connsiteY0" fmla="*/ 0 h 1194991"/>
              <a:gd name="connsiteX1" fmla="*/ 2556587 w 2556587"/>
              <a:gd name="connsiteY1" fmla="*/ 0 h 1194991"/>
              <a:gd name="connsiteX2" fmla="*/ 2556587 w 2556587"/>
              <a:gd name="connsiteY2" fmla="*/ 1194991 h 1194991"/>
              <a:gd name="connsiteX3" fmla="*/ 0 w 2556587"/>
              <a:gd name="connsiteY3" fmla="*/ 1194991 h 1194991"/>
              <a:gd name="connsiteX4" fmla="*/ 0 w 2556587"/>
              <a:gd name="connsiteY4" fmla="*/ 0 h 119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87" h="1194991">
                <a:moveTo>
                  <a:pt x="0" y="0"/>
                </a:moveTo>
                <a:lnTo>
                  <a:pt x="2556587" y="0"/>
                </a:lnTo>
                <a:lnTo>
                  <a:pt x="2556587" y="1194991"/>
                </a:lnTo>
                <a:lnTo>
                  <a:pt x="0" y="1194991"/>
                </a:lnTo>
                <a:lnTo>
                  <a:pt x="0" y="0"/>
                </a:lnTo>
                <a:close/>
              </a:path>
            </a:pathLst>
          </a:cu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Is the resident at the desired outcome?</a:t>
            </a:r>
          </a:p>
        </p:txBody>
      </p:sp>
      <p:grpSp>
        <p:nvGrpSpPr>
          <p:cNvPr id="12" name="Group 11">
            <a:extLst>
              <a:ext uri="{FF2B5EF4-FFF2-40B4-BE49-F238E27FC236}">
                <a16:creationId xmlns:a16="http://schemas.microsoft.com/office/drawing/2014/main" id="{70D37726-1402-0802-D678-FE807F506B1A}"/>
              </a:ext>
            </a:extLst>
          </p:cNvPr>
          <p:cNvGrpSpPr/>
          <p:nvPr/>
        </p:nvGrpSpPr>
        <p:grpSpPr>
          <a:xfrm>
            <a:off x="941832" y="2667601"/>
            <a:ext cx="3429739" cy="1696888"/>
            <a:chOff x="941832" y="2667601"/>
            <a:chExt cx="3429739" cy="1696888"/>
          </a:xfrm>
        </p:grpSpPr>
        <p:sp>
          <p:nvSpPr>
            <p:cNvPr id="8" name="Freeform 7">
              <a:extLst>
                <a:ext uri="{FF2B5EF4-FFF2-40B4-BE49-F238E27FC236}">
                  <a16:creationId xmlns:a16="http://schemas.microsoft.com/office/drawing/2014/main" id="{CD1736EA-FB95-3EAF-AF1E-2014D73B2B07}"/>
                </a:ext>
              </a:extLst>
            </p:cNvPr>
            <p:cNvSpPr/>
            <p:nvPr/>
          </p:nvSpPr>
          <p:spPr>
            <a:xfrm>
              <a:off x="4120623" y="2667601"/>
              <a:ext cx="250948" cy="1099391"/>
            </a:xfrm>
            <a:custGeom>
              <a:avLst/>
              <a:gdLst/>
              <a:ahLst/>
              <a:cxnLst/>
              <a:rect l="0" t="0" r="0" b="0"/>
              <a:pathLst>
                <a:path>
                  <a:moveTo>
                    <a:pt x="250948" y="0"/>
                  </a:moveTo>
                  <a:lnTo>
                    <a:pt x="250948" y="1099391"/>
                  </a:lnTo>
                  <a:lnTo>
                    <a:pt x="0" y="109939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9">
              <a:extLst>
                <a:ext uri="{FF2B5EF4-FFF2-40B4-BE49-F238E27FC236}">
                  <a16:creationId xmlns:a16="http://schemas.microsoft.com/office/drawing/2014/main" id="{689FCE59-AF3D-1CF3-E106-89FAB6775158}"/>
                </a:ext>
              </a:extLst>
            </p:cNvPr>
            <p:cNvSpPr/>
            <p:nvPr/>
          </p:nvSpPr>
          <p:spPr>
            <a:xfrm>
              <a:off x="941832" y="2786738"/>
              <a:ext cx="3178791" cy="1577751"/>
            </a:xfrm>
            <a:custGeom>
              <a:avLst/>
              <a:gdLst>
                <a:gd name="connsiteX0" fmla="*/ 0 w 2818458"/>
                <a:gd name="connsiteY0" fmla="*/ 0 h 1194991"/>
                <a:gd name="connsiteX1" fmla="*/ 2818458 w 2818458"/>
                <a:gd name="connsiteY1" fmla="*/ 0 h 1194991"/>
                <a:gd name="connsiteX2" fmla="*/ 2818458 w 2818458"/>
                <a:gd name="connsiteY2" fmla="*/ 1194991 h 1194991"/>
                <a:gd name="connsiteX3" fmla="*/ 0 w 2818458"/>
                <a:gd name="connsiteY3" fmla="*/ 1194991 h 1194991"/>
                <a:gd name="connsiteX4" fmla="*/ 0 w 2818458"/>
                <a:gd name="connsiteY4" fmla="*/ 0 h 119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458" h="1194991">
                  <a:moveTo>
                    <a:pt x="0" y="0"/>
                  </a:moveTo>
                  <a:lnTo>
                    <a:pt x="2818458" y="0"/>
                  </a:lnTo>
                  <a:lnTo>
                    <a:pt x="2818458" y="1194991"/>
                  </a:lnTo>
                  <a:lnTo>
                    <a:pt x="0" y="1194991"/>
                  </a:lnTo>
                  <a:lnTo>
                    <a:pt x="0" y="0"/>
                  </a:lnTo>
                  <a:close/>
                </a:path>
              </a:pathLst>
            </a:cu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t" anchorCtr="0">
              <a:noAutofit/>
            </a:bodyPr>
            <a:lstStyle/>
            <a:p>
              <a:pPr marL="0" lvl="0" indent="0" algn="ctr" defTabSz="666750">
                <a:lnSpc>
                  <a:spcPct val="90000"/>
                </a:lnSpc>
                <a:spcBef>
                  <a:spcPct val="0"/>
                </a:spcBef>
                <a:spcAft>
                  <a:spcPct val="35000"/>
                </a:spcAft>
                <a:buNone/>
              </a:pPr>
              <a:endParaRPr lang="en-US" sz="800" b="1" dirty="0"/>
            </a:p>
            <a:p>
              <a:pPr marL="0" lvl="0" indent="0" algn="ctr" defTabSz="666750">
                <a:lnSpc>
                  <a:spcPct val="90000"/>
                </a:lnSpc>
                <a:spcBef>
                  <a:spcPct val="0"/>
                </a:spcBef>
                <a:spcAft>
                  <a:spcPct val="35000"/>
                </a:spcAft>
                <a:buNone/>
              </a:pPr>
              <a:r>
                <a:rPr lang="en-US" b="1" kern="1200" dirty="0"/>
                <a:t>Yes:</a:t>
              </a:r>
            </a:p>
            <a:p>
              <a:pPr marL="63500" lvl="0" algn="ctr" defTabSz="666750">
                <a:lnSpc>
                  <a:spcPct val="90000"/>
                </a:lnSpc>
                <a:spcBef>
                  <a:spcPct val="0"/>
                </a:spcBef>
                <a:spcAft>
                  <a:spcPct val="35000"/>
                </a:spcAft>
                <a:buNone/>
              </a:pPr>
              <a:r>
                <a:rPr lang="en-US" b="1" kern="1200" dirty="0"/>
                <a:t>What can the resident do with time and resources to further enrich their learning?</a:t>
              </a:r>
            </a:p>
          </p:txBody>
        </p:sp>
      </p:grpSp>
      <p:grpSp>
        <p:nvGrpSpPr>
          <p:cNvPr id="13" name="Group 12">
            <a:extLst>
              <a:ext uri="{FF2B5EF4-FFF2-40B4-BE49-F238E27FC236}">
                <a16:creationId xmlns:a16="http://schemas.microsoft.com/office/drawing/2014/main" id="{5EB016EC-F99C-DF03-E245-62DEE4A9EE19}"/>
              </a:ext>
            </a:extLst>
          </p:cNvPr>
          <p:cNvGrpSpPr/>
          <p:nvPr/>
        </p:nvGrpSpPr>
        <p:grpSpPr>
          <a:xfrm>
            <a:off x="4371571" y="2667601"/>
            <a:ext cx="3429739" cy="1696888"/>
            <a:chOff x="4371571" y="2667601"/>
            <a:chExt cx="3429739" cy="1696888"/>
          </a:xfrm>
        </p:grpSpPr>
        <p:sp>
          <p:nvSpPr>
            <p:cNvPr id="7" name="Freeform 6">
              <a:extLst>
                <a:ext uri="{FF2B5EF4-FFF2-40B4-BE49-F238E27FC236}">
                  <a16:creationId xmlns:a16="http://schemas.microsoft.com/office/drawing/2014/main" id="{13732487-C309-E6BD-51C6-AA62B2178F74}"/>
                </a:ext>
              </a:extLst>
            </p:cNvPr>
            <p:cNvSpPr/>
            <p:nvPr/>
          </p:nvSpPr>
          <p:spPr>
            <a:xfrm>
              <a:off x="4371571" y="2667601"/>
              <a:ext cx="250948" cy="1099391"/>
            </a:xfrm>
            <a:custGeom>
              <a:avLst/>
              <a:gdLst/>
              <a:ahLst/>
              <a:cxnLst/>
              <a:rect l="0" t="0" r="0" b="0"/>
              <a:pathLst>
                <a:path>
                  <a:moveTo>
                    <a:pt x="0" y="0"/>
                  </a:moveTo>
                  <a:lnTo>
                    <a:pt x="0" y="1099391"/>
                  </a:lnTo>
                  <a:lnTo>
                    <a:pt x="250948" y="109939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7719B08A-CCDD-1C26-46C4-E2DF7F3F934D}"/>
                </a:ext>
              </a:extLst>
            </p:cNvPr>
            <p:cNvSpPr/>
            <p:nvPr/>
          </p:nvSpPr>
          <p:spPr>
            <a:xfrm>
              <a:off x="4622520" y="2786738"/>
              <a:ext cx="3178790" cy="1577751"/>
            </a:xfrm>
            <a:custGeom>
              <a:avLst/>
              <a:gdLst>
                <a:gd name="connsiteX0" fmla="*/ 0 w 2557926"/>
                <a:gd name="connsiteY0" fmla="*/ 0 h 1194991"/>
                <a:gd name="connsiteX1" fmla="*/ 2557926 w 2557926"/>
                <a:gd name="connsiteY1" fmla="*/ 0 h 1194991"/>
                <a:gd name="connsiteX2" fmla="*/ 2557926 w 2557926"/>
                <a:gd name="connsiteY2" fmla="*/ 1194991 h 1194991"/>
                <a:gd name="connsiteX3" fmla="*/ 0 w 2557926"/>
                <a:gd name="connsiteY3" fmla="*/ 1194991 h 1194991"/>
                <a:gd name="connsiteX4" fmla="*/ 0 w 2557926"/>
                <a:gd name="connsiteY4" fmla="*/ 0 h 119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926" h="1194991">
                  <a:moveTo>
                    <a:pt x="0" y="0"/>
                  </a:moveTo>
                  <a:lnTo>
                    <a:pt x="2557926" y="0"/>
                  </a:lnTo>
                  <a:lnTo>
                    <a:pt x="2557926" y="1194991"/>
                  </a:lnTo>
                  <a:lnTo>
                    <a:pt x="0" y="1194991"/>
                  </a:lnTo>
                  <a:lnTo>
                    <a:pt x="0" y="0"/>
                  </a:lnTo>
                  <a:close/>
                </a:path>
              </a:pathLst>
            </a:cu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b="1" kern="1200" dirty="0"/>
                <a:t>No:</a:t>
              </a:r>
            </a:p>
            <a:p>
              <a:pPr marL="0" lvl="0" indent="0" algn="ctr" defTabSz="666750">
                <a:lnSpc>
                  <a:spcPct val="90000"/>
                </a:lnSpc>
                <a:spcBef>
                  <a:spcPct val="0"/>
                </a:spcBef>
                <a:spcAft>
                  <a:spcPct val="35000"/>
                </a:spcAft>
                <a:buNone/>
              </a:pPr>
              <a:r>
                <a:rPr lang="en-US" b="1" kern="1200" dirty="0"/>
                <a:t>What experiences and opportunities does a resident need now to get (closer) to the desired outcome?</a:t>
              </a:r>
            </a:p>
          </p:txBody>
        </p:sp>
      </p:grpSp>
      <p:sp>
        <p:nvSpPr>
          <p:cNvPr id="5" name="TextBox 4">
            <a:extLst>
              <a:ext uri="{FF2B5EF4-FFF2-40B4-BE49-F238E27FC236}">
                <a16:creationId xmlns:a16="http://schemas.microsoft.com/office/drawing/2014/main" id="{CCA20BB9-57F1-6302-F3A1-B6F2DAAB5A09}"/>
              </a:ext>
            </a:extLst>
          </p:cNvPr>
          <p:cNvSpPr txBox="1"/>
          <p:nvPr/>
        </p:nvSpPr>
        <p:spPr>
          <a:xfrm>
            <a:off x="3867576" y="4597514"/>
            <a:ext cx="1598386" cy="338554"/>
          </a:xfrm>
          <a:prstGeom prst="rect">
            <a:avLst/>
          </a:prstGeom>
          <a:noFill/>
        </p:spPr>
        <p:txBody>
          <a:bodyPr wrap="none" rtlCol="0">
            <a:spAutoFit/>
          </a:bodyPr>
          <a:lstStyle/>
          <a:p>
            <a:r>
              <a:rPr lang="en-US" sz="1600" b="1" dirty="0"/>
              <a:t>Lucey et al, 2018</a:t>
            </a:r>
          </a:p>
        </p:txBody>
      </p:sp>
      <p:sp>
        <p:nvSpPr>
          <p:cNvPr id="3" name="TextBox 2">
            <a:extLst>
              <a:ext uri="{FF2B5EF4-FFF2-40B4-BE49-F238E27FC236}">
                <a16:creationId xmlns:a16="http://schemas.microsoft.com/office/drawing/2014/main" id="{9A151D4E-78BA-21D3-F0DA-E980CED2C998}"/>
              </a:ext>
            </a:extLst>
          </p:cNvPr>
          <p:cNvSpPr txBox="1"/>
          <p:nvPr/>
        </p:nvSpPr>
        <p:spPr>
          <a:xfrm>
            <a:off x="223261" y="241558"/>
            <a:ext cx="1151020" cy="461665"/>
          </a:xfrm>
          <a:prstGeom prst="rect">
            <a:avLst/>
          </a:prstGeom>
          <a:solidFill>
            <a:schemeClr val="accent2">
              <a:lumMod val="20000"/>
              <a:lumOff val="80000"/>
            </a:schemeClr>
          </a:solidFill>
        </p:spPr>
        <p:txBody>
          <a:bodyPr wrap="square">
            <a:spAutoFit/>
          </a:bodyPr>
          <a:lstStyle/>
          <a:p>
            <a:pPr algn="ctr"/>
            <a:r>
              <a:rPr lang="en-US" sz="2400" b="1" i="1" dirty="0">
                <a:solidFill>
                  <a:schemeClr val="accent1">
                    <a:lumMod val="75000"/>
                  </a:schemeClr>
                </a:solidFill>
                <a:latin typeface="Calibri" panose="020F0502020204030204" pitchFamily="34" charset="0"/>
                <a:cs typeface="Calibri" panose="020F0502020204030204" pitchFamily="34" charset="0"/>
              </a:rPr>
              <a:t>CBME</a:t>
            </a:r>
          </a:p>
        </p:txBody>
      </p:sp>
      <p:grpSp>
        <p:nvGrpSpPr>
          <p:cNvPr id="18" name="Group 17">
            <a:extLst>
              <a:ext uri="{FF2B5EF4-FFF2-40B4-BE49-F238E27FC236}">
                <a16:creationId xmlns:a16="http://schemas.microsoft.com/office/drawing/2014/main" id="{5A4CF2BF-9FD8-60DC-5D5F-B56EB0C37B86}"/>
              </a:ext>
            </a:extLst>
          </p:cNvPr>
          <p:cNvGrpSpPr/>
          <p:nvPr/>
        </p:nvGrpSpPr>
        <p:grpSpPr>
          <a:xfrm>
            <a:off x="6576324" y="1348384"/>
            <a:ext cx="2296633" cy="1372596"/>
            <a:chOff x="6368902" y="1796902"/>
            <a:chExt cx="2296633" cy="1372596"/>
          </a:xfrm>
        </p:grpSpPr>
        <p:sp>
          <p:nvSpPr>
            <p:cNvPr id="14" name="Bevel 13">
              <a:extLst>
                <a:ext uri="{FF2B5EF4-FFF2-40B4-BE49-F238E27FC236}">
                  <a16:creationId xmlns:a16="http://schemas.microsoft.com/office/drawing/2014/main" id="{280C28A4-4ED0-444B-96C3-B4C7BC94FF52}"/>
                </a:ext>
              </a:extLst>
            </p:cNvPr>
            <p:cNvSpPr/>
            <p:nvPr/>
          </p:nvSpPr>
          <p:spPr>
            <a:xfrm>
              <a:off x="6368902" y="1796902"/>
              <a:ext cx="2296633" cy="870699"/>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Remediation</a:t>
              </a:r>
            </a:p>
          </p:txBody>
        </p:sp>
        <p:cxnSp>
          <p:nvCxnSpPr>
            <p:cNvPr id="16" name="Straight Arrow Connector 15">
              <a:extLst>
                <a:ext uri="{FF2B5EF4-FFF2-40B4-BE49-F238E27FC236}">
                  <a16:creationId xmlns:a16="http://schemas.microsoft.com/office/drawing/2014/main" id="{2611FE7C-C0B9-5E11-DDB6-1482D172A678}"/>
                </a:ext>
              </a:extLst>
            </p:cNvPr>
            <p:cNvCxnSpPr>
              <a:cxnSpLocks/>
            </p:cNvCxnSpPr>
            <p:nvPr/>
          </p:nvCxnSpPr>
          <p:spPr>
            <a:xfrm flipH="1">
              <a:off x="6964326" y="2721349"/>
              <a:ext cx="225703" cy="4481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1956391" y="1222744"/>
            <a:ext cx="6425942" cy="2853956"/>
          </a:xfrm>
        </p:spPr>
        <p:txBody>
          <a:bodyPr>
            <a:normAutofit fontScale="92500" lnSpcReduction="10000"/>
          </a:bodyPr>
          <a:lstStyle/>
          <a:p>
            <a:pPr marL="349250" indent="-349250" algn="l">
              <a:buFont typeface="Arial" panose="020B0604020202020204" pitchFamily="34" charset="0"/>
              <a:buChar char="•"/>
            </a:pPr>
            <a:r>
              <a:rPr lang="en-US" sz="2000" dirty="0"/>
              <a:t>This soon-to-be 3</a:t>
            </a:r>
            <a:r>
              <a:rPr lang="en-US" sz="2000" baseline="30000" dirty="0"/>
              <a:t>rd</a:t>
            </a:r>
            <a:r>
              <a:rPr lang="en-US" sz="2000" dirty="0"/>
              <a:t>-year resident has sights on doing a sports medicine fellowship.  His electives this year included two months of sports medicine and one month of orthopedics.</a:t>
            </a:r>
          </a:p>
          <a:p>
            <a:pPr marL="349250" indent="-349250" algn="l">
              <a:buFont typeface="Arial" panose="020B0604020202020204" pitchFamily="34" charset="0"/>
              <a:buChar char="•"/>
            </a:pPr>
            <a:r>
              <a:rPr lang="en-US" sz="2000" dirty="0"/>
              <a:t>The electives he wants to do in this upcoming year include sports medicine, physical therapy, and rheumatology.</a:t>
            </a:r>
          </a:p>
          <a:p>
            <a:pPr marL="349250" indent="-349250" algn="l">
              <a:buFont typeface="Arial" panose="020B0604020202020204" pitchFamily="34" charset="0"/>
              <a:buChar char="•"/>
            </a:pPr>
            <a:r>
              <a:rPr lang="en-US" sz="2000" dirty="0"/>
              <a:t>In his last evaluation the CCC does not believe he can adequately provide care to a low-risk patient who is pregnant.</a:t>
            </a:r>
          </a:p>
        </p:txBody>
      </p:sp>
      <p:pic>
        <p:nvPicPr>
          <p:cNvPr id="6" name="Graphic 5" descr="Man in business attire">
            <a:extLst>
              <a:ext uri="{FF2B5EF4-FFF2-40B4-BE49-F238E27FC236}">
                <a16:creationId xmlns:a16="http://schemas.microsoft.com/office/drawing/2014/main" id="{5BC7B0BE-A524-70E2-042C-17ADF157E0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202" y="496901"/>
            <a:ext cx="1304925" cy="1762125"/>
          </a:xfrm>
          <a:prstGeom prst="rect">
            <a:avLst/>
          </a:prstGeom>
        </p:spPr>
      </p:pic>
      <p:sp>
        <p:nvSpPr>
          <p:cNvPr id="7" name="Bevel 6">
            <a:extLst>
              <a:ext uri="{FF2B5EF4-FFF2-40B4-BE49-F238E27FC236}">
                <a16:creationId xmlns:a16="http://schemas.microsoft.com/office/drawing/2014/main" id="{66EC04A0-00EA-6C1B-80C2-2E4DEE9D9524}"/>
              </a:ext>
            </a:extLst>
          </p:cNvPr>
          <p:cNvSpPr/>
          <p:nvPr/>
        </p:nvSpPr>
        <p:spPr>
          <a:xfrm>
            <a:off x="2431479" y="114075"/>
            <a:ext cx="5475767" cy="1020725"/>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Case Scenario</a:t>
            </a:r>
          </a:p>
        </p:txBody>
      </p:sp>
      <p:sp>
        <p:nvSpPr>
          <p:cNvPr id="8" name="TextBox 7">
            <a:extLst>
              <a:ext uri="{FF2B5EF4-FFF2-40B4-BE49-F238E27FC236}">
                <a16:creationId xmlns:a16="http://schemas.microsoft.com/office/drawing/2014/main" id="{BC670C3A-6B3D-4BC5-9885-794293BE86E8}"/>
              </a:ext>
            </a:extLst>
          </p:cNvPr>
          <p:cNvSpPr txBox="1"/>
          <p:nvPr/>
        </p:nvSpPr>
        <p:spPr>
          <a:xfrm>
            <a:off x="0" y="2454779"/>
            <a:ext cx="1871331" cy="830997"/>
          </a:xfrm>
          <a:prstGeom prst="rect">
            <a:avLst/>
          </a:prstGeom>
          <a:noFill/>
        </p:spPr>
        <p:txBody>
          <a:bodyPr wrap="square" rtlCol="0">
            <a:spAutoFit/>
          </a:bodyPr>
          <a:lstStyle/>
          <a:p>
            <a:pPr algn="ctr"/>
            <a:r>
              <a:rPr lang="en-US" sz="2400" b="1" dirty="0">
                <a:solidFill>
                  <a:schemeClr val="bg1"/>
                </a:solidFill>
              </a:rPr>
              <a:t>Resident Jock Doc</a:t>
            </a:r>
          </a:p>
        </p:txBody>
      </p:sp>
      <p:sp>
        <p:nvSpPr>
          <p:cNvPr id="9" name="Bevel 8">
            <a:extLst>
              <a:ext uri="{FF2B5EF4-FFF2-40B4-BE49-F238E27FC236}">
                <a16:creationId xmlns:a16="http://schemas.microsoft.com/office/drawing/2014/main" id="{72CCEA0D-2072-285D-2A40-F5553F3438FE}"/>
              </a:ext>
            </a:extLst>
          </p:cNvPr>
          <p:cNvSpPr/>
          <p:nvPr/>
        </p:nvSpPr>
        <p:spPr>
          <a:xfrm>
            <a:off x="2257519" y="3968829"/>
            <a:ext cx="5475767" cy="1020725"/>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What do you do?</a:t>
            </a:r>
          </a:p>
        </p:txBody>
      </p:sp>
    </p:spTree>
    <p:extLst>
      <p:ext uri="{BB962C8B-B14F-4D97-AF65-F5344CB8AC3E}">
        <p14:creationId xmlns:p14="http://schemas.microsoft.com/office/powerpoint/2010/main" val="19503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E830-AAA7-E912-E3A2-568984E7C277}"/>
              </a:ext>
            </a:extLst>
          </p:cNvPr>
          <p:cNvSpPr>
            <a:spLocks noGrp="1"/>
          </p:cNvSpPr>
          <p:nvPr>
            <p:ph type="title"/>
          </p:nvPr>
        </p:nvSpPr>
        <p:spPr>
          <a:xfrm>
            <a:off x="798771" y="703223"/>
            <a:ext cx="7303238" cy="993775"/>
          </a:xfrm>
        </p:spPr>
        <p:txBody>
          <a:bodyPr>
            <a:normAutofit fontScale="90000"/>
          </a:bodyPr>
          <a:lstStyle/>
          <a:p>
            <a:pPr algn="ctr"/>
            <a:r>
              <a:rPr lang="en-US" dirty="0">
                <a:solidFill>
                  <a:srgbClr val="000000"/>
                </a:solidFill>
              </a:rPr>
              <a:t>Incorporating Individualized Learning Plans (ILPs) When Selecting Elective Experiences</a:t>
            </a:r>
          </a:p>
        </p:txBody>
      </p:sp>
      <p:sp>
        <p:nvSpPr>
          <p:cNvPr id="3" name="TextBox 2">
            <a:extLst>
              <a:ext uri="{FF2B5EF4-FFF2-40B4-BE49-F238E27FC236}">
                <a16:creationId xmlns:a16="http://schemas.microsoft.com/office/drawing/2014/main" id="{9A151D4E-78BA-21D3-F0DA-E980CED2C998}"/>
              </a:ext>
            </a:extLst>
          </p:cNvPr>
          <p:cNvSpPr txBox="1"/>
          <p:nvPr/>
        </p:nvSpPr>
        <p:spPr>
          <a:xfrm>
            <a:off x="223261" y="241558"/>
            <a:ext cx="1151020" cy="461665"/>
          </a:xfrm>
          <a:prstGeom prst="rect">
            <a:avLst/>
          </a:prstGeom>
          <a:solidFill>
            <a:schemeClr val="accent2">
              <a:lumMod val="20000"/>
              <a:lumOff val="80000"/>
            </a:schemeClr>
          </a:solidFill>
        </p:spPr>
        <p:txBody>
          <a:bodyPr wrap="square">
            <a:spAutoFit/>
          </a:bodyPr>
          <a:lstStyle/>
          <a:p>
            <a:pPr algn="ctr"/>
            <a:r>
              <a:rPr lang="en-US" sz="2400" b="1" i="1" dirty="0">
                <a:solidFill>
                  <a:schemeClr val="accent1">
                    <a:lumMod val="75000"/>
                  </a:schemeClr>
                </a:solidFill>
                <a:latin typeface="Calibri" panose="020F0502020204030204" pitchFamily="34" charset="0"/>
                <a:cs typeface="Calibri" panose="020F0502020204030204" pitchFamily="34" charset="0"/>
              </a:rPr>
              <a:t>CBME</a:t>
            </a:r>
          </a:p>
        </p:txBody>
      </p:sp>
      <p:sp>
        <p:nvSpPr>
          <p:cNvPr id="4" name="TextBox 3">
            <a:extLst>
              <a:ext uri="{FF2B5EF4-FFF2-40B4-BE49-F238E27FC236}">
                <a16:creationId xmlns:a16="http://schemas.microsoft.com/office/drawing/2014/main" id="{3345A905-D5BF-B4C7-B172-31B11CBA64BE}"/>
              </a:ext>
            </a:extLst>
          </p:cNvPr>
          <p:cNvSpPr txBox="1"/>
          <p:nvPr/>
        </p:nvSpPr>
        <p:spPr>
          <a:xfrm>
            <a:off x="217310" y="2067450"/>
            <a:ext cx="8709379" cy="1200329"/>
          </a:xfrm>
          <a:prstGeom prst="rect">
            <a:avLst/>
          </a:prstGeom>
          <a:solidFill>
            <a:srgbClr val="0096D2"/>
          </a:solidFill>
          <a:ln>
            <a:solidFill>
              <a:schemeClr val="tx1"/>
            </a:solidFill>
          </a:ln>
          <a:scene3d>
            <a:camera prst="orthographicFront"/>
            <a:lightRig rig="threePt" dir="t"/>
          </a:scene3d>
          <a:sp3d>
            <a:bevelT prst="angle"/>
          </a:sp3d>
        </p:spPr>
        <p:txBody>
          <a:bodyPr wrap="square" rtlCol="0" anchor="ctr">
            <a:spAutoFit/>
          </a:bodyPr>
          <a:lstStyle/>
          <a:p>
            <a:pPr marL="115888"/>
            <a:r>
              <a:rPr lang="en-US" sz="2400" i="1" dirty="0">
                <a:solidFill>
                  <a:schemeClr val="bg1"/>
                </a:solidFill>
              </a:rPr>
              <a:t>These elective experiences should be driven by each resident’s individualized education plan and address needs of future practice goals.</a:t>
            </a:r>
            <a:r>
              <a:rPr lang="en-US" i="1" baseline="30000" dirty="0">
                <a:solidFill>
                  <a:schemeClr val="bg1"/>
                </a:solidFill>
              </a:rPr>
              <a:t>(Detail</a:t>
            </a:r>
            <a:r>
              <a:rPr lang="en-US" sz="1800" b="0" i="1" baseline="30000" dirty="0">
                <a:solidFill>
                  <a:schemeClr val="bg1"/>
                </a:solidFill>
              </a:rPr>
              <a:t>)</a:t>
            </a:r>
            <a:endParaRPr lang="en-US" baseline="30000" dirty="0">
              <a:solidFill>
                <a:schemeClr val="bg1"/>
              </a:solidFill>
            </a:endParaRPr>
          </a:p>
        </p:txBody>
      </p:sp>
    </p:spTree>
    <p:extLst>
      <p:ext uri="{BB962C8B-B14F-4D97-AF65-F5344CB8AC3E}">
        <p14:creationId xmlns:p14="http://schemas.microsoft.com/office/powerpoint/2010/main" val="41982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54E57-7F96-6722-B8A8-C0081622714C}"/>
              </a:ext>
            </a:extLst>
          </p:cNvPr>
          <p:cNvSpPr>
            <a:spLocks noGrp="1"/>
          </p:cNvSpPr>
          <p:nvPr>
            <p:ph type="title"/>
          </p:nvPr>
        </p:nvSpPr>
        <p:spPr>
          <a:xfrm>
            <a:off x="628650" y="128371"/>
            <a:ext cx="2130136" cy="1778361"/>
          </a:xfrm>
        </p:spPr>
        <p:txBody>
          <a:bodyPr>
            <a:normAutofit/>
          </a:bodyPr>
          <a:lstStyle/>
          <a:p>
            <a:r>
              <a:rPr lang="en-US" sz="2400" dirty="0">
                <a:solidFill>
                  <a:srgbClr val="FFFFFF"/>
                </a:solidFill>
              </a:rPr>
              <a:t>A Starting Point…</a:t>
            </a:r>
          </a:p>
        </p:txBody>
      </p:sp>
      <p:pic>
        <p:nvPicPr>
          <p:cNvPr id="8" name="Picture 7">
            <a:extLst>
              <a:ext uri="{FF2B5EF4-FFF2-40B4-BE49-F238E27FC236}">
                <a16:creationId xmlns:a16="http://schemas.microsoft.com/office/drawing/2014/main" id="{0CB8C441-F33C-04E7-710C-FE85AEF6D974}"/>
              </a:ext>
            </a:extLst>
          </p:cNvPr>
          <p:cNvPicPr>
            <a:picLocks noChangeAspect="1"/>
          </p:cNvPicPr>
          <p:nvPr/>
        </p:nvPicPr>
        <p:blipFill>
          <a:blip r:embed="rId3"/>
          <a:stretch>
            <a:fillRect/>
          </a:stretch>
        </p:blipFill>
        <p:spPr>
          <a:xfrm>
            <a:off x="3064669" y="138793"/>
            <a:ext cx="3517106" cy="4752846"/>
          </a:xfrm>
          <a:prstGeom prst="rect">
            <a:avLst/>
          </a:prstGeom>
          <a:ln>
            <a:solidFill>
              <a:schemeClr val="tx1"/>
            </a:solidFill>
          </a:ln>
        </p:spPr>
      </p:pic>
      <p:sp>
        <p:nvSpPr>
          <p:cNvPr id="9" name="TextBox 8">
            <a:extLst>
              <a:ext uri="{FF2B5EF4-FFF2-40B4-BE49-F238E27FC236}">
                <a16:creationId xmlns:a16="http://schemas.microsoft.com/office/drawing/2014/main" id="{41511013-CA28-D057-E77D-D3CF60D259E3}"/>
              </a:ext>
            </a:extLst>
          </p:cNvPr>
          <p:cNvSpPr txBox="1"/>
          <p:nvPr/>
        </p:nvSpPr>
        <p:spPr>
          <a:xfrm>
            <a:off x="6581775" y="986700"/>
            <a:ext cx="2428875" cy="3293209"/>
          </a:xfrm>
          <a:prstGeom prst="rect">
            <a:avLst/>
          </a:prstGeom>
          <a:noFill/>
        </p:spPr>
        <p:txBody>
          <a:bodyPr wrap="square" rtlCol="0">
            <a:spAutoFit/>
          </a:bodyPr>
          <a:lstStyle/>
          <a:p>
            <a:r>
              <a:rPr lang="en-US" sz="2400" dirty="0"/>
              <a:t>I = Individual</a:t>
            </a:r>
          </a:p>
          <a:p>
            <a:pPr marL="285750" indent="-285750">
              <a:buFont typeface="Wingdings" panose="05000000000000000000" pitchFamily="2" charset="2"/>
              <a:buChar char="ü"/>
            </a:pPr>
            <a:r>
              <a:rPr lang="en-US" sz="1600" dirty="0"/>
              <a:t>Long-term career/ training goals</a:t>
            </a:r>
          </a:p>
          <a:p>
            <a:pPr marL="285750" indent="-285750">
              <a:buFont typeface="Wingdings" panose="05000000000000000000" pitchFamily="2" charset="2"/>
              <a:buChar char="ü"/>
            </a:pPr>
            <a:endParaRPr lang="en-US" sz="1600" dirty="0"/>
          </a:p>
          <a:p>
            <a:r>
              <a:rPr lang="en-US" sz="2400" dirty="0"/>
              <a:t>L = Learning</a:t>
            </a:r>
          </a:p>
          <a:p>
            <a:pPr marL="342900" indent="-342900">
              <a:buFont typeface="Wingdings" panose="05000000000000000000" pitchFamily="2" charset="2"/>
              <a:buChar char="ü"/>
            </a:pPr>
            <a:r>
              <a:rPr lang="en-US" sz="1600" dirty="0"/>
              <a:t>Strengths/struggles</a:t>
            </a:r>
          </a:p>
          <a:p>
            <a:pPr marL="342900" indent="-342900">
              <a:buFont typeface="Wingdings" panose="05000000000000000000" pitchFamily="2" charset="2"/>
              <a:buChar char="ü"/>
            </a:pPr>
            <a:r>
              <a:rPr lang="en-US" sz="1600" dirty="0"/>
              <a:t>Progress last time</a:t>
            </a:r>
          </a:p>
          <a:p>
            <a:pPr marL="342900" indent="-342900">
              <a:buFont typeface="Wingdings" panose="05000000000000000000" pitchFamily="2" charset="2"/>
              <a:buChar char="ü"/>
            </a:pPr>
            <a:endParaRPr lang="en-US" sz="2400" dirty="0"/>
          </a:p>
          <a:p>
            <a:r>
              <a:rPr lang="en-US" sz="2400" dirty="0"/>
              <a:t>P = Plan</a:t>
            </a:r>
          </a:p>
          <a:p>
            <a:pPr marL="342900" indent="-342900">
              <a:buFont typeface="Wingdings" panose="05000000000000000000" pitchFamily="2" charset="2"/>
              <a:buChar char="ü"/>
            </a:pPr>
            <a:r>
              <a:rPr lang="en-US" sz="1600" dirty="0"/>
              <a:t>SMART(IE) Objectives</a:t>
            </a:r>
          </a:p>
          <a:p>
            <a:pPr marL="342900" indent="-342900">
              <a:buFont typeface="Wingdings" panose="05000000000000000000" pitchFamily="2" charset="2"/>
              <a:buChar char="ü"/>
            </a:pPr>
            <a:r>
              <a:rPr lang="en-US" sz="1600" dirty="0"/>
              <a:t>Linked to C.O.’s</a:t>
            </a:r>
          </a:p>
        </p:txBody>
      </p:sp>
      <p:pic>
        <p:nvPicPr>
          <p:cNvPr id="3" name="Picture 2">
            <a:extLst>
              <a:ext uri="{FF2B5EF4-FFF2-40B4-BE49-F238E27FC236}">
                <a16:creationId xmlns:a16="http://schemas.microsoft.com/office/drawing/2014/main" id="{2A559554-C2E6-19D5-3664-B778E5818308}"/>
              </a:ext>
            </a:extLst>
          </p:cNvPr>
          <p:cNvPicPr>
            <a:picLocks noChangeAspect="1"/>
          </p:cNvPicPr>
          <p:nvPr/>
        </p:nvPicPr>
        <p:blipFill>
          <a:blip r:embed="rId4"/>
          <a:stretch>
            <a:fillRect/>
          </a:stretch>
        </p:blipFill>
        <p:spPr>
          <a:xfrm>
            <a:off x="8878" y="1640657"/>
            <a:ext cx="3037435" cy="1038033"/>
          </a:xfrm>
          <a:prstGeom prst="rect">
            <a:avLst/>
          </a:prstGeom>
        </p:spPr>
      </p:pic>
      <p:sp>
        <p:nvSpPr>
          <p:cNvPr id="5" name="TextBox 4">
            <a:extLst>
              <a:ext uri="{FF2B5EF4-FFF2-40B4-BE49-F238E27FC236}">
                <a16:creationId xmlns:a16="http://schemas.microsoft.com/office/drawing/2014/main" id="{51E435EA-EBB1-1669-9138-515CAF96585B}"/>
              </a:ext>
            </a:extLst>
          </p:cNvPr>
          <p:cNvSpPr txBox="1"/>
          <p:nvPr/>
        </p:nvSpPr>
        <p:spPr>
          <a:xfrm>
            <a:off x="103365" y="2600446"/>
            <a:ext cx="2934070" cy="276999"/>
          </a:xfrm>
          <a:prstGeom prst="rect">
            <a:avLst/>
          </a:prstGeom>
          <a:noFill/>
        </p:spPr>
        <p:txBody>
          <a:bodyPr wrap="square">
            <a:spAutoFit/>
          </a:bodyPr>
          <a:lstStyle/>
          <a:p>
            <a:pPr algn="ctr"/>
            <a:r>
              <a:rPr lang="en-US" sz="1200" dirty="0">
                <a:solidFill>
                  <a:schemeClr val="accent1">
                    <a:lumMod val="50000"/>
                  </a:schemeClr>
                </a:solidFill>
              </a:rPr>
              <a:t>stfm.org/cbmetoolkit</a:t>
            </a:r>
          </a:p>
        </p:txBody>
      </p:sp>
    </p:spTree>
    <p:extLst>
      <p:ext uri="{BB962C8B-B14F-4D97-AF65-F5344CB8AC3E}">
        <p14:creationId xmlns:p14="http://schemas.microsoft.com/office/powerpoint/2010/main" val="266818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249194" y="217283"/>
            <a:ext cx="8112876" cy="549116"/>
          </a:xfrm>
        </p:spPr>
        <p:txBody>
          <a:bodyPr>
            <a:normAutofit/>
          </a:bodyPr>
          <a:lstStyle/>
          <a:p>
            <a:r>
              <a:rPr lang="en-US" sz="3000" b="1" dirty="0">
                <a:solidFill>
                  <a:srgbClr val="0070C0"/>
                </a:solidFill>
              </a:rPr>
              <a:t>Faculty Development Webinars</a:t>
            </a:r>
          </a:p>
        </p:txBody>
      </p:sp>
      <p:graphicFrame>
        <p:nvGraphicFramePr>
          <p:cNvPr id="8" name="Content Placeholder 2">
            <a:extLst>
              <a:ext uri="{FF2B5EF4-FFF2-40B4-BE49-F238E27FC236}">
                <a16:creationId xmlns:a16="http://schemas.microsoft.com/office/drawing/2014/main" id="{8E26F397-4A46-8CD2-2447-1CCFF17562BF}"/>
              </a:ext>
            </a:extLst>
          </p:cNvPr>
          <p:cNvGraphicFramePr>
            <a:graphicFrameLocks noGrp="1"/>
          </p:cNvGraphicFramePr>
          <p:nvPr>
            <p:ph idx="1"/>
            <p:extLst>
              <p:ext uri="{D42A27DB-BD31-4B8C-83A1-F6EECF244321}">
                <p14:modId xmlns:p14="http://schemas.microsoft.com/office/powerpoint/2010/main" val="3169129519"/>
              </p:ext>
            </p:extLst>
          </p:nvPr>
        </p:nvGraphicFramePr>
        <p:xfrm>
          <a:off x="263951" y="766399"/>
          <a:ext cx="8502977" cy="428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FCC8BEA-BD34-BC41-5A69-DBD1D166CC67}"/>
              </a:ext>
            </a:extLst>
          </p:cNvPr>
          <p:cNvSpPr txBox="1"/>
          <p:nvPr/>
        </p:nvSpPr>
        <p:spPr>
          <a:xfrm>
            <a:off x="6433546" y="274171"/>
            <a:ext cx="2461260" cy="338554"/>
          </a:xfrm>
          <a:prstGeom prst="rect">
            <a:avLst/>
          </a:prstGeom>
          <a:noFill/>
          <a:ln w="127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417B">
                    <a:lumMod val="60000"/>
                    <a:lumOff val="40000"/>
                  </a:srgbClr>
                </a:solidFill>
                <a:effectLst/>
                <a:uLnTx/>
                <a:uFillTx/>
                <a:latin typeface="Trebuchet MS" panose="020B0603020202020204"/>
                <a:ea typeface="+mn-ea"/>
                <a:cs typeface="+mn-cs"/>
              </a:rPr>
              <a:t>stfm.org/cbmewebinars</a:t>
            </a:r>
          </a:p>
        </p:txBody>
      </p:sp>
      <p:sp>
        <p:nvSpPr>
          <p:cNvPr id="7" name="TextBox 6">
            <a:extLst>
              <a:ext uri="{FF2B5EF4-FFF2-40B4-BE49-F238E27FC236}">
                <a16:creationId xmlns:a16="http://schemas.microsoft.com/office/drawing/2014/main" id="{B90A9006-E1E2-7B69-0E1C-28C017AF45FE}"/>
              </a:ext>
            </a:extLst>
          </p:cNvPr>
          <p:cNvSpPr txBox="1"/>
          <p:nvPr/>
        </p:nvSpPr>
        <p:spPr>
          <a:xfrm>
            <a:off x="76199" y="612725"/>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9" name="TextBox 8">
            <a:extLst>
              <a:ext uri="{FF2B5EF4-FFF2-40B4-BE49-F238E27FC236}">
                <a16:creationId xmlns:a16="http://schemas.microsoft.com/office/drawing/2014/main" id="{535DDA93-8A75-D60E-9579-1E881D3FE7EF}"/>
              </a:ext>
            </a:extLst>
          </p:cNvPr>
          <p:cNvSpPr txBox="1"/>
          <p:nvPr/>
        </p:nvSpPr>
        <p:spPr>
          <a:xfrm>
            <a:off x="2323920" y="659947"/>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3" name="TextBox 2">
            <a:extLst>
              <a:ext uri="{FF2B5EF4-FFF2-40B4-BE49-F238E27FC236}">
                <a16:creationId xmlns:a16="http://schemas.microsoft.com/office/drawing/2014/main" id="{4AC98540-2021-CEAF-E167-5FE9149D82C3}"/>
              </a:ext>
            </a:extLst>
          </p:cNvPr>
          <p:cNvSpPr txBox="1"/>
          <p:nvPr/>
        </p:nvSpPr>
        <p:spPr>
          <a:xfrm>
            <a:off x="4562405" y="669184"/>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0" name="TextBox 9">
            <a:extLst>
              <a:ext uri="{FF2B5EF4-FFF2-40B4-BE49-F238E27FC236}">
                <a16:creationId xmlns:a16="http://schemas.microsoft.com/office/drawing/2014/main" id="{6F8D9200-D939-9559-9939-473344904A40}"/>
              </a:ext>
            </a:extLst>
          </p:cNvPr>
          <p:cNvSpPr txBox="1"/>
          <p:nvPr/>
        </p:nvSpPr>
        <p:spPr>
          <a:xfrm>
            <a:off x="6782418" y="653728"/>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1" name="TextBox 10">
            <a:extLst>
              <a:ext uri="{FF2B5EF4-FFF2-40B4-BE49-F238E27FC236}">
                <a16:creationId xmlns:a16="http://schemas.microsoft.com/office/drawing/2014/main" id="{F7D84D9E-A97C-0D84-2570-35F6DFCEBF9E}"/>
              </a:ext>
            </a:extLst>
          </p:cNvPr>
          <p:cNvSpPr txBox="1"/>
          <p:nvPr/>
        </p:nvSpPr>
        <p:spPr>
          <a:xfrm>
            <a:off x="80775" y="2149118"/>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2" name="TextBox 11">
            <a:extLst>
              <a:ext uri="{FF2B5EF4-FFF2-40B4-BE49-F238E27FC236}">
                <a16:creationId xmlns:a16="http://schemas.microsoft.com/office/drawing/2014/main" id="{97311745-9EA3-7C86-2BE5-6BB74D9DECFE}"/>
              </a:ext>
            </a:extLst>
          </p:cNvPr>
          <p:cNvSpPr txBox="1"/>
          <p:nvPr/>
        </p:nvSpPr>
        <p:spPr>
          <a:xfrm>
            <a:off x="2309119" y="2156193"/>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3" name="TextBox 12">
            <a:extLst>
              <a:ext uri="{FF2B5EF4-FFF2-40B4-BE49-F238E27FC236}">
                <a16:creationId xmlns:a16="http://schemas.microsoft.com/office/drawing/2014/main" id="{370B1EC3-9181-D322-BE6E-7C9A14606870}"/>
              </a:ext>
            </a:extLst>
          </p:cNvPr>
          <p:cNvSpPr txBox="1"/>
          <p:nvPr/>
        </p:nvSpPr>
        <p:spPr>
          <a:xfrm>
            <a:off x="4515439" y="2145555"/>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4" name="TextBox 13">
            <a:extLst>
              <a:ext uri="{FF2B5EF4-FFF2-40B4-BE49-F238E27FC236}">
                <a16:creationId xmlns:a16="http://schemas.microsoft.com/office/drawing/2014/main" id="{DB9EE661-4D66-3794-2BC7-064B58459CD3}"/>
              </a:ext>
            </a:extLst>
          </p:cNvPr>
          <p:cNvSpPr txBox="1"/>
          <p:nvPr/>
        </p:nvSpPr>
        <p:spPr>
          <a:xfrm>
            <a:off x="6721759" y="2141992"/>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15" name="TextBox 14">
            <a:extLst>
              <a:ext uri="{FF2B5EF4-FFF2-40B4-BE49-F238E27FC236}">
                <a16:creationId xmlns:a16="http://schemas.microsoft.com/office/drawing/2014/main" id="{D057FCB9-F8E0-264F-6C9C-7144DCB865C0}"/>
              </a:ext>
            </a:extLst>
          </p:cNvPr>
          <p:cNvSpPr txBox="1"/>
          <p:nvPr/>
        </p:nvSpPr>
        <p:spPr>
          <a:xfrm>
            <a:off x="76199" y="3679292"/>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3666497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1956391" y="1377963"/>
            <a:ext cx="6425942" cy="3016237"/>
          </a:xfrm>
        </p:spPr>
        <p:txBody>
          <a:bodyPr>
            <a:normAutofit fontScale="92500" lnSpcReduction="10000"/>
          </a:bodyPr>
          <a:lstStyle/>
          <a:p>
            <a:pPr marL="349250" indent="-349250" algn="l">
              <a:buFont typeface="Arial" panose="020B0604020202020204" pitchFamily="34" charset="0"/>
              <a:buChar char="•"/>
            </a:pPr>
            <a:r>
              <a:rPr lang="en-US" dirty="0"/>
              <a:t>What aspects of providing care to a low-risk pregnant patients are lacking?</a:t>
            </a:r>
          </a:p>
          <a:p>
            <a:pPr marL="806450" lvl="1" indent="-349250" algn="l">
              <a:buFont typeface="Arial" panose="020B0604020202020204" pitchFamily="34" charset="0"/>
              <a:buChar char="•"/>
            </a:pPr>
            <a:r>
              <a:rPr lang="en-US" dirty="0">
                <a:solidFill>
                  <a:schemeClr val="bg1"/>
                </a:solidFill>
              </a:rPr>
              <a:t>? management of early pregnancy</a:t>
            </a:r>
          </a:p>
          <a:p>
            <a:pPr marL="806450" lvl="1" indent="-349250" algn="l">
              <a:buFont typeface="Arial" panose="020B0604020202020204" pitchFamily="34" charset="0"/>
              <a:buChar char="•"/>
            </a:pPr>
            <a:r>
              <a:rPr lang="en-US" dirty="0">
                <a:solidFill>
                  <a:schemeClr val="bg1"/>
                </a:solidFill>
              </a:rPr>
              <a:t>? medical problems during pregnancy</a:t>
            </a:r>
          </a:p>
          <a:p>
            <a:pPr marL="806450" lvl="1" indent="-349250" algn="l">
              <a:buFont typeface="Arial" panose="020B0604020202020204" pitchFamily="34" charset="0"/>
              <a:buChar char="•"/>
            </a:pPr>
            <a:r>
              <a:rPr lang="en-US" dirty="0">
                <a:solidFill>
                  <a:schemeClr val="bg1"/>
                </a:solidFill>
              </a:rPr>
              <a:t>? prenatal care</a:t>
            </a:r>
          </a:p>
          <a:p>
            <a:pPr marL="806450" lvl="1" indent="-349250" algn="l">
              <a:buFont typeface="Arial" panose="020B0604020202020204" pitchFamily="34" charset="0"/>
              <a:buChar char="•"/>
            </a:pPr>
            <a:r>
              <a:rPr lang="en-US" dirty="0">
                <a:solidFill>
                  <a:schemeClr val="bg1"/>
                </a:solidFill>
              </a:rPr>
              <a:t>? postpartum care and breast feedings</a:t>
            </a:r>
          </a:p>
          <a:p>
            <a:pPr marL="349250" indent="-349250" algn="l">
              <a:buFont typeface="Arial" panose="020B0604020202020204" pitchFamily="34" charset="0"/>
              <a:buChar char="•"/>
            </a:pPr>
            <a:r>
              <a:rPr lang="en-US" dirty="0"/>
              <a:t>What can be done to remediate this deficiency?</a:t>
            </a:r>
          </a:p>
          <a:p>
            <a:pPr marL="349250" indent="-349250" algn="l">
              <a:buFont typeface="Arial" panose="020B0604020202020204" pitchFamily="34" charset="0"/>
              <a:buChar char="•"/>
            </a:pPr>
            <a:r>
              <a:rPr lang="en-US" dirty="0">
                <a:solidFill>
                  <a:schemeClr val="bg1"/>
                </a:solidFill>
              </a:rPr>
              <a:t>How can an elective experience be created to help the resident overcome this deficiency?</a:t>
            </a:r>
          </a:p>
        </p:txBody>
      </p:sp>
      <p:pic>
        <p:nvPicPr>
          <p:cNvPr id="6" name="Graphic 5" descr="Man in business attire">
            <a:extLst>
              <a:ext uri="{FF2B5EF4-FFF2-40B4-BE49-F238E27FC236}">
                <a16:creationId xmlns:a16="http://schemas.microsoft.com/office/drawing/2014/main" id="{5BC7B0BE-A524-70E2-042C-17ADF157E0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202" y="496901"/>
            <a:ext cx="1304925" cy="1762125"/>
          </a:xfrm>
          <a:prstGeom prst="rect">
            <a:avLst/>
          </a:prstGeom>
        </p:spPr>
      </p:pic>
      <p:sp>
        <p:nvSpPr>
          <p:cNvPr id="7" name="Bevel 6">
            <a:extLst>
              <a:ext uri="{FF2B5EF4-FFF2-40B4-BE49-F238E27FC236}">
                <a16:creationId xmlns:a16="http://schemas.microsoft.com/office/drawing/2014/main" id="{66EC04A0-00EA-6C1B-80C2-2E4DEE9D9524}"/>
              </a:ext>
            </a:extLst>
          </p:cNvPr>
          <p:cNvSpPr/>
          <p:nvPr/>
        </p:nvSpPr>
        <p:spPr>
          <a:xfrm>
            <a:off x="2431479" y="114075"/>
            <a:ext cx="5475767" cy="1020725"/>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Case Scenario </a:t>
            </a:r>
            <a:r>
              <a:rPr lang="en-US" sz="2800" dirty="0"/>
              <a:t>(cont.)</a:t>
            </a:r>
          </a:p>
        </p:txBody>
      </p:sp>
      <p:sp>
        <p:nvSpPr>
          <p:cNvPr id="8" name="TextBox 7">
            <a:extLst>
              <a:ext uri="{FF2B5EF4-FFF2-40B4-BE49-F238E27FC236}">
                <a16:creationId xmlns:a16="http://schemas.microsoft.com/office/drawing/2014/main" id="{BC670C3A-6B3D-4BC5-9885-794293BE86E8}"/>
              </a:ext>
            </a:extLst>
          </p:cNvPr>
          <p:cNvSpPr txBox="1"/>
          <p:nvPr/>
        </p:nvSpPr>
        <p:spPr>
          <a:xfrm>
            <a:off x="0" y="2454779"/>
            <a:ext cx="1871331" cy="830997"/>
          </a:xfrm>
          <a:prstGeom prst="rect">
            <a:avLst/>
          </a:prstGeom>
          <a:noFill/>
        </p:spPr>
        <p:txBody>
          <a:bodyPr wrap="square" rtlCol="0">
            <a:spAutoFit/>
          </a:bodyPr>
          <a:lstStyle/>
          <a:p>
            <a:pPr algn="ctr"/>
            <a:r>
              <a:rPr lang="en-US" sz="2400" b="1" dirty="0">
                <a:solidFill>
                  <a:schemeClr val="bg1"/>
                </a:solidFill>
              </a:rPr>
              <a:t>Resident Jock Doc</a:t>
            </a:r>
          </a:p>
        </p:txBody>
      </p:sp>
    </p:spTree>
    <p:extLst>
      <p:ext uri="{BB962C8B-B14F-4D97-AF65-F5344CB8AC3E}">
        <p14:creationId xmlns:p14="http://schemas.microsoft.com/office/powerpoint/2010/main" val="30673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1711843" y="304800"/>
            <a:ext cx="6060558" cy="1173126"/>
          </a:xfrm>
          <a:solidFill>
            <a:srgbClr val="0096D2"/>
          </a:solidFill>
          <a:scene3d>
            <a:camera prst="orthographicFront"/>
            <a:lightRig rig="threePt" dir="t"/>
          </a:scene3d>
          <a:sp3d>
            <a:bevelT prst="angle"/>
          </a:sp3d>
        </p:spPr>
        <p:txBody>
          <a:bodyPr anchor="ctr"/>
          <a:lstStyle/>
          <a:p>
            <a:r>
              <a:rPr lang="en-US" dirty="0">
                <a:solidFill>
                  <a:schemeClr val="bg1"/>
                </a:solidFill>
              </a:rPr>
              <a:t>Steps in Choosing An Elective Experience</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839496"/>
            <a:ext cx="8165804" cy="2360364"/>
          </a:xfrm>
        </p:spPr>
        <p:txBody>
          <a:bodyPr>
            <a:normAutofit fontScale="92500"/>
          </a:bodyPr>
          <a:lstStyle/>
          <a:p>
            <a:pPr marL="342900" indent="-342900" algn="l">
              <a:buFont typeface="Arial" panose="020B0604020202020204" pitchFamily="34" charset="0"/>
              <a:buChar char="•"/>
            </a:pPr>
            <a:r>
              <a:rPr lang="en-US" dirty="0"/>
              <a:t>Start with a meeting between the resident and faculty mentor (advisor, coach) to review the ILP together</a:t>
            </a:r>
          </a:p>
          <a:p>
            <a:pPr marL="342900" indent="-342900" algn="l">
              <a:buFont typeface="Arial" panose="020B0604020202020204" pitchFamily="34" charset="0"/>
              <a:buChar char="•"/>
            </a:pPr>
            <a:r>
              <a:rPr lang="en-US" dirty="0"/>
              <a:t>If remediation is needed, what is needed to rectify the ”deficiency” and is there an elective already created that can help the resident achieve competency in that outcome?</a:t>
            </a:r>
          </a:p>
          <a:p>
            <a:pPr marL="800100" lvl="1" indent="-342900" algn="l">
              <a:buFont typeface="Arial" panose="020B0604020202020204" pitchFamily="34" charset="0"/>
              <a:buChar char="•"/>
            </a:pPr>
            <a:r>
              <a:rPr lang="en-US" dirty="0"/>
              <a:t>Note – you can not graduate a resident that has not met competency in all 15 core outcomes</a:t>
            </a:r>
          </a:p>
        </p:txBody>
      </p:sp>
      <p:pic>
        <p:nvPicPr>
          <p:cNvPr id="5122" name="Picture 2" descr="Climbing st success clipart jpg">
            <a:extLst>
              <a:ext uri="{FF2B5EF4-FFF2-40B4-BE49-F238E27FC236}">
                <a16:creationId xmlns:a16="http://schemas.microsoft.com/office/drawing/2014/main" id="{8245922C-A940-B4D8-0187-3126BFE29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304800"/>
            <a:ext cx="1246114" cy="133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1711843" y="304800"/>
            <a:ext cx="6060558" cy="1332478"/>
          </a:xfrm>
          <a:solidFill>
            <a:srgbClr val="0096D2"/>
          </a:solidFill>
          <a:scene3d>
            <a:camera prst="orthographicFront"/>
            <a:lightRig rig="threePt" dir="t"/>
          </a:scene3d>
          <a:sp3d>
            <a:bevelT prst="angle"/>
          </a:sp3d>
        </p:spPr>
        <p:txBody>
          <a:bodyPr anchor="ctr"/>
          <a:lstStyle/>
          <a:p>
            <a:r>
              <a:rPr lang="en-US" dirty="0">
                <a:solidFill>
                  <a:schemeClr val="bg1"/>
                </a:solidFill>
              </a:rPr>
              <a:t>Steps in Choosing An Elective Experience</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882026"/>
            <a:ext cx="8165804" cy="2137081"/>
          </a:xfrm>
        </p:spPr>
        <p:txBody>
          <a:bodyPr>
            <a:normAutofit fontScale="92500" lnSpcReduction="10000"/>
          </a:bodyPr>
          <a:lstStyle/>
          <a:p>
            <a:pPr marL="342900" indent="-342900" algn="l">
              <a:buFont typeface="Arial" panose="020B0604020202020204" pitchFamily="34" charset="0"/>
              <a:buChar char="•"/>
            </a:pPr>
            <a:r>
              <a:rPr lang="en-US" dirty="0"/>
              <a:t>Next, using the ILP identify the resident’s personal educational goals and future practice goals</a:t>
            </a:r>
          </a:p>
          <a:p>
            <a:pPr marL="342900" indent="-342900" algn="l">
              <a:buFont typeface="Arial" panose="020B0604020202020204" pitchFamily="34" charset="0"/>
              <a:buChar char="•"/>
            </a:pPr>
            <a:r>
              <a:rPr lang="en-US" dirty="0"/>
              <a:t>Are there established elective experiences that can satisfy these goals?</a:t>
            </a:r>
          </a:p>
          <a:p>
            <a:pPr marL="800100" lvl="1" indent="-342900" algn="l">
              <a:buFont typeface="Arial" panose="020B0604020202020204" pitchFamily="34" charset="0"/>
              <a:buChar char="•"/>
            </a:pPr>
            <a:r>
              <a:rPr lang="en-US" dirty="0"/>
              <a:t>If yes – schedule the experience (with PD’s permission)</a:t>
            </a:r>
          </a:p>
          <a:p>
            <a:pPr marL="800100" lvl="1" indent="-342900" algn="l">
              <a:buFont typeface="Arial" panose="020B0604020202020204" pitchFamily="34" charset="0"/>
              <a:buChar char="•"/>
            </a:pPr>
            <a:r>
              <a:rPr lang="en-US" dirty="0"/>
              <a:t>If no – create the experience using the ACGME criteria for electives</a:t>
            </a:r>
          </a:p>
        </p:txBody>
      </p:sp>
      <p:pic>
        <p:nvPicPr>
          <p:cNvPr id="5122" name="Picture 2" descr="Climbing st success clipart jpg">
            <a:extLst>
              <a:ext uri="{FF2B5EF4-FFF2-40B4-BE49-F238E27FC236}">
                <a16:creationId xmlns:a16="http://schemas.microsoft.com/office/drawing/2014/main" id="{8245922C-A940-B4D8-0187-3126BFE29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304800"/>
            <a:ext cx="1246114" cy="133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1711843" y="219739"/>
            <a:ext cx="6060558" cy="1332478"/>
          </a:xfrm>
          <a:solidFill>
            <a:srgbClr val="0096D2"/>
          </a:solidFill>
          <a:scene3d>
            <a:camera prst="orthographicFront"/>
            <a:lightRig rig="threePt" dir="t"/>
          </a:scene3d>
          <a:sp3d>
            <a:bevelT prst="angle"/>
          </a:sp3d>
        </p:spPr>
        <p:txBody>
          <a:bodyPr anchor="ctr"/>
          <a:lstStyle/>
          <a:p>
            <a:r>
              <a:rPr lang="en-US" dirty="0">
                <a:solidFill>
                  <a:schemeClr val="bg1"/>
                </a:solidFill>
              </a:rPr>
              <a:t>Helping Residents Choose Their Elective Experiences</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882026"/>
            <a:ext cx="8165804" cy="2360365"/>
          </a:xfrm>
        </p:spPr>
        <p:txBody>
          <a:bodyPr>
            <a:normAutofit/>
          </a:bodyPr>
          <a:lstStyle/>
          <a:p>
            <a:pPr marL="342900" indent="-342900" algn="l">
              <a:buFont typeface="Arial" panose="020B0604020202020204" pitchFamily="34" charset="0"/>
              <a:buChar char="•"/>
            </a:pPr>
            <a:r>
              <a:rPr lang="en-US" dirty="0"/>
              <a:t>Educate the residents and faculty as a group on the purposes of elective experiences</a:t>
            </a:r>
          </a:p>
          <a:p>
            <a:pPr marL="800100" lvl="1" indent="-342900" algn="l">
              <a:buFont typeface="Arial" panose="020B0604020202020204" pitchFamily="34" charset="0"/>
              <a:buChar char="•"/>
            </a:pPr>
            <a:r>
              <a:rPr lang="en-US" sz="2400" dirty="0"/>
              <a:t>Suggest mid-year annually (e.g., January)</a:t>
            </a:r>
          </a:p>
          <a:p>
            <a:pPr marL="342900" indent="-342900" algn="l">
              <a:buFont typeface="Arial" panose="020B0604020202020204" pitchFamily="34" charset="0"/>
              <a:buChar char="•"/>
            </a:pPr>
            <a:r>
              <a:rPr lang="en-US" dirty="0"/>
              <a:t>Selection ideally made 2-3 months prior to the upcoming academic year to allow for scheduling and/or development of a new elective</a:t>
            </a:r>
          </a:p>
        </p:txBody>
      </p:sp>
      <p:pic>
        <p:nvPicPr>
          <p:cNvPr id="5122" name="Picture 2" descr="Climbing st success clipart jpg">
            <a:extLst>
              <a:ext uri="{FF2B5EF4-FFF2-40B4-BE49-F238E27FC236}">
                <a16:creationId xmlns:a16="http://schemas.microsoft.com/office/drawing/2014/main" id="{8245922C-A940-B4D8-0187-3126BFE29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304800"/>
            <a:ext cx="1246114" cy="133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1711843" y="219739"/>
            <a:ext cx="6060558" cy="1332478"/>
          </a:xfrm>
          <a:solidFill>
            <a:srgbClr val="0096D2"/>
          </a:solidFill>
          <a:scene3d>
            <a:camera prst="orthographicFront"/>
            <a:lightRig rig="threePt" dir="t"/>
          </a:scene3d>
          <a:sp3d>
            <a:bevelT prst="angle"/>
          </a:sp3d>
        </p:spPr>
        <p:txBody>
          <a:bodyPr anchor="ctr"/>
          <a:lstStyle/>
          <a:p>
            <a:r>
              <a:rPr lang="en-US" dirty="0">
                <a:solidFill>
                  <a:schemeClr val="bg1"/>
                </a:solidFill>
              </a:rPr>
              <a:t>Helping Residents Choose Their Elective Experiences</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637278"/>
            <a:ext cx="8165804" cy="2806932"/>
          </a:xfrm>
        </p:spPr>
        <p:txBody>
          <a:bodyPr>
            <a:normAutofit/>
          </a:bodyPr>
          <a:lstStyle/>
          <a:p>
            <a:pPr marL="342900" indent="-342900" algn="l">
              <a:buFont typeface="Arial" panose="020B0604020202020204" pitchFamily="34" charset="0"/>
              <a:buChar char="•"/>
            </a:pPr>
            <a:r>
              <a:rPr lang="en-US" dirty="0"/>
              <a:t>Database of available elective experiences</a:t>
            </a:r>
          </a:p>
          <a:p>
            <a:pPr marL="800100" lvl="1" indent="-342900" algn="l">
              <a:buFont typeface="Arial" panose="020B0604020202020204" pitchFamily="34" charset="0"/>
              <a:buChar char="•"/>
            </a:pPr>
            <a:r>
              <a:rPr lang="en-US" dirty="0"/>
              <a:t>Description of experience</a:t>
            </a:r>
          </a:p>
          <a:p>
            <a:pPr marL="800100" lvl="1" indent="-342900" algn="l">
              <a:buFont typeface="Arial" panose="020B0604020202020204" pitchFamily="34" charset="0"/>
              <a:buChar char="•"/>
            </a:pPr>
            <a:r>
              <a:rPr lang="en-US" dirty="0"/>
              <a:t>Goals and objectives for the experience</a:t>
            </a:r>
          </a:p>
          <a:p>
            <a:pPr marL="800100" lvl="1" indent="-342900" algn="l">
              <a:buFont typeface="Arial" panose="020B0604020202020204" pitchFamily="34" charset="0"/>
              <a:buChar char="•"/>
            </a:pPr>
            <a:r>
              <a:rPr lang="en-US" dirty="0"/>
              <a:t>Competencies and outcomes to be met with this experience</a:t>
            </a:r>
          </a:p>
          <a:p>
            <a:pPr marL="800100" lvl="1" indent="-342900" algn="l">
              <a:buFont typeface="Arial" panose="020B0604020202020204" pitchFamily="34" charset="0"/>
              <a:buChar char="•"/>
            </a:pPr>
            <a:r>
              <a:rPr lang="en-US" dirty="0"/>
              <a:t>Supervision by whom and how often</a:t>
            </a:r>
          </a:p>
          <a:p>
            <a:pPr marL="800100" lvl="1" indent="-342900" algn="l">
              <a:buFont typeface="Arial" panose="020B0604020202020204" pitchFamily="34" charset="0"/>
              <a:buChar char="•"/>
            </a:pPr>
            <a:r>
              <a:rPr lang="en-US" dirty="0"/>
              <a:t>Assessment by whom and when</a:t>
            </a:r>
          </a:p>
          <a:p>
            <a:pPr marL="800100" lvl="1" indent="-342900" algn="l">
              <a:buFont typeface="Arial" panose="020B0604020202020204" pitchFamily="34" charset="0"/>
              <a:buChar char="•"/>
            </a:pPr>
            <a:r>
              <a:rPr lang="en-US" dirty="0"/>
              <a:t>Resources to be used</a:t>
            </a:r>
          </a:p>
          <a:p>
            <a:pPr marL="800100" lvl="1" indent="-342900" algn="l">
              <a:buFont typeface="Arial" panose="020B0604020202020204" pitchFamily="34" charset="0"/>
              <a:buChar char="•"/>
            </a:pPr>
            <a:r>
              <a:rPr lang="en-US" dirty="0"/>
              <a:t>Opportunities for resident reflection and feedback</a:t>
            </a:r>
          </a:p>
        </p:txBody>
      </p:sp>
      <p:pic>
        <p:nvPicPr>
          <p:cNvPr id="5122" name="Picture 2" descr="Climbing st success clipart jpg">
            <a:extLst>
              <a:ext uri="{FF2B5EF4-FFF2-40B4-BE49-F238E27FC236}">
                <a16:creationId xmlns:a16="http://schemas.microsoft.com/office/drawing/2014/main" id="{8245922C-A940-B4D8-0187-3126BFE29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304800"/>
            <a:ext cx="1246114" cy="133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2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2397643" y="219738"/>
            <a:ext cx="6060558" cy="1332478"/>
          </a:xfrm>
          <a:solidFill>
            <a:srgbClr val="0096D2"/>
          </a:solidFill>
          <a:scene3d>
            <a:camera prst="orthographicFront"/>
            <a:lightRig rig="threePt" dir="t"/>
          </a:scene3d>
          <a:sp3d>
            <a:bevelT prst="angle"/>
          </a:sp3d>
        </p:spPr>
        <p:txBody>
          <a:bodyPr anchor="ctr"/>
          <a:lstStyle/>
          <a:p>
            <a:r>
              <a:rPr lang="en-US" dirty="0">
                <a:solidFill>
                  <a:schemeClr val="bg1"/>
                </a:solidFill>
              </a:rPr>
              <a:t>Helping Residents Choose Their Elective Experiences</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637278"/>
            <a:ext cx="8165804" cy="2806932"/>
          </a:xfrm>
        </p:spPr>
        <p:txBody>
          <a:bodyPr>
            <a:normAutofit/>
          </a:bodyPr>
          <a:lstStyle/>
          <a:p>
            <a:pPr marL="342900" indent="-342900" algn="l">
              <a:buFont typeface="Arial" panose="020B0604020202020204" pitchFamily="34" charset="0"/>
              <a:buChar char="•"/>
            </a:pPr>
            <a:r>
              <a:rPr lang="en-US" dirty="0"/>
              <a:t>“Default” Tracks of Established Elective Experiences</a:t>
            </a:r>
          </a:p>
          <a:p>
            <a:pPr marL="800100" lvl="1" indent="-342900" algn="l">
              <a:buFont typeface="Arial" panose="020B0604020202020204" pitchFamily="34" charset="0"/>
              <a:buChar char="•"/>
            </a:pPr>
            <a:r>
              <a:rPr lang="en-US" dirty="0"/>
              <a:t>Women’s Health</a:t>
            </a:r>
          </a:p>
          <a:p>
            <a:pPr marL="800100" lvl="1" indent="-342900" algn="l">
              <a:buFont typeface="Arial" panose="020B0604020202020204" pitchFamily="34" charset="0"/>
              <a:buChar char="•"/>
            </a:pPr>
            <a:r>
              <a:rPr lang="en-US" dirty="0"/>
              <a:t>Sports Medicine</a:t>
            </a:r>
          </a:p>
          <a:p>
            <a:pPr marL="800100" lvl="1" indent="-342900" algn="l">
              <a:buFont typeface="Arial" panose="020B0604020202020204" pitchFamily="34" charset="0"/>
              <a:buChar char="•"/>
            </a:pPr>
            <a:r>
              <a:rPr lang="en-US" dirty="0"/>
              <a:t>Adolescent Medicine</a:t>
            </a:r>
          </a:p>
          <a:p>
            <a:pPr marL="800100" lvl="1" indent="-342900" algn="l">
              <a:buFont typeface="Arial" panose="020B0604020202020204" pitchFamily="34" charset="0"/>
              <a:buChar char="•"/>
            </a:pPr>
            <a:r>
              <a:rPr lang="en-US" dirty="0"/>
              <a:t>Care of the Elderly</a:t>
            </a:r>
          </a:p>
          <a:p>
            <a:pPr marL="800100" lvl="1" indent="-342900" algn="l">
              <a:buFont typeface="Arial" panose="020B0604020202020204" pitchFamily="34" charset="0"/>
              <a:buChar char="•"/>
            </a:pPr>
            <a:r>
              <a:rPr lang="en-US" dirty="0"/>
              <a:t>Ambulatory Care</a:t>
            </a:r>
          </a:p>
          <a:p>
            <a:pPr marL="800100" lvl="1" indent="-342900" algn="l">
              <a:buFont typeface="Arial" panose="020B0604020202020204" pitchFamily="34" charset="0"/>
              <a:buChar char="•"/>
            </a:pPr>
            <a:r>
              <a:rPr lang="en-US" dirty="0"/>
              <a:t>Hospital Care</a:t>
            </a:r>
          </a:p>
          <a:p>
            <a:pPr marL="800100" lvl="1" indent="-342900" algn="l">
              <a:buFont typeface="Arial" panose="020B0604020202020204" pitchFamily="34" charset="0"/>
              <a:buChar char="•"/>
            </a:pPr>
            <a:r>
              <a:rPr lang="en-US" dirty="0"/>
              <a:t>Urgent and/or Emergent Care</a:t>
            </a:r>
          </a:p>
        </p:txBody>
      </p:sp>
      <p:pic>
        <p:nvPicPr>
          <p:cNvPr id="7170" name="Picture 2" descr="186,203 Railroad Track Stock Photos, High-Res Pictures, and Images - Getty  Images | Train tracks aerial, Train, Train tracks from above">
            <a:extLst>
              <a:ext uri="{FF2B5EF4-FFF2-40B4-BE49-F238E27FC236}">
                <a16:creationId xmlns:a16="http://schemas.microsoft.com/office/drawing/2014/main" id="{799D8674-EB05-A64D-6E9D-F62E13165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2" y="398209"/>
            <a:ext cx="1463306" cy="975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E59D991-6F43-53BB-FA3D-6CCCA2D05917}"/>
              </a:ext>
            </a:extLst>
          </p:cNvPr>
          <p:cNvSpPr txBox="1">
            <a:spLocks/>
          </p:cNvSpPr>
          <p:nvPr/>
        </p:nvSpPr>
        <p:spPr>
          <a:xfrm>
            <a:off x="4913572" y="2260205"/>
            <a:ext cx="3250683" cy="1332478"/>
          </a:xfrm>
          <a:prstGeom prst="rect">
            <a:avLst/>
          </a:prstGeom>
          <a:solidFill>
            <a:srgbClr val="0096D2"/>
          </a:solidFill>
          <a:scene3d>
            <a:camera prst="orthographicFront"/>
            <a:lightRig rig="threePt" dir="t"/>
          </a:scene3d>
          <a:sp3d>
            <a:bevelT prst="angle"/>
          </a:sp3d>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r>
              <a:rPr lang="en-US" dirty="0">
                <a:solidFill>
                  <a:schemeClr val="bg1"/>
                </a:solidFill>
              </a:rPr>
              <a:t>Meeting Needs of Community</a:t>
            </a:r>
          </a:p>
        </p:txBody>
      </p:sp>
    </p:spTree>
    <p:extLst>
      <p:ext uri="{BB962C8B-B14F-4D97-AF65-F5344CB8AC3E}">
        <p14:creationId xmlns:p14="http://schemas.microsoft.com/office/powerpoint/2010/main" val="37903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99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967562" y="148856"/>
            <a:ext cx="7208875" cy="1063256"/>
          </a:xfrm>
          <a:solidFill>
            <a:srgbClr val="0096D2"/>
          </a:solidFill>
          <a:scene3d>
            <a:camera prst="orthographicFront"/>
            <a:lightRig rig="threePt" dir="t"/>
          </a:scene3d>
          <a:sp3d>
            <a:bevelT prst="angle"/>
          </a:sp3d>
        </p:spPr>
        <p:txBody>
          <a:bodyPr anchor="ctr"/>
          <a:lstStyle/>
          <a:p>
            <a:r>
              <a:rPr lang="en-US" dirty="0">
                <a:solidFill>
                  <a:schemeClr val="bg1"/>
                </a:solidFill>
              </a:rPr>
              <a:t>Types of Elective Experiences</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413994"/>
            <a:ext cx="8165804" cy="2806932"/>
          </a:xfrm>
        </p:spPr>
        <p:txBody>
          <a:bodyPr>
            <a:normAutofit/>
          </a:bodyPr>
          <a:lstStyle/>
          <a:p>
            <a:pPr marL="342900" indent="-342900" algn="l">
              <a:buFont typeface="Arial" panose="020B0604020202020204" pitchFamily="34" charset="0"/>
              <a:buChar char="•"/>
            </a:pPr>
            <a:r>
              <a:rPr lang="en-US" dirty="0"/>
              <a:t>Block electives: Concentrated, Continuous</a:t>
            </a:r>
          </a:p>
          <a:p>
            <a:pPr marL="800100" lvl="1" indent="-342900" algn="l">
              <a:buFont typeface="Arial" panose="020B0604020202020204" pitchFamily="34" charset="0"/>
              <a:buChar char="•"/>
            </a:pPr>
            <a:r>
              <a:rPr lang="en-US" dirty="0"/>
              <a:t>Shorter time scale</a:t>
            </a:r>
          </a:p>
          <a:p>
            <a:pPr marL="800100" lvl="1" indent="-342900" algn="l">
              <a:buFont typeface="Arial" panose="020B0604020202020204" pitchFamily="34" charset="0"/>
              <a:buChar char="•"/>
            </a:pPr>
            <a:r>
              <a:rPr lang="en-US" dirty="0"/>
              <a:t>Concentrated repetition</a:t>
            </a:r>
          </a:p>
          <a:p>
            <a:pPr marL="342900" indent="-342900" algn="l">
              <a:buFont typeface="Arial" panose="020B0604020202020204" pitchFamily="34" charset="0"/>
              <a:buChar char="•"/>
            </a:pPr>
            <a:r>
              <a:rPr lang="en-US" dirty="0"/>
              <a:t>Longitudinal electives: Cumulative, Intermittent</a:t>
            </a:r>
          </a:p>
          <a:p>
            <a:pPr marL="800100" lvl="1" indent="-342900" algn="l">
              <a:buFont typeface="Arial" panose="020B0604020202020204" pitchFamily="34" charset="0"/>
              <a:buChar char="•"/>
            </a:pPr>
            <a:r>
              <a:rPr lang="en-US" dirty="0"/>
              <a:t>Longer time scale</a:t>
            </a:r>
          </a:p>
          <a:p>
            <a:pPr marL="800100" lvl="1" indent="-342900" algn="l">
              <a:buFont typeface="Arial" panose="020B0604020202020204" pitchFamily="34" charset="0"/>
              <a:buChar char="•"/>
            </a:pPr>
            <a:r>
              <a:rPr lang="en-US" dirty="0"/>
              <a:t>Research, community projects, AOC’s</a:t>
            </a:r>
          </a:p>
          <a:p>
            <a:pPr marL="800100" lvl="1" indent="-342900" algn="l">
              <a:buFont typeface="Arial" panose="020B0604020202020204" pitchFamily="34" charset="0"/>
              <a:buChar char="•"/>
            </a:pPr>
            <a:r>
              <a:rPr lang="en-US" dirty="0"/>
              <a:t>½ day each week over six months = 4 weeks</a:t>
            </a:r>
          </a:p>
        </p:txBody>
      </p:sp>
    </p:spTree>
    <p:extLst>
      <p:ext uri="{BB962C8B-B14F-4D97-AF65-F5344CB8AC3E}">
        <p14:creationId xmlns:p14="http://schemas.microsoft.com/office/powerpoint/2010/main" val="2063128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967562" y="148856"/>
            <a:ext cx="7208875" cy="1063256"/>
          </a:xfrm>
          <a:solidFill>
            <a:srgbClr val="0096D2"/>
          </a:solidFill>
          <a:scene3d>
            <a:camera prst="orthographicFront"/>
            <a:lightRig rig="threePt" dir="t"/>
          </a:scene3d>
          <a:sp3d>
            <a:bevelT prst="angle"/>
          </a:sp3d>
        </p:spPr>
        <p:txBody>
          <a:bodyPr anchor="ctr"/>
          <a:lstStyle/>
          <a:p>
            <a:r>
              <a:rPr lang="en-US" dirty="0">
                <a:solidFill>
                  <a:schemeClr val="bg1"/>
                </a:solidFill>
              </a:rPr>
              <a:t>Types of Elective Experiences</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7" y="1339565"/>
            <a:ext cx="8165804" cy="3030415"/>
          </a:xfrm>
        </p:spPr>
        <p:txBody>
          <a:bodyPr>
            <a:normAutofit/>
          </a:bodyPr>
          <a:lstStyle/>
          <a:p>
            <a:pPr marL="342900" indent="-342900" algn="l">
              <a:buFont typeface="Arial" panose="020B0604020202020204" pitchFamily="34" charset="0"/>
              <a:buChar char="•"/>
            </a:pPr>
            <a:r>
              <a:rPr lang="en-US" dirty="0"/>
              <a:t>“Away” elective rotation</a:t>
            </a:r>
          </a:p>
          <a:p>
            <a:pPr marL="800100" lvl="1" indent="-342900" algn="l">
              <a:buFont typeface="Arial" panose="020B0604020202020204" pitchFamily="34" charset="0"/>
              <a:buChar char="•"/>
            </a:pPr>
            <a:r>
              <a:rPr lang="en-US" dirty="0"/>
              <a:t>International or otherwise Outside the Healthcare System</a:t>
            </a:r>
          </a:p>
          <a:p>
            <a:pPr marL="800100" lvl="1" indent="-342900" algn="l">
              <a:buFont typeface="Arial" panose="020B0604020202020204" pitchFamily="34" charset="0"/>
              <a:buChar char="•"/>
            </a:pPr>
            <a:r>
              <a:rPr lang="en-US" dirty="0"/>
              <a:t>Caveats</a:t>
            </a:r>
          </a:p>
          <a:p>
            <a:pPr marL="1257300" lvl="2" indent="-342900" algn="l">
              <a:buFont typeface="Arial" panose="020B0604020202020204" pitchFamily="34" charset="0"/>
              <a:buChar char="•"/>
            </a:pPr>
            <a:r>
              <a:rPr lang="en-US" dirty="0"/>
              <a:t>Educational contract must be signed – incl coverage for malpractice</a:t>
            </a:r>
          </a:p>
          <a:p>
            <a:pPr marL="1257300" lvl="2" indent="-342900" algn="l">
              <a:buFont typeface="Arial" panose="020B0604020202020204" pitchFamily="34" charset="0"/>
              <a:buChar char="•"/>
            </a:pPr>
            <a:r>
              <a:rPr lang="en-US" dirty="0"/>
              <a:t>Will count as four weeks away from the program</a:t>
            </a:r>
          </a:p>
          <a:p>
            <a:pPr marL="1257300" lvl="2" indent="-342900" algn="l">
              <a:buFont typeface="Arial" panose="020B0604020202020204" pitchFamily="34" charset="0"/>
              <a:buChar char="•"/>
            </a:pPr>
            <a:r>
              <a:rPr lang="en-US" dirty="0"/>
              <a:t>GME dollars follow the resident, DIO often will need to approve</a:t>
            </a:r>
          </a:p>
        </p:txBody>
      </p:sp>
    </p:spTree>
    <p:extLst>
      <p:ext uri="{BB962C8B-B14F-4D97-AF65-F5344CB8AC3E}">
        <p14:creationId xmlns:p14="http://schemas.microsoft.com/office/powerpoint/2010/main" val="4172974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967562" y="148856"/>
            <a:ext cx="7208875" cy="1063256"/>
          </a:xfrm>
          <a:solidFill>
            <a:srgbClr val="0096D2"/>
          </a:solidFill>
          <a:scene3d>
            <a:camera prst="orthographicFront"/>
            <a:lightRig rig="threePt" dir="t"/>
          </a:scene3d>
          <a:sp3d>
            <a:bevelT prst="angle"/>
          </a:sp3d>
        </p:spPr>
        <p:txBody>
          <a:bodyPr anchor="ctr">
            <a:normAutofit fontScale="90000"/>
          </a:bodyPr>
          <a:lstStyle/>
          <a:p>
            <a:r>
              <a:rPr lang="en-US" dirty="0">
                <a:solidFill>
                  <a:schemeClr val="bg1"/>
                </a:solidFill>
              </a:rPr>
              <a:t>Role of the Program Evaluation Committee (PEC)</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499055"/>
            <a:ext cx="8165804" cy="2722072"/>
          </a:xfrm>
        </p:spPr>
        <p:txBody>
          <a:bodyPr>
            <a:normAutofit fontScale="70000" lnSpcReduction="20000"/>
          </a:bodyPr>
          <a:lstStyle/>
          <a:p>
            <a:pPr lvl="0" algn="l"/>
            <a:r>
              <a:rPr lang="en-US" dirty="0"/>
              <a:t>ACGME Requirements:</a:t>
            </a:r>
          </a:p>
          <a:p>
            <a:pPr marL="342900" lvl="0" indent="-342900" algn="l">
              <a:buFont typeface="Arial" panose="020B0604020202020204" pitchFamily="34" charset="0"/>
              <a:buChar char="•"/>
            </a:pPr>
            <a:r>
              <a:rPr lang="en-US" dirty="0"/>
              <a:t>Has written goals and objectives, linked to competencies and outcomes</a:t>
            </a:r>
          </a:p>
          <a:p>
            <a:pPr marL="342900" lvl="0" indent="-342900" algn="l">
              <a:buFont typeface="Arial" panose="020B0604020202020204" pitchFamily="34" charset="0"/>
              <a:buChar char="•"/>
            </a:pPr>
            <a:r>
              <a:rPr lang="en-US" dirty="0"/>
              <a:t>Is supervised by a member of the faculty who ensures the quality of teaching</a:t>
            </a:r>
          </a:p>
          <a:p>
            <a:pPr marL="342900" lvl="0" indent="-342900" algn="l">
              <a:buFont typeface="Arial" panose="020B0604020202020204" pitchFamily="34" charset="0"/>
              <a:buChar char="•"/>
            </a:pPr>
            <a:r>
              <a:rPr lang="en-US" dirty="0"/>
              <a:t>Has a method for evaluation and feedback, both for the attending and the resident</a:t>
            </a:r>
          </a:p>
          <a:p>
            <a:pPr marL="342900" lvl="0" indent="-342900" algn="l">
              <a:buFont typeface="Arial" panose="020B0604020202020204" pitchFamily="34" charset="0"/>
              <a:buChar char="•"/>
            </a:pPr>
            <a:r>
              <a:rPr lang="en-US" dirty="0"/>
              <a:t>Has adequate supportive resources</a:t>
            </a:r>
          </a:p>
          <a:p>
            <a:pPr marL="342900" lvl="0" indent="-342900" algn="l">
              <a:buFont typeface="Arial" panose="020B0604020202020204" pitchFamily="34" charset="0"/>
              <a:buChar char="•"/>
            </a:pPr>
            <a:endParaRPr lang="en-US" dirty="0"/>
          </a:p>
          <a:p>
            <a:pPr lvl="0" algn="l"/>
            <a:r>
              <a:rPr lang="en-US" dirty="0"/>
              <a:t>Should support the Resident’s long term/future practice goals (outlined by ILP)</a:t>
            </a:r>
          </a:p>
          <a:p>
            <a:pPr lvl="0" algn="l"/>
            <a:r>
              <a:rPr lang="en-US" dirty="0"/>
              <a:t>PEC should review all electives annually as part of the APE.</a:t>
            </a:r>
          </a:p>
        </p:txBody>
      </p:sp>
    </p:spTree>
    <p:extLst>
      <p:ext uri="{BB962C8B-B14F-4D97-AF65-F5344CB8AC3E}">
        <p14:creationId xmlns:p14="http://schemas.microsoft.com/office/powerpoint/2010/main" val="323452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FE6D78-2387-844C-CA20-381FF3ED8AC0}"/>
              </a:ext>
            </a:extLst>
          </p:cNvPr>
          <p:cNvSpPr txBox="1">
            <a:spLocks/>
          </p:cNvSpPr>
          <p:nvPr/>
        </p:nvSpPr>
        <p:spPr>
          <a:xfrm>
            <a:off x="2327660" y="402435"/>
            <a:ext cx="5600188" cy="35169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b="1" dirty="0">
                <a:latin typeface="Helvetica" pitchFamily="2" charset="0"/>
              </a:rPr>
            </a:br>
            <a:r>
              <a:rPr lang="en-US" b="1" dirty="0">
                <a:latin typeface="Helvetica" pitchFamily="2" charset="0"/>
              </a:rPr>
              <a:t>How familiar are you with the current ACGME guidelines for elective experiences?</a:t>
            </a:r>
          </a:p>
          <a:p>
            <a:pPr algn="l"/>
            <a:endParaRPr lang="en-US" b="1" dirty="0">
              <a:latin typeface="Helvetica" pitchFamily="2" charset="0"/>
            </a:endParaRPr>
          </a:p>
          <a:p>
            <a:pPr marL="514350" indent="-514350" algn="l">
              <a:buFont typeface="+mj-lt"/>
              <a:buAutoNum type="arabicPeriod"/>
            </a:pPr>
            <a:r>
              <a:rPr lang="en-US" b="1" dirty="0">
                <a:latin typeface="Helvetica" pitchFamily="2" charset="0"/>
              </a:rPr>
              <a:t>Very familiar</a:t>
            </a:r>
          </a:p>
          <a:p>
            <a:pPr marL="514350" indent="-514350" algn="l">
              <a:buFont typeface="+mj-lt"/>
              <a:buAutoNum type="arabicPeriod"/>
            </a:pPr>
            <a:r>
              <a:rPr lang="en-US" b="1" dirty="0">
                <a:latin typeface="Helvetica" pitchFamily="2" charset="0"/>
              </a:rPr>
              <a:t>Familiar</a:t>
            </a:r>
          </a:p>
          <a:p>
            <a:pPr marL="514350" indent="-514350" algn="l">
              <a:buFont typeface="+mj-lt"/>
              <a:buAutoNum type="arabicPeriod"/>
            </a:pPr>
            <a:r>
              <a:rPr lang="en-US" b="1" dirty="0">
                <a:latin typeface="Helvetica" pitchFamily="2" charset="0"/>
              </a:rPr>
              <a:t>Have somewhat of an idea</a:t>
            </a:r>
          </a:p>
          <a:p>
            <a:pPr marL="514350" indent="-514350" algn="l">
              <a:buFont typeface="+mj-lt"/>
              <a:buAutoNum type="arabicPeriod"/>
            </a:pPr>
            <a:r>
              <a:rPr lang="en-US" b="1" dirty="0">
                <a:latin typeface="Helvetica" pitchFamily="2" charset="0"/>
              </a:rPr>
              <a:t>No clue</a:t>
            </a:r>
          </a:p>
          <a:p>
            <a:endParaRPr lang="en-US" b="1" dirty="0"/>
          </a:p>
        </p:txBody>
      </p:sp>
      <p:pic>
        <p:nvPicPr>
          <p:cNvPr id="5" name="Picture 4">
            <a:extLst>
              <a:ext uri="{FF2B5EF4-FFF2-40B4-BE49-F238E27FC236}">
                <a16:creationId xmlns:a16="http://schemas.microsoft.com/office/drawing/2014/main" id="{2C79F3B4-3D6C-D725-4A75-44EAB03EC009}"/>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artisticChalkSketch/>
                    </a14:imgEffect>
                  </a14:imgLayer>
                </a14:imgProps>
              </a:ext>
              <a:ext uri="{837473B0-CC2E-450A-ABE3-18F120FF3D39}">
                <a1611:picAttrSrcUrl xmlns:a1611="http://schemas.microsoft.com/office/drawing/2016/11/main" r:id="rId5"/>
              </a:ext>
            </a:extLst>
          </a:blip>
          <a:stretch>
            <a:fillRect/>
          </a:stretch>
        </p:blipFill>
        <p:spPr>
          <a:xfrm>
            <a:off x="317244" y="1983134"/>
            <a:ext cx="1230827" cy="1122367"/>
          </a:xfrm>
          <a:prstGeom prst="rect">
            <a:avLst/>
          </a:prstGeom>
        </p:spPr>
      </p:pic>
      <p:sp>
        <p:nvSpPr>
          <p:cNvPr id="8" name="Title 4">
            <a:extLst>
              <a:ext uri="{FF2B5EF4-FFF2-40B4-BE49-F238E27FC236}">
                <a16:creationId xmlns:a16="http://schemas.microsoft.com/office/drawing/2014/main" id="{333E91A2-6CB4-DD39-47C6-F88BB2434375}"/>
              </a:ext>
            </a:extLst>
          </p:cNvPr>
          <p:cNvSpPr>
            <a:spLocks noGrp="1"/>
          </p:cNvSpPr>
          <p:nvPr>
            <p:ph type="ctrTitle"/>
          </p:nvPr>
        </p:nvSpPr>
        <p:spPr>
          <a:xfrm>
            <a:off x="168593" y="1110903"/>
            <a:ext cx="1528131" cy="671310"/>
          </a:xfrm>
        </p:spPr>
        <p:txBody>
          <a:bodyPr>
            <a:normAutofit/>
          </a:bodyPr>
          <a:lstStyle/>
          <a:p>
            <a:r>
              <a:rPr lang="en-US" sz="3200" b="1" dirty="0">
                <a:solidFill>
                  <a:srgbClr val="FFC000"/>
                </a:solidFill>
              </a:rPr>
              <a:t>POLL</a:t>
            </a:r>
          </a:p>
        </p:txBody>
      </p:sp>
    </p:spTree>
    <p:extLst>
      <p:ext uri="{BB962C8B-B14F-4D97-AF65-F5344CB8AC3E}">
        <p14:creationId xmlns:p14="http://schemas.microsoft.com/office/powerpoint/2010/main" val="1219406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967562" y="148856"/>
            <a:ext cx="7208875" cy="1063256"/>
          </a:xfrm>
          <a:solidFill>
            <a:srgbClr val="0096D2"/>
          </a:solidFill>
          <a:scene3d>
            <a:camera prst="orthographicFront"/>
            <a:lightRig rig="threePt" dir="t"/>
          </a:scene3d>
          <a:sp3d>
            <a:bevelT prst="angle"/>
          </a:sp3d>
        </p:spPr>
        <p:txBody>
          <a:bodyPr anchor="ctr">
            <a:normAutofit fontScale="90000"/>
          </a:bodyPr>
          <a:lstStyle/>
          <a:p>
            <a:r>
              <a:rPr lang="en-US" dirty="0">
                <a:solidFill>
                  <a:schemeClr val="bg1"/>
                </a:solidFill>
              </a:rPr>
              <a:t>Developing a New Elective Experience</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403361"/>
            <a:ext cx="8165804" cy="2913457"/>
          </a:xfrm>
        </p:spPr>
        <p:txBody>
          <a:bodyPr>
            <a:normAutofit/>
          </a:bodyPr>
          <a:lstStyle/>
          <a:p>
            <a:pPr marL="457200" indent="-457200" algn="l">
              <a:buFont typeface="+mj-lt"/>
              <a:buAutoNum type="arabicPeriod"/>
            </a:pPr>
            <a:r>
              <a:rPr lang="en-US" dirty="0"/>
              <a:t>Start with the end in mind. What skill or knowledge needs to be gained?</a:t>
            </a:r>
          </a:p>
          <a:p>
            <a:pPr marL="457200" indent="-457200" algn="l">
              <a:buFont typeface="+mj-lt"/>
              <a:buAutoNum type="arabicPeriod"/>
            </a:pPr>
            <a:r>
              <a:rPr lang="en-US" dirty="0"/>
              <a:t>Address the ACGME requirements.</a:t>
            </a:r>
          </a:p>
          <a:p>
            <a:pPr marL="914400" lvl="1" indent="-457200" algn="l">
              <a:buFont typeface="Arial" panose="020B0604020202020204" pitchFamily="34" charset="0"/>
              <a:buChar char="•"/>
            </a:pPr>
            <a:r>
              <a:rPr lang="en-US" dirty="0"/>
              <a:t>Write out the goals and objectives, and link them to competencies and outcomes</a:t>
            </a:r>
          </a:p>
        </p:txBody>
      </p:sp>
    </p:spTree>
    <p:extLst>
      <p:ext uri="{BB962C8B-B14F-4D97-AF65-F5344CB8AC3E}">
        <p14:creationId xmlns:p14="http://schemas.microsoft.com/office/powerpoint/2010/main" val="330452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50-D123-BAC7-618F-C3B773289C70}"/>
              </a:ext>
            </a:extLst>
          </p:cNvPr>
          <p:cNvSpPr>
            <a:spLocks noGrp="1"/>
          </p:cNvSpPr>
          <p:nvPr>
            <p:ph type="ctrTitle"/>
          </p:nvPr>
        </p:nvSpPr>
        <p:spPr>
          <a:xfrm>
            <a:off x="967562" y="148856"/>
            <a:ext cx="7208875" cy="1063256"/>
          </a:xfrm>
          <a:solidFill>
            <a:srgbClr val="0096D2"/>
          </a:solidFill>
          <a:scene3d>
            <a:camera prst="orthographicFront"/>
            <a:lightRig rig="threePt" dir="t"/>
          </a:scene3d>
          <a:sp3d>
            <a:bevelT prst="angle"/>
          </a:sp3d>
        </p:spPr>
        <p:txBody>
          <a:bodyPr anchor="ctr">
            <a:normAutofit fontScale="90000"/>
          </a:bodyPr>
          <a:lstStyle/>
          <a:p>
            <a:r>
              <a:rPr lang="en-US" dirty="0">
                <a:solidFill>
                  <a:schemeClr val="bg1"/>
                </a:solidFill>
              </a:rPr>
              <a:t>Developing a New Elective Experience</a:t>
            </a:r>
          </a:p>
        </p:txBody>
      </p:sp>
      <p:sp>
        <p:nvSpPr>
          <p:cNvPr id="3" name="Subtitle 2">
            <a:extLst>
              <a:ext uri="{FF2B5EF4-FFF2-40B4-BE49-F238E27FC236}">
                <a16:creationId xmlns:a16="http://schemas.microsoft.com/office/drawing/2014/main" id="{549D6668-8C61-5946-490F-1599F6ED7F57}"/>
              </a:ext>
            </a:extLst>
          </p:cNvPr>
          <p:cNvSpPr>
            <a:spLocks noGrp="1"/>
          </p:cNvSpPr>
          <p:nvPr>
            <p:ph type="subTitle" idx="1"/>
          </p:nvPr>
        </p:nvSpPr>
        <p:spPr>
          <a:xfrm>
            <a:off x="489098" y="1403361"/>
            <a:ext cx="8165804" cy="2913457"/>
          </a:xfrm>
        </p:spPr>
        <p:txBody>
          <a:bodyPr>
            <a:normAutofit/>
          </a:bodyPr>
          <a:lstStyle/>
          <a:p>
            <a:pPr algn="l"/>
            <a:r>
              <a:rPr lang="en-US" sz="2000" dirty="0"/>
              <a:t>3. Establish a team of residents and faculty to create the elective.</a:t>
            </a:r>
          </a:p>
          <a:p>
            <a:pPr marL="800100" lvl="1" indent="-342900" algn="l">
              <a:buFont typeface="Arial" panose="020B0604020202020204" pitchFamily="34" charset="0"/>
              <a:buChar char="•"/>
            </a:pPr>
            <a:r>
              <a:rPr lang="en-US" dirty="0"/>
              <a:t>Identify a member of the faculty who will be responsible for oversight</a:t>
            </a:r>
          </a:p>
          <a:p>
            <a:pPr marL="800100" lvl="1" indent="-342900" algn="l">
              <a:buFont typeface="Arial" panose="020B0604020202020204" pitchFamily="34" charset="0"/>
              <a:buChar char="•"/>
            </a:pPr>
            <a:r>
              <a:rPr lang="en-US" dirty="0"/>
              <a:t>How will you evaluate the rotation? How will the resident get feedback?</a:t>
            </a:r>
          </a:p>
          <a:p>
            <a:pPr marL="800100" lvl="1" indent="-342900" algn="l">
              <a:buFont typeface="Arial" panose="020B0604020202020204" pitchFamily="34" charset="0"/>
              <a:buChar char="•"/>
            </a:pPr>
            <a:r>
              <a:rPr lang="en-US" dirty="0"/>
              <a:t>Are there adequate resources?</a:t>
            </a:r>
          </a:p>
          <a:p>
            <a:pPr algn="l"/>
            <a:r>
              <a:rPr lang="en-US" sz="2000" dirty="0"/>
              <a:t>4. Present to the PEC and obtain final PD approval.</a:t>
            </a:r>
          </a:p>
          <a:p>
            <a:pPr algn="l"/>
            <a:r>
              <a:rPr lang="en-US" sz="2000" dirty="0"/>
              <a:t>Follow up: Review and modify based on resident feedback</a:t>
            </a:r>
          </a:p>
          <a:p>
            <a:pPr marL="342900"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8408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A374-3E33-89DE-9D39-0A2D6B3948FE}"/>
              </a:ext>
            </a:extLst>
          </p:cNvPr>
          <p:cNvSpPr>
            <a:spLocks noGrp="1"/>
          </p:cNvSpPr>
          <p:nvPr>
            <p:ph type="ctrTitle"/>
          </p:nvPr>
        </p:nvSpPr>
        <p:spPr>
          <a:xfrm>
            <a:off x="1143000" y="841375"/>
            <a:ext cx="6858000" cy="647183"/>
          </a:xfrm>
        </p:spPr>
        <p:txBody>
          <a:bodyPr anchor="t"/>
          <a:lstStyle/>
          <a:p>
            <a:r>
              <a:rPr lang="en-US" dirty="0"/>
              <a:t>Time To Share</a:t>
            </a:r>
          </a:p>
        </p:txBody>
      </p:sp>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1057939" y="1755628"/>
            <a:ext cx="6858000" cy="1757192"/>
          </a:xfrm>
        </p:spPr>
        <p:txBody>
          <a:bodyPr>
            <a:normAutofit/>
          </a:bodyPr>
          <a:lstStyle/>
          <a:p>
            <a:r>
              <a:rPr lang="en-US" sz="2800" b="1" dirty="0"/>
              <a:t>What questions do you have?</a:t>
            </a:r>
          </a:p>
          <a:p>
            <a:r>
              <a:rPr lang="en-US" sz="2800" b="1" dirty="0"/>
              <a:t>Any successes?</a:t>
            </a:r>
          </a:p>
          <a:p>
            <a:r>
              <a:rPr lang="en-US" sz="2800" b="1" dirty="0"/>
              <a:t>Any challenges, or lessons learned?</a:t>
            </a:r>
          </a:p>
        </p:txBody>
      </p:sp>
    </p:spTree>
    <p:extLst>
      <p:ext uri="{BB962C8B-B14F-4D97-AF65-F5344CB8AC3E}">
        <p14:creationId xmlns:p14="http://schemas.microsoft.com/office/powerpoint/2010/main" val="270667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159488" y="905220"/>
            <a:ext cx="8335925" cy="3333059"/>
          </a:xfrm>
        </p:spPr>
        <p:txBody>
          <a:bodyPr>
            <a:normAutofit fontScale="92500" lnSpcReduction="10000"/>
          </a:bodyPr>
          <a:lstStyle/>
          <a:p>
            <a:pPr marL="0" indent="0">
              <a:buNone/>
            </a:pPr>
            <a:endParaRPr lang="en-US" sz="2000" b="0" i="0" u="none" strike="noStrike" dirty="0">
              <a:solidFill>
                <a:srgbClr val="232333"/>
              </a:solidFill>
              <a:effectLst/>
              <a:latin typeface="+mn-lt"/>
            </a:endParaRPr>
          </a:p>
          <a:p>
            <a:pPr marL="465138" lvl="1" indent="-222250"/>
            <a:r>
              <a:rPr lang="en-US" sz="2000" dirty="0">
                <a:solidFill>
                  <a:srgbClr val="232333"/>
                </a:solidFill>
                <a:latin typeface="+mn-lt"/>
              </a:rPr>
              <a:t>The ACGME requires six months (600 hours) of elective time.</a:t>
            </a:r>
          </a:p>
          <a:p>
            <a:pPr marL="465138" lvl="1" indent="-222250"/>
            <a:r>
              <a:rPr lang="en-US" sz="2000" dirty="0">
                <a:solidFill>
                  <a:srgbClr val="232333"/>
                </a:solidFill>
                <a:latin typeface="+mn-lt"/>
              </a:rPr>
              <a:t>Choices for electives are driven by each resident’s individualized learning plan and should address needs of future practice goals, also taking into account those areas in which the resident is not meeting core outcomes.</a:t>
            </a:r>
          </a:p>
          <a:p>
            <a:pPr marL="465138" lvl="1" indent="-222250"/>
            <a:r>
              <a:rPr lang="en-US" sz="2000" dirty="0">
                <a:solidFill>
                  <a:srgbClr val="232333"/>
                </a:solidFill>
                <a:latin typeface="+mn-lt"/>
              </a:rPr>
              <a:t>The resident and faculty mentor (advisor/coach) should jointly choose the electives and be approved by the PD</a:t>
            </a:r>
          </a:p>
          <a:p>
            <a:pPr marL="465138" lvl="1" indent="-222250"/>
            <a:r>
              <a:rPr lang="en-US" sz="2000" dirty="0">
                <a:solidFill>
                  <a:srgbClr val="232333"/>
                </a:solidFill>
                <a:latin typeface="+mn-lt"/>
              </a:rPr>
              <a:t>Electives should have written goals, learning objectives, competencies and outcomes to be met, have adequate resources, be supervised, and have timely evaluation and feedback.</a:t>
            </a:r>
          </a:p>
          <a:p>
            <a:pPr marL="465138" lvl="1" indent="-222250"/>
            <a:r>
              <a:rPr lang="en-US" sz="2000" dirty="0">
                <a:solidFill>
                  <a:srgbClr val="232333"/>
                </a:solidFill>
                <a:latin typeface="+mn-lt"/>
              </a:rPr>
              <a:t>The Program Evaluation Committee should assess each elective during the Annual Program Evaluation.</a:t>
            </a:r>
          </a:p>
        </p:txBody>
      </p:sp>
      <p:sp>
        <p:nvSpPr>
          <p:cNvPr id="5" name="Title 1">
            <a:extLst>
              <a:ext uri="{FF2B5EF4-FFF2-40B4-BE49-F238E27FC236}">
                <a16:creationId xmlns:a16="http://schemas.microsoft.com/office/drawing/2014/main" id="{A3844C42-5575-A432-46EE-28680DDA107D}"/>
              </a:ext>
            </a:extLst>
          </p:cNvPr>
          <p:cNvSpPr txBox="1">
            <a:spLocks/>
          </p:cNvSpPr>
          <p:nvPr/>
        </p:nvSpPr>
        <p:spPr>
          <a:xfrm>
            <a:off x="2631844" y="274493"/>
            <a:ext cx="2913320" cy="744833"/>
          </a:xfrm>
          <a:prstGeom prst="rect">
            <a:avLst/>
          </a:prstGeom>
          <a:solidFill>
            <a:srgbClr val="0096D2"/>
          </a:solidFill>
          <a:scene3d>
            <a:camera prst="orthographicFront"/>
            <a:lightRig rig="threePt" dir="t"/>
          </a:scene3d>
          <a:sp3d>
            <a:bevelT prst="angle"/>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2800" dirty="0">
                <a:solidFill>
                  <a:schemeClr val="bg1"/>
                </a:solidFill>
                <a:latin typeface="+mn-lt"/>
              </a:rPr>
              <a:t>Summary</a:t>
            </a:r>
            <a:endParaRPr lang="en-US" sz="2800" dirty="0">
              <a:solidFill>
                <a:schemeClr val="bg1"/>
              </a:solidFill>
            </a:endParaRPr>
          </a:p>
        </p:txBody>
      </p:sp>
    </p:spTree>
    <p:extLst>
      <p:ext uri="{BB962C8B-B14F-4D97-AF65-F5344CB8AC3E}">
        <p14:creationId xmlns:p14="http://schemas.microsoft.com/office/powerpoint/2010/main" val="4266972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1990411" y="1036922"/>
            <a:ext cx="6675123" cy="3275382"/>
          </a:xfrm>
        </p:spPr>
        <p:txBody>
          <a:bodyPr>
            <a:normAutofit fontScale="47500" lnSpcReduction="20000"/>
          </a:bodyPr>
          <a:lstStyle/>
          <a:p>
            <a:pPr marL="0" indent="0" algn="l">
              <a:buNone/>
            </a:pPr>
            <a:endParaRPr lang="en-US" sz="2600" b="0" i="0" u="none" strike="noStrike" dirty="0">
              <a:solidFill>
                <a:srgbClr val="232333"/>
              </a:solidFill>
              <a:effectLst/>
              <a:latin typeface="+mn-lt"/>
            </a:endParaRPr>
          </a:p>
          <a:p>
            <a:pPr marL="800100" lvl="1" indent="-342900" algn="just">
              <a:buFont typeface="+mj-lt"/>
              <a:buAutoNum type="arabicPeriod"/>
            </a:pPr>
            <a:r>
              <a:rPr lang="en-US" sz="3200" dirty="0">
                <a:solidFill>
                  <a:srgbClr val="232333"/>
                </a:solidFill>
                <a:latin typeface="+mn-lt"/>
              </a:rPr>
              <a:t>Define elective time.  How is it different from the past?</a:t>
            </a:r>
          </a:p>
          <a:p>
            <a:pPr marL="800100" lvl="1" indent="-342900" algn="just">
              <a:buFont typeface="+mj-lt"/>
              <a:buAutoNum type="arabicPeriod"/>
            </a:pPr>
            <a:r>
              <a:rPr lang="en-US" sz="3200" b="0" i="0" u="none" strike="noStrike" dirty="0">
                <a:solidFill>
                  <a:srgbClr val="232333"/>
                </a:solidFill>
                <a:effectLst/>
                <a:latin typeface="+mn-lt"/>
              </a:rPr>
              <a:t>Design a process whereby individual learning plans can be incorporated into selecting elective experiences.</a:t>
            </a:r>
          </a:p>
          <a:p>
            <a:pPr marL="800100" lvl="1" indent="-342900" algn="just">
              <a:buFont typeface="+mj-lt"/>
              <a:buAutoNum type="arabicPeriod"/>
            </a:pPr>
            <a:r>
              <a:rPr lang="en-US" sz="3200" dirty="0">
                <a:solidFill>
                  <a:srgbClr val="232333"/>
                </a:solidFill>
                <a:latin typeface="+mn-lt"/>
              </a:rPr>
              <a:t>Describe how elective time can be used proactively to create flexible learning opportunities for residents.</a:t>
            </a:r>
          </a:p>
          <a:p>
            <a:pPr marL="800100" lvl="1" indent="-342900" algn="just">
              <a:buFont typeface="+mj-lt"/>
              <a:buAutoNum type="arabicPeriod"/>
            </a:pPr>
            <a:r>
              <a:rPr lang="en-US" sz="3200" b="0" i="0" u="none" strike="noStrike" dirty="0">
                <a:solidFill>
                  <a:srgbClr val="232333"/>
                </a:solidFill>
                <a:effectLst/>
                <a:latin typeface="+mn-lt"/>
              </a:rPr>
              <a:t>Delineate the steps needed to create a new elective experience for your residents.</a:t>
            </a:r>
          </a:p>
          <a:p>
            <a:pPr marL="800100" lvl="1" indent="-342900" algn="just">
              <a:buFont typeface="+mj-lt"/>
              <a:buAutoNum type="arabicPeriod"/>
            </a:pPr>
            <a:endParaRPr lang="en-US" sz="3200" dirty="0">
              <a:solidFill>
                <a:srgbClr val="232333"/>
              </a:solidFill>
              <a:latin typeface="+mn-lt"/>
            </a:endParaRPr>
          </a:p>
          <a:p>
            <a:pPr marL="1374775" lvl="2" indent="-444500" algn="just">
              <a:buAutoNum type="alphaUcPeriod"/>
            </a:pPr>
            <a:r>
              <a:rPr lang="en-US" sz="4400" b="0" i="0" u="none" strike="noStrike" dirty="0">
                <a:solidFill>
                  <a:srgbClr val="232333"/>
                </a:solidFill>
                <a:effectLst/>
                <a:latin typeface="+mn-lt"/>
              </a:rPr>
              <a:t>Excellent</a:t>
            </a:r>
          </a:p>
          <a:p>
            <a:pPr marL="1374775" lvl="2" indent="-444500" algn="just">
              <a:buAutoNum type="alphaUcPeriod"/>
            </a:pPr>
            <a:r>
              <a:rPr lang="en-US" sz="4400" b="0" i="0" u="none" strike="noStrike" dirty="0">
                <a:solidFill>
                  <a:srgbClr val="232333"/>
                </a:solidFill>
                <a:effectLst/>
                <a:latin typeface="+mn-lt"/>
              </a:rPr>
              <a:t>Good</a:t>
            </a:r>
          </a:p>
          <a:p>
            <a:pPr marL="1374775" lvl="2" indent="-444500" algn="just">
              <a:buAutoNum type="alphaUcPeriod"/>
            </a:pPr>
            <a:r>
              <a:rPr lang="en-US" sz="4400" dirty="0">
                <a:solidFill>
                  <a:srgbClr val="232333"/>
                </a:solidFill>
                <a:latin typeface="+mn-lt"/>
              </a:rPr>
              <a:t>Fair</a:t>
            </a:r>
          </a:p>
          <a:p>
            <a:pPr marL="1374775" lvl="2" indent="-444500" algn="just">
              <a:buAutoNum type="alphaUcPeriod"/>
            </a:pPr>
            <a:r>
              <a:rPr lang="en-US" sz="4400" b="0" i="0" u="none" strike="noStrike" dirty="0">
                <a:solidFill>
                  <a:srgbClr val="232333"/>
                </a:solidFill>
                <a:effectLst/>
                <a:latin typeface="+mn-lt"/>
              </a:rPr>
              <a:t>Poor</a:t>
            </a:r>
          </a:p>
          <a:p>
            <a:endParaRPr lang="en-US" dirty="0"/>
          </a:p>
        </p:txBody>
      </p:sp>
      <p:pic>
        <p:nvPicPr>
          <p:cNvPr id="4" name="Picture 3">
            <a:extLst>
              <a:ext uri="{FF2B5EF4-FFF2-40B4-BE49-F238E27FC236}">
                <a16:creationId xmlns:a16="http://schemas.microsoft.com/office/drawing/2014/main" id="{7EE18EAD-E508-D8FD-AFEB-4E0A8C7AC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0310" y="2062975"/>
            <a:ext cx="2061235" cy="1879600"/>
          </a:xfrm>
          <a:prstGeom prst="rect">
            <a:avLst/>
          </a:prstGeom>
        </p:spPr>
      </p:pic>
      <p:sp>
        <p:nvSpPr>
          <p:cNvPr id="7" name="Title 1">
            <a:extLst>
              <a:ext uri="{FF2B5EF4-FFF2-40B4-BE49-F238E27FC236}">
                <a16:creationId xmlns:a16="http://schemas.microsoft.com/office/drawing/2014/main" id="{77B01B41-C9FF-E875-D7B1-B95098CBCCC2}"/>
              </a:ext>
            </a:extLst>
          </p:cNvPr>
          <p:cNvSpPr txBox="1">
            <a:spLocks/>
          </p:cNvSpPr>
          <p:nvPr/>
        </p:nvSpPr>
        <p:spPr>
          <a:xfrm>
            <a:off x="577112" y="1036922"/>
            <a:ext cx="1134730" cy="1200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a:lstStyle>
          <a:p>
            <a:r>
              <a:rPr lang="en-US" sz="4400" dirty="0">
                <a:solidFill>
                  <a:schemeClr val="accent6">
                    <a:lumMod val="75000"/>
                  </a:schemeClr>
                </a:solidFill>
              </a:rPr>
              <a:t>Poll</a:t>
            </a:r>
          </a:p>
        </p:txBody>
      </p:sp>
      <p:sp>
        <p:nvSpPr>
          <p:cNvPr id="5" name="Title 1">
            <a:extLst>
              <a:ext uri="{FF2B5EF4-FFF2-40B4-BE49-F238E27FC236}">
                <a16:creationId xmlns:a16="http://schemas.microsoft.com/office/drawing/2014/main" id="{A3844C42-5575-A432-46EE-28680DDA107D}"/>
              </a:ext>
            </a:extLst>
          </p:cNvPr>
          <p:cNvSpPr txBox="1">
            <a:spLocks/>
          </p:cNvSpPr>
          <p:nvPr/>
        </p:nvSpPr>
        <p:spPr>
          <a:xfrm>
            <a:off x="478466" y="137669"/>
            <a:ext cx="8187068" cy="744833"/>
          </a:xfrm>
          <a:prstGeom prst="rect">
            <a:avLst/>
          </a:prstGeom>
          <a:solidFill>
            <a:srgbClr val="0096D2"/>
          </a:solidFill>
          <a:scene3d>
            <a:camera prst="orthographicFront"/>
            <a:lightRig rig="threePt" dir="t"/>
          </a:scene3d>
          <a:sp3d>
            <a:bevelT prst="angle"/>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2800" dirty="0">
                <a:solidFill>
                  <a:schemeClr val="bg1"/>
                </a:solidFill>
                <a:latin typeface="+mn-lt"/>
              </a:rPr>
              <a:t>Closing Poll</a:t>
            </a:r>
            <a:br>
              <a:rPr lang="en-US" sz="2800" dirty="0">
                <a:solidFill>
                  <a:schemeClr val="bg1"/>
                </a:solidFill>
                <a:latin typeface="+mn-lt"/>
              </a:rPr>
            </a:br>
            <a:r>
              <a:rPr lang="en-US" sz="2800" dirty="0">
                <a:solidFill>
                  <a:schemeClr val="bg1"/>
                </a:solidFill>
                <a:latin typeface="+mn-lt"/>
              </a:rPr>
              <a:t>How well did we do in meeting our objectives?</a:t>
            </a:r>
            <a:endParaRPr lang="en-US" sz="2800" dirty="0">
              <a:solidFill>
                <a:schemeClr val="bg1"/>
              </a:solidFill>
            </a:endParaRPr>
          </a:p>
        </p:txBody>
      </p:sp>
    </p:spTree>
    <p:extLst>
      <p:ext uri="{BB962C8B-B14F-4D97-AF65-F5344CB8AC3E}">
        <p14:creationId xmlns:p14="http://schemas.microsoft.com/office/powerpoint/2010/main" val="2683280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2e82596d7cf_0_0"/>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4800" dirty="0"/>
              <a:t>Thank you!</a:t>
            </a:r>
            <a:endParaRPr sz="4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FF9F-3BE4-4AAC-EC54-12B48083854B}"/>
              </a:ext>
            </a:extLst>
          </p:cNvPr>
          <p:cNvSpPr>
            <a:spLocks noGrp="1"/>
          </p:cNvSpPr>
          <p:nvPr>
            <p:ph type="title"/>
          </p:nvPr>
        </p:nvSpPr>
        <p:spPr>
          <a:xfrm>
            <a:off x="3860949" y="376238"/>
            <a:ext cx="2943890" cy="993775"/>
          </a:xfrm>
        </p:spPr>
        <p:txBody>
          <a:bodyPr/>
          <a:lstStyle/>
          <a:p>
            <a:r>
              <a:rPr lang="en-US" dirty="0"/>
              <a:t>Questions?</a:t>
            </a:r>
          </a:p>
        </p:txBody>
      </p:sp>
      <p:sp>
        <p:nvSpPr>
          <p:cNvPr id="3" name="Content Placeholder 2">
            <a:extLst>
              <a:ext uri="{FF2B5EF4-FFF2-40B4-BE49-F238E27FC236}">
                <a16:creationId xmlns:a16="http://schemas.microsoft.com/office/drawing/2014/main" id="{170296F2-CFF3-55BA-98EF-2562132D9447}"/>
              </a:ext>
            </a:extLst>
          </p:cNvPr>
          <p:cNvSpPr>
            <a:spLocks noGrp="1"/>
          </p:cNvSpPr>
          <p:nvPr>
            <p:ph idx="1"/>
          </p:nvPr>
        </p:nvSpPr>
        <p:spPr>
          <a:xfrm>
            <a:off x="628650" y="1114832"/>
            <a:ext cx="7886700" cy="3262312"/>
          </a:xfrm>
        </p:spPr>
        <p:txBody>
          <a:bodyPr>
            <a:normAutofit fontScale="32500" lnSpcReduction="20000"/>
          </a:bodyPr>
          <a:lstStyle/>
          <a:p>
            <a:pPr marL="0" indent="0" algn="ctr">
              <a:buNone/>
            </a:pPr>
            <a:endParaRPr lang="en-US" sz="9800" dirty="0">
              <a:latin typeface="+mn-lt"/>
            </a:endParaRPr>
          </a:p>
          <a:p>
            <a:pPr marL="0" indent="0" algn="ctr">
              <a:buNone/>
            </a:pPr>
            <a:r>
              <a:rPr lang="en-US" sz="9800" b="0" i="0" u="none" strike="noStrike" dirty="0">
                <a:solidFill>
                  <a:srgbClr val="222222"/>
                </a:solidFill>
                <a:effectLst/>
                <a:latin typeface="+mn-lt"/>
              </a:rPr>
              <a:t>Lynne T Bateson, MD, FAAFP</a:t>
            </a:r>
          </a:p>
          <a:p>
            <a:pPr marL="0" indent="0" algn="ctr">
              <a:buNone/>
            </a:pPr>
            <a:r>
              <a:rPr lang="en-US" sz="9800" dirty="0">
                <a:solidFill>
                  <a:srgbClr val="0096D2"/>
                </a:solidFill>
                <a:latin typeface="+mn-lt"/>
                <a:hlinkClick r:id="rId3">
                  <a:extLst>
                    <a:ext uri="{A12FA001-AC4F-418D-AE19-62706E023703}">
                      <ahyp:hlinkClr xmlns:ahyp="http://schemas.microsoft.com/office/drawing/2018/hyperlinkcolor" val="tx"/>
                    </a:ext>
                  </a:extLst>
                </a:hlinkClick>
              </a:rPr>
              <a:t>Lynne.T.Bateson@kp.org</a:t>
            </a:r>
            <a:endParaRPr lang="en-US" sz="9800" dirty="0">
              <a:solidFill>
                <a:srgbClr val="0096D2"/>
              </a:solidFill>
              <a:latin typeface="+mn-lt"/>
            </a:endParaRPr>
          </a:p>
          <a:p>
            <a:pPr marL="0" indent="0" algn="ctr">
              <a:buNone/>
            </a:pPr>
            <a:endParaRPr lang="en-US" sz="9800" b="0" i="0" u="none" strike="noStrike" dirty="0">
              <a:solidFill>
                <a:srgbClr val="222222"/>
              </a:solidFill>
              <a:effectLst/>
              <a:latin typeface="+mn-lt"/>
            </a:endParaRPr>
          </a:p>
          <a:p>
            <a:pPr marL="0" indent="0" algn="ctr">
              <a:buNone/>
            </a:pPr>
            <a:r>
              <a:rPr lang="en-US" sz="9800" dirty="0">
                <a:latin typeface="+mn-lt"/>
              </a:rPr>
              <a:t>W. Fred Miser, MD, MA, FAAFP</a:t>
            </a:r>
          </a:p>
          <a:p>
            <a:pPr marL="0" indent="0" algn="ctr">
              <a:buNone/>
            </a:pPr>
            <a:r>
              <a:rPr lang="en-US" sz="9800" dirty="0">
                <a:latin typeface="+mn-lt"/>
              </a:rPr>
              <a:t>STFM CBME Task Force</a:t>
            </a:r>
          </a:p>
          <a:p>
            <a:pPr marL="0" indent="0" algn="ctr">
              <a:buNone/>
            </a:pPr>
            <a:r>
              <a:rPr lang="en-US" sz="9800" dirty="0">
                <a:solidFill>
                  <a:srgbClr val="0096D2"/>
                </a:solidFill>
                <a:latin typeface="+mn-lt"/>
                <a:hlinkClick r:id="rId4">
                  <a:extLst>
                    <a:ext uri="{A12FA001-AC4F-418D-AE19-62706E023703}">
                      <ahyp:hlinkClr xmlns:ahyp="http://schemas.microsoft.com/office/drawing/2018/hyperlinkcolor" val="tx"/>
                    </a:ext>
                  </a:extLst>
                </a:hlinkClick>
              </a:rPr>
              <a:t>Fred.Miser@osumc.edu</a:t>
            </a:r>
            <a:endParaRPr lang="en-US" sz="9800" dirty="0">
              <a:solidFill>
                <a:srgbClr val="0096D2"/>
              </a:solidFill>
              <a:latin typeface="+mn-lt"/>
            </a:endParaRPr>
          </a:p>
          <a:p>
            <a:pPr marL="0" indent="0" algn="ctr">
              <a:buNone/>
            </a:pPr>
            <a:endParaRPr lang="en-US" sz="9800" dirty="0">
              <a:solidFill>
                <a:srgbClr val="0096D2"/>
              </a:solidFill>
              <a:latin typeface="+mn-lt"/>
            </a:endParaRPr>
          </a:p>
          <a:p>
            <a:pPr marL="0" indent="0">
              <a:buNone/>
            </a:pPr>
            <a:endParaRPr lang="en-US" dirty="0"/>
          </a:p>
        </p:txBody>
      </p:sp>
      <p:sp>
        <p:nvSpPr>
          <p:cNvPr id="4" name="Title 1">
            <a:extLst>
              <a:ext uri="{FF2B5EF4-FFF2-40B4-BE49-F238E27FC236}">
                <a16:creationId xmlns:a16="http://schemas.microsoft.com/office/drawing/2014/main" id="{09C5E0FA-9E30-7E17-7FDF-96D0C44E562B}"/>
              </a:ext>
            </a:extLst>
          </p:cNvPr>
          <p:cNvSpPr txBox="1">
            <a:spLocks/>
          </p:cNvSpPr>
          <p:nvPr/>
        </p:nvSpPr>
        <p:spPr>
          <a:xfrm>
            <a:off x="2301949" y="213907"/>
            <a:ext cx="4540102" cy="1063256"/>
          </a:xfrm>
          <a:prstGeom prst="rect">
            <a:avLst/>
          </a:prstGeom>
          <a:solidFill>
            <a:srgbClr val="0096D2"/>
          </a:solidFill>
          <a:scene3d>
            <a:camera prst="orthographicFront"/>
            <a:lightRig rig="threePt" dir="t"/>
          </a:scene3d>
          <a:sp3d>
            <a:bevelT prst="angle"/>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Questions?</a:t>
            </a:r>
          </a:p>
        </p:txBody>
      </p:sp>
    </p:spTree>
    <p:extLst>
      <p:ext uri="{BB962C8B-B14F-4D97-AF65-F5344CB8AC3E}">
        <p14:creationId xmlns:p14="http://schemas.microsoft.com/office/powerpoint/2010/main" val="3762377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DBA1-4FB2-2E4E-99E0-E8167BCCAE53}"/>
              </a:ext>
            </a:extLst>
          </p:cNvPr>
          <p:cNvSpPr>
            <a:spLocks noGrp="1"/>
          </p:cNvSpPr>
          <p:nvPr>
            <p:ph type="title"/>
          </p:nvPr>
        </p:nvSpPr>
        <p:spPr>
          <a:xfrm>
            <a:off x="628650" y="28780"/>
            <a:ext cx="7886700" cy="788885"/>
          </a:xfrm>
        </p:spPr>
        <p:txBody>
          <a:bodyPr/>
          <a:lstStyle/>
          <a:p>
            <a:r>
              <a:rPr lang="en-US" dirty="0"/>
              <a:t>References</a:t>
            </a:r>
          </a:p>
        </p:txBody>
      </p:sp>
      <p:sp>
        <p:nvSpPr>
          <p:cNvPr id="3" name="Content Placeholder 2">
            <a:extLst>
              <a:ext uri="{FF2B5EF4-FFF2-40B4-BE49-F238E27FC236}">
                <a16:creationId xmlns:a16="http://schemas.microsoft.com/office/drawing/2014/main" id="{33BE3AC0-EB44-896A-C5E5-C3B95F69F4A8}"/>
              </a:ext>
            </a:extLst>
          </p:cNvPr>
          <p:cNvSpPr>
            <a:spLocks noGrp="1"/>
          </p:cNvSpPr>
          <p:nvPr>
            <p:ph idx="1"/>
          </p:nvPr>
        </p:nvSpPr>
        <p:spPr>
          <a:xfrm>
            <a:off x="549992" y="817665"/>
            <a:ext cx="7886700" cy="3508170"/>
          </a:xfrm>
        </p:spPr>
        <p:txBody>
          <a:bodyPr>
            <a:normAutofit fontScale="85000" lnSpcReduction="20000"/>
          </a:bodyPr>
          <a:lstStyle/>
          <a:p>
            <a:pPr marL="0" indent="0">
              <a:buNone/>
            </a:pPr>
            <a:r>
              <a:rPr lang="en-US" sz="1500" dirty="0"/>
              <a:t>ACGME Program Requirements for Graduate Medical Education in Family Medicine.  Effective July 1, 2024.  Accessed September 9, 2024. </a:t>
            </a:r>
            <a:r>
              <a:rPr lang="en-US" sz="1500" dirty="0">
                <a:hlinkClick r:id="rId3"/>
              </a:rPr>
              <a:t>https://www.acgme.org/globalassets/pfassets/programrequirements/120_familymedicine_2024.pdf</a:t>
            </a:r>
            <a:endParaRPr lang="en-US" sz="1500" dirty="0"/>
          </a:p>
          <a:p>
            <a:pPr marL="0" indent="0">
              <a:buNone/>
            </a:pPr>
            <a:r>
              <a:rPr lang="en-US" sz="1500" dirty="0"/>
              <a:t>Frequently Asked Questions: Family Medicine.  Review Committee for Family Medicine.  ACGME.  Accessed September 9, 2024. </a:t>
            </a:r>
            <a:r>
              <a:rPr lang="en-US" sz="1500" dirty="0">
                <a:hlinkClick r:id="rId4"/>
              </a:rPr>
              <a:t>https://www.acgme.org/globalassets/pdfs/faq/120_familymedicine_faqs.pdf</a:t>
            </a:r>
            <a:endParaRPr lang="en-US" sz="1500" dirty="0"/>
          </a:p>
          <a:p>
            <a:pPr marL="0" indent="0">
              <a:buNone/>
            </a:pPr>
            <a:r>
              <a:rPr lang="en-US" sz="1500" dirty="0"/>
              <a:t>Cole SZ, Olmos KE.  From AFMRD: Who to go to for what: The ABFM or The ACGME. </a:t>
            </a:r>
            <a:r>
              <a:rPr lang="en-US" sz="1500" i="1" dirty="0"/>
              <a:t>Ann Fam Med. 2022; </a:t>
            </a:r>
            <a:r>
              <a:rPr lang="en-US" sz="1500" dirty="0"/>
              <a:t>20:182-185.</a:t>
            </a:r>
          </a:p>
          <a:p>
            <a:pPr marL="0" indent="0">
              <a:buNone/>
            </a:pPr>
            <a:r>
              <a:rPr lang="en-US" sz="1500" dirty="0" err="1"/>
              <a:t>Holmboe</a:t>
            </a:r>
            <a:r>
              <a:rPr lang="en-US" sz="1500" dirty="0"/>
              <a:t> ES. The transformational path ahead: competency-based medical education in family medicine. Fam Med 2021; 53:583-589.</a:t>
            </a:r>
          </a:p>
          <a:p>
            <a:pPr marL="0" indent="0">
              <a:buNone/>
            </a:pPr>
            <a:r>
              <a:rPr lang="en-US" sz="1500" dirty="0"/>
              <a:t>Lucey CR, Thibault GE, ten Cate O. Competency-based, time-variable education in health professions: A crossroads. </a:t>
            </a:r>
            <a:r>
              <a:rPr lang="en-US" sz="1500" i="1" dirty="0"/>
              <a:t>Acad Med. </a:t>
            </a:r>
            <a:r>
              <a:rPr lang="en-US" sz="1500" dirty="0"/>
              <a:t>2018; 93(3).</a:t>
            </a:r>
          </a:p>
          <a:p>
            <a:pPr marL="0" indent="0">
              <a:buNone/>
            </a:pPr>
            <a:r>
              <a:rPr lang="en-US" sz="1500" dirty="0"/>
              <a:t>Newton WP, Magill M, Barr W, Hoekzema G,  et al. Implementing Competency based ABFM Board Eligibility. </a:t>
            </a:r>
            <a:r>
              <a:rPr lang="en-US" sz="1500" i="1" dirty="0"/>
              <a:t>J Am Board Fam Med. </a:t>
            </a:r>
            <a:r>
              <a:rPr lang="en-US" sz="1500" dirty="0"/>
              <a:t>2023.</a:t>
            </a:r>
          </a:p>
          <a:p>
            <a:pPr marL="0" indent="0">
              <a:buNone/>
            </a:pPr>
            <a:r>
              <a:rPr lang="en-US" sz="1500" dirty="0"/>
              <a:t>Van </a:t>
            </a:r>
            <a:r>
              <a:rPr lang="en-US" sz="1500" dirty="0" err="1"/>
              <a:t>Melle</a:t>
            </a:r>
            <a:r>
              <a:rPr lang="en-US" sz="1500" dirty="0"/>
              <a:t> E, Frank JR, </a:t>
            </a:r>
            <a:r>
              <a:rPr lang="en-US" sz="1500" dirty="0" err="1"/>
              <a:t>Holmboe</a:t>
            </a:r>
            <a:r>
              <a:rPr lang="en-US" sz="1500" dirty="0"/>
              <a:t> EZS, </a:t>
            </a:r>
            <a:r>
              <a:rPr lang="en-US" sz="1500" dirty="0" err="1"/>
              <a:t>Dagnone</a:t>
            </a:r>
            <a:r>
              <a:rPr lang="en-US" sz="1500" dirty="0"/>
              <a:t> D, et al: A core components framework for evaluating implementation of Competency-Based Medical Education Programs.  </a:t>
            </a:r>
            <a:r>
              <a:rPr lang="en-US" sz="1500" dirty="0" err="1"/>
              <a:t>Acad</a:t>
            </a:r>
            <a:r>
              <a:rPr lang="en-US" sz="1500" dirty="0"/>
              <a:t> Med 2019; 94(7):1002-1009.</a:t>
            </a:r>
          </a:p>
          <a:p>
            <a:pPr marL="0" indent="0">
              <a:buNone/>
            </a:pPr>
            <a:r>
              <a:rPr lang="en-US" sz="1600" dirty="0"/>
              <a:t>STFM CBME Toolkit:  </a:t>
            </a:r>
            <a:r>
              <a:rPr lang="en-US" sz="1600" dirty="0">
                <a:hlinkClick r:id="rId5"/>
              </a:rPr>
              <a:t>https://stfm.org/cbmetoolkit</a:t>
            </a:r>
            <a:endParaRPr lang="en-US" sz="1600" dirty="0"/>
          </a:p>
          <a:p>
            <a:pPr marL="0" indent="0">
              <a:buNone/>
            </a:pPr>
            <a:endParaRPr lang="en-US" sz="1500" dirty="0"/>
          </a:p>
          <a:p>
            <a:pPr marL="0" indent="0">
              <a:buNone/>
            </a:pPr>
            <a:endParaRPr lang="en-US" sz="1800" dirty="0"/>
          </a:p>
        </p:txBody>
      </p:sp>
    </p:spTree>
    <p:extLst>
      <p:ext uri="{BB962C8B-B14F-4D97-AF65-F5344CB8AC3E}">
        <p14:creationId xmlns:p14="http://schemas.microsoft.com/office/powerpoint/2010/main" val="135061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FE6D78-2387-844C-CA20-381FF3ED8AC0}"/>
              </a:ext>
            </a:extLst>
          </p:cNvPr>
          <p:cNvSpPr txBox="1">
            <a:spLocks/>
          </p:cNvSpPr>
          <p:nvPr/>
        </p:nvSpPr>
        <p:spPr>
          <a:xfrm>
            <a:off x="2327660" y="402435"/>
            <a:ext cx="5600188" cy="351692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b="1" dirty="0">
                <a:latin typeface="Helvetica" pitchFamily="2" charset="0"/>
              </a:rPr>
            </a:br>
            <a:r>
              <a:rPr lang="en-US" b="1" dirty="0">
                <a:latin typeface="Helvetica" pitchFamily="2" charset="0"/>
              </a:rPr>
              <a:t>In your current program, how satisfied are with your residents’ ability to select elective experiences?</a:t>
            </a:r>
          </a:p>
          <a:p>
            <a:pPr algn="l"/>
            <a:endParaRPr lang="en-US" b="1" dirty="0">
              <a:latin typeface="Helvetica" pitchFamily="2" charset="0"/>
            </a:endParaRPr>
          </a:p>
          <a:p>
            <a:pPr marL="514350" indent="-514350" algn="l">
              <a:buFont typeface="+mj-lt"/>
              <a:buAutoNum type="arabicPeriod"/>
            </a:pPr>
            <a:r>
              <a:rPr lang="en-US" b="1" dirty="0">
                <a:latin typeface="Helvetica" pitchFamily="2" charset="0"/>
              </a:rPr>
              <a:t>Very satisfied</a:t>
            </a:r>
          </a:p>
          <a:p>
            <a:pPr marL="514350" indent="-514350" algn="l">
              <a:buFont typeface="+mj-lt"/>
              <a:buAutoNum type="arabicPeriod"/>
            </a:pPr>
            <a:r>
              <a:rPr lang="en-US" b="1" dirty="0">
                <a:latin typeface="Helvetica" pitchFamily="2" charset="0"/>
              </a:rPr>
              <a:t>Satisfied</a:t>
            </a:r>
          </a:p>
          <a:p>
            <a:pPr marL="514350" indent="-514350" algn="l">
              <a:buFont typeface="+mj-lt"/>
              <a:buAutoNum type="arabicPeriod"/>
            </a:pPr>
            <a:r>
              <a:rPr lang="en-US" b="1" dirty="0">
                <a:latin typeface="Helvetica" pitchFamily="2" charset="0"/>
              </a:rPr>
              <a:t>Somewhat unsatisfied</a:t>
            </a:r>
          </a:p>
          <a:p>
            <a:pPr marL="514350" indent="-514350" algn="l">
              <a:buFont typeface="+mj-lt"/>
              <a:buAutoNum type="arabicPeriod"/>
            </a:pPr>
            <a:r>
              <a:rPr lang="en-US" b="1" dirty="0">
                <a:latin typeface="Helvetica" pitchFamily="2" charset="0"/>
              </a:rPr>
              <a:t>Totally unsatisfied.</a:t>
            </a:r>
          </a:p>
          <a:p>
            <a:endParaRPr lang="en-US" b="1" dirty="0"/>
          </a:p>
        </p:txBody>
      </p:sp>
      <p:pic>
        <p:nvPicPr>
          <p:cNvPr id="5" name="Picture 4">
            <a:extLst>
              <a:ext uri="{FF2B5EF4-FFF2-40B4-BE49-F238E27FC236}">
                <a16:creationId xmlns:a16="http://schemas.microsoft.com/office/drawing/2014/main" id="{2C79F3B4-3D6C-D725-4A75-44EAB03EC009}"/>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artisticChalkSketch/>
                    </a14:imgEffect>
                  </a14:imgLayer>
                </a14:imgProps>
              </a:ext>
              <a:ext uri="{837473B0-CC2E-450A-ABE3-18F120FF3D39}">
                <a1611:picAttrSrcUrl xmlns:a1611="http://schemas.microsoft.com/office/drawing/2016/11/main" r:id="rId5"/>
              </a:ext>
            </a:extLst>
          </a:blip>
          <a:stretch>
            <a:fillRect/>
          </a:stretch>
        </p:blipFill>
        <p:spPr>
          <a:xfrm>
            <a:off x="317244" y="1983134"/>
            <a:ext cx="1230827" cy="1122367"/>
          </a:xfrm>
          <a:prstGeom prst="rect">
            <a:avLst/>
          </a:prstGeom>
        </p:spPr>
      </p:pic>
      <p:sp>
        <p:nvSpPr>
          <p:cNvPr id="8" name="Title 4">
            <a:extLst>
              <a:ext uri="{FF2B5EF4-FFF2-40B4-BE49-F238E27FC236}">
                <a16:creationId xmlns:a16="http://schemas.microsoft.com/office/drawing/2014/main" id="{333E91A2-6CB4-DD39-47C6-F88BB2434375}"/>
              </a:ext>
            </a:extLst>
          </p:cNvPr>
          <p:cNvSpPr>
            <a:spLocks noGrp="1"/>
          </p:cNvSpPr>
          <p:nvPr>
            <p:ph type="ctrTitle"/>
          </p:nvPr>
        </p:nvSpPr>
        <p:spPr>
          <a:xfrm>
            <a:off x="168593" y="1110903"/>
            <a:ext cx="1528131" cy="671310"/>
          </a:xfrm>
        </p:spPr>
        <p:txBody>
          <a:bodyPr>
            <a:normAutofit/>
          </a:bodyPr>
          <a:lstStyle/>
          <a:p>
            <a:r>
              <a:rPr lang="en-US" sz="3200" b="1" dirty="0">
                <a:solidFill>
                  <a:srgbClr val="FFC000"/>
                </a:solidFill>
              </a:rPr>
              <a:t>POLL</a:t>
            </a:r>
          </a:p>
        </p:txBody>
      </p:sp>
    </p:spTree>
    <p:extLst>
      <p:ext uri="{BB962C8B-B14F-4D97-AF65-F5344CB8AC3E}">
        <p14:creationId xmlns:p14="http://schemas.microsoft.com/office/powerpoint/2010/main" val="317015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FE6D78-2387-844C-CA20-381FF3ED8AC0}"/>
              </a:ext>
            </a:extLst>
          </p:cNvPr>
          <p:cNvSpPr txBox="1">
            <a:spLocks/>
          </p:cNvSpPr>
          <p:nvPr/>
        </p:nvSpPr>
        <p:spPr>
          <a:xfrm>
            <a:off x="2327660" y="402435"/>
            <a:ext cx="5600188" cy="35169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b="1" dirty="0">
                <a:latin typeface="Helvetica" pitchFamily="2" charset="0"/>
              </a:rPr>
            </a:br>
            <a:r>
              <a:rPr lang="en-US" b="1" dirty="0">
                <a:latin typeface="Helvetica" pitchFamily="2" charset="0"/>
              </a:rPr>
              <a:t>Currently how many elective experiences (with written goals and objectives) do you have available for your residents?</a:t>
            </a:r>
          </a:p>
          <a:p>
            <a:pPr algn="l"/>
            <a:endParaRPr lang="en-US" b="1" dirty="0">
              <a:latin typeface="Helvetica" pitchFamily="2" charset="0"/>
            </a:endParaRPr>
          </a:p>
          <a:p>
            <a:pPr marL="514350" indent="-514350" algn="l">
              <a:buFont typeface="+mj-lt"/>
              <a:buAutoNum type="arabicPeriod"/>
            </a:pPr>
            <a:r>
              <a:rPr lang="en-US" b="1" dirty="0">
                <a:latin typeface="Helvetica" pitchFamily="2" charset="0"/>
              </a:rPr>
              <a:t>Less than five</a:t>
            </a:r>
          </a:p>
          <a:p>
            <a:pPr marL="514350" indent="-514350" algn="l">
              <a:buFont typeface="+mj-lt"/>
              <a:buAutoNum type="arabicPeriod"/>
            </a:pPr>
            <a:r>
              <a:rPr lang="en-US" b="1" dirty="0">
                <a:latin typeface="Helvetica" pitchFamily="2" charset="0"/>
              </a:rPr>
              <a:t>Six to 10</a:t>
            </a:r>
          </a:p>
          <a:p>
            <a:pPr marL="514350" indent="-514350" algn="l">
              <a:buFont typeface="+mj-lt"/>
              <a:buAutoNum type="arabicPeriod"/>
            </a:pPr>
            <a:r>
              <a:rPr lang="en-US" b="1" dirty="0">
                <a:latin typeface="Helvetica" pitchFamily="2" charset="0"/>
              </a:rPr>
              <a:t>11 to 15</a:t>
            </a:r>
          </a:p>
          <a:p>
            <a:pPr marL="514350" indent="-514350" algn="l">
              <a:buFont typeface="+mj-lt"/>
              <a:buAutoNum type="arabicPeriod"/>
            </a:pPr>
            <a:r>
              <a:rPr lang="en-US" b="1" dirty="0">
                <a:latin typeface="Helvetica" pitchFamily="2" charset="0"/>
              </a:rPr>
              <a:t>More than 15</a:t>
            </a:r>
          </a:p>
          <a:p>
            <a:endParaRPr lang="en-US" b="1" dirty="0"/>
          </a:p>
        </p:txBody>
      </p:sp>
      <p:pic>
        <p:nvPicPr>
          <p:cNvPr id="5" name="Picture 4">
            <a:extLst>
              <a:ext uri="{FF2B5EF4-FFF2-40B4-BE49-F238E27FC236}">
                <a16:creationId xmlns:a16="http://schemas.microsoft.com/office/drawing/2014/main" id="{2C79F3B4-3D6C-D725-4A75-44EAB03EC009}"/>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artisticChalkSketch/>
                    </a14:imgEffect>
                  </a14:imgLayer>
                </a14:imgProps>
              </a:ext>
              <a:ext uri="{837473B0-CC2E-450A-ABE3-18F120FF3D39}">
                <a1611:picAttrSrcUrl xmlns:a1611="http://schemas.microsoft.com/office/drawing/2016/11/main" r:id="rId5"/>
              </a:ext>
            </a:extLst>
          </a:blip>
          <a:stretch>
            <a:fillRect/>
          </a:stretch>
        </p:blipFill>
        <p:spPr>
          <a:xfrm>
            <a:off x="317244" y="1983134"/>
            <a:ext cx="1230827" cy="1122367"/>
          </a:xfrm>
          <a:prstGeom prst="rect">
            <a:avLst/>
          </a:prstGeom>
        </p:spPr>
      </p:pic>
      <p:sp>
        <p:nvSpPr>
          <p:cNvPr id="8" name="Title 4">
            <a:extLst>
              <a:ext uri="{FF2B5EF4-FFF2-40B4-BE49-F238E27FC236}">
                <a16:creationId xmlns:a16="http://schemas.microsoft.com/office/drawing/2014/main" id="{333E91A2-6CB4-DD39-47C6-F88BB2434375}"/>
              </a:ext>
            </a:extLst>
          </p:cNvPr>
          <p:cNvSpPr>
            <a:spLocks noGrp="1"/>
          </p:cNvSpPr>
          <p:nvPr>
            <p:ph type="ctrTitle"/>
          </p:nvPr>
        </p:nvSpPr>
        <p:spPr>
          <a:xfrm>
            <a:off x="168593" y="1110903"/>
            <a:ext cx="1528131" cy="671310"/>
          </a:xfrm>
        </p:spPr>
        <p:txBody>
          <a:bodyPr>
            <a:normAutofit/>
          </a:bodyPr>
          <a:lstStyle/>
          <a:p>
            <a:r>
              <a:rPr lang="en-US" sz="3200" b="1" dirty="0">
                <a:solidFill>
                  <a:srgbClr val="FFC000"/>
                </a:solidFill>
              </a:rPr>
              <a:t>POLL</a:t>
            </a:r>
          </a:p>
        </p:txBody>
      </p:sp>
    </p:spTree>
    <p:extLst>
      <p:ext uri="{BB962C8B-B14F-4D97-AF65-F5344CB8AC3E}">
        <p14:creationId xmlns:p14="http://schemas.microsoft.com/office/powerpoint/2010/main" val="420375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a:xfrm>
            <a:off x="273177" y="118872"/>
            <a:ext cx="8597646" cy="994172"/>
          </a:xfrm>
        </p:spPr>
        <p:txBody>
          <a:bodyPr>
            <a:normAutofit/>
          </a:bodyPr>
          <a:lstStyle/>
          <a:p>
            <a:r>
              <a:rPr lang="en-US" sz="2800" b="1" dirty="0">
                <a:solidFill>
                  <a:srgbClr val="000000"/>
                </a:solidFill>
              </a:rPr>
              <a:t>By the end of this session you should be able to:</a:t>
            </a:r>
          </a:p>
        </p:txBody>
      </p:sp>
      <p:sp>
        <p:nvSpPr>
          <p:cNvPr id="5" name="Freeform 4">
            <a:extLst>
              <a:ext uri="{FF2B5EF4-FFF2-40B4-BE49-F238E27FC236}">
                <a16:creationId xmlns:a16="http://schemas.microsoft.com/office/drawing/2014/main" id="{F023129D-D632-6560-5096-1EE9548D3E91}"/>
              </a:ext>
            </a:extLst>
          </p:cNvPr>
          <p:cNvSpPr/>
          <p:nvPr/>
        </p:nvSpPr>
        <p:spPr>
          <a:xfrm>
            <a:off x="564642" y="994172"/>
            <a:ext cx="7886700" cy="915780"/>
          </a:xfrm>
          <a:custGeom>
            <a:avLst/>
            <a:gdLst>
              <a:gd name="connsiteX0" fmla="*/ 0 w 7886700"/>
              <a:gd name="connsiteY0" fmla="*/ 152633 h 915780"/>
              <a:gd name="connsiteX1" fmla="*/ 152633 w 7886700"/>
              <a:gd name="connsiteY1" fmla="*/ 0 h 915780"/>
              <a:gd name="connsiteX2" fmla="*/ 7734067 w 7886700"/>
              <a:gd name="connsiteY2" fmla="*/ 0 h 915780"/>
              <a:gd name="connsiteX3" fmla="*/ 7886700 w 7886700"/>
              <a:gd name="connsiteY3" fmla="*/ 152633 h 915780"/>
              <a:gd name="connsiteX4" fmla="*/ 7886700 w 7886700"/>
              <a:gd name="connsiteY4" fmla="*/ 763147 h 915780"/>
              <a:gd name="connsiteX5" fmla="*/ 7734067 w 7886700"/>
              <a:gd name="connsiteY5" fmla="*/ 915780 h 915780"/>
              <a:gd name="connsiteX6" fmla="*/ 152633 w 7886700"/>
              <a:gd name="connsiteY6" fmla="*/ 915780 h 915780"/>
              <a:gd name="connsiteX7" fmla="*/ 0 w 7886700"/>
              <a:gd name="connsiteY7" fmla="*/ 763147 h 915780"/>
              <a:gd name="connsiteX8" fmla="*/ 0 w 7886700"/>
              <a:gd name="connsiteY8" fmla="*/ 152633 h 91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15780">
                <a:moveTo>
                  <a:pt x="0" y="152633"/>
                </a:moveTo>
                <a:cubicBezTo>
                  <a:pt x="0" y="68336"/>
                  <a:pt x="68336" y="0"/>
                  <a:pt x="152633" y="0"/>
                </a:cubicBezTo>
                <a:lnTo>
                  <a:pt x="7734067" y="0"/>
                </a:lnTo>
                <a:cubicBezTo>
                  <a:pt x="7818364" y="0"/>
                  <a:pt x="7886700" y="68336"/>
                  <a:pt x="7886700" y="152633"/>
                </a:cubicBezTo>
                <a:lnTo>
                  <a:pt x="7886700" y="763147"/>
                </a:lnTo>
                <a:cubicBezTo>
                  <a:pt x="7886700" y="847444"/>
                  <a:pt x="7818364" y="915780"/>
                  <a:pt x="7734067" y="915780"/>
                </a:cubicBezTo>
                <a:lnTo>
                  <a:pt x="152633" y="915780"/>
                </a:lnTo>
                <a:cubicBezTo>
                  <a:pt x="68336" y="915780"/>
                  <a:pt x="0" y="847444"/>
                  <a:pt x="0" y="763147"/>
                </a:cubicBezTo>
                <a:lnTo>
                  <a:pt x="0" y="1526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2335" tIns="132335" rIns="132335" bIns="132335" numCol="1" spcCol="1270" anchor="ctr" anchorCtr="0">
            <a:noAutofit/>
          </a:bodyPr>
          <a:lstStyle/>
          <a:p>
            <a:pPr marL="0" lvl="0" indent="0" algn="l" defTabSz="1022350">
              <a:lnSpc>
                <a:spcPct val="90000"/>
              </a:lnSpc>
              <a:spcBef>
                <a:spcPct val="0"/>
              </a:spcBef>
              <a:spcAft>
                <a:spcPct val="35000"/>
              </a:spcAft>
              <a:buNone/>
            </a:pPr>
            <a:r>
              <a:rPr lang="en-US" sz="2300" b="1" i="0" kern="1200" dirty="0">
                <a:solidFill>
                  <a:srgbClr val="000000"/>
                </a:solidFill>
              </a:rPr>
              <a:t>Define elective time.  How is it now different than from the past?</a:t>
            </a:r>
            <a:endParaRPr lang="en-US" sz="2300" b="1" kern="1200" dirty="0">
              <a:solidFill>
                <a:srgbClr val="000000"/>
              </a:solidFill>
            </a:endParaRPr>
          </a:p>
        </p:txBody>
      </p:sp>
      <p:sp>
        <p:nvSpPr>
          <p:cNvPr id="6" name="Freeform 5">
            <a:extLst>
              <a:ext uri="{FF2B5EF4-FFF2-40B4-BE49-F238E27FC236}">
                <a16:creationId xmlns:a16="http://schemas.microsoft.com/office/drawing/2014/main" id="{1716A667-EEC7-AA08-084C-955C882DCA78}"/>
              </a:ext>
            </a:extLst>
          </p:cNvPr>
          <p:cNvSpPr/>
          <p:nvPr/>
        </p:nvSpPr>
        <p:spPr>
          <a:xfrm>
            <a:off x="564642" y="1988344"/>
            <a:ext cx="7886700" cy="915780"/>
          </a:xfrm>
          <a:custGeom>
            <a:avLst/>
            <a:gdLst>
              <a:gd name="connsiteX0" fmla="*/ 0 w 7886700"/>
              <a:gd name="connsiteY0" fmla="*/ 152633 h 915780"/>
              <a:gd name="connsiteX1" fmla="*/ 152633 w 7886700"/>
              <a:gd name="connsiteY1" fmla="*/ 0 h 915780"/>
              <a:gd name="connsiteX2" fmla="*/ 7734067 w 7886700"/>
              <a:gd name="connsiteY2" fmla="*/ 0 h 915780"/>
              <a:gd name="connsiteX3" fmla="*/ 7886700 w 7886700"/>
              <a:gd name="connsiteY3" fmla="*/ 152633 h 915780"/>
              <a:gd name="connsiteX4" fmla="*/ 7886700 w 7886700"/>
              <a:gd name="connsiteY4" fmla="*/ 763147 h 915780"/>
              <a:gd name="connsiteX5" fmla="*/ 7734067 w 7886700"/>
              <a:gd name="connsiteY5" fmla="*/ 915780 h 915780"/>
              <a:gd name="connsiteX6" fmla="*/ 152633 w 7886700"/>
              <a:gd name="connsiteY6" fmla="*/ 915780 h 915780"/>
              <a:gd name="connsiteX7" fmla="*/ 0 w 7886700"/>
              <a:gd name="connsiteY7" fmla="*/ 763147 h 915780"/>
              <a:gd name="connsiteX8" fmla="*/ 0 w 7886700"/>
              <a:gd name="connsiteY8" fmla="*/ 152633 h 91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15780">
                <a:moveTo>
                  <a:pt x="0" y="152633"/>
                </a:moveTo>
                <a:cubicBezTo>
                  <a:pt x="0" y="68336"/>
                  <a:pt x="68336" y="0"/>
                  <a:pt x="152633" y="0"/>
                </a:cubicBezTo>
                <a:lnTo>
                  <a:pt x="7734067" y="0"/>
                </a:lnTo>
                <a:cubicBezTo>
                  <a:pt x="7818364" y="0"/>
                  <a:pt x="7886700" y="68336"/>
                  <a:pt x="7886700" y="152633"/>
                </a:cubicBezTo>
                <a:lnTo>
                  <a:pt x="7886700" y="763147"/>
                </a:lnTo>
                <a:cubicBezTo>
                  <a:pt x="7886700" y="847444"/>
                  <a:pt x="7818364" y="915780"/>
                  <a:pt x="7734067" y="915780"/>
                </a:cubicBezTo>
                <a:lnTo>
                  <a:pt x="152633" y="915780"/>
                </a:lnTo>
                <a:cubicBezTo>
                  <a:pt x="68336" y="915780"/>
                  <a:pt x="0" y="847444"/>
                  <a:pt x="0" y="763147"/>
                </a:cubicBezTo>
                <a:lnTo>
                  <a:pt x="0" y="1526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2335" tIns="132335" rIns="132335" bIns="132335" numCol="1" spcCol="1270" anchor="ctr" anchorCtr="0">
            <a:noAutofit/>
          </a:bodyPr>
          <a:lstStyle/>
          <a:p>
            <a:pPr marL="0" lvl="0" indent="0" algn="l" defTabSz="1022350">
              <a:lnSpc>
                <a:spcPct val="90000"/>
              </a:lnSpc>
              <a:spcBef>
                <a:spcPct val="0"/>
              </a:spcBef>
              <a:spcAft>
                <a:spcPct val="35000"/>
              </a:spcAft>
              <a:buNone/>
            </a:pPr>
            <a:r>
              <a:rPr lang="en-US" sz="2300" b="1" i="0" kern="1200" dirty="0">
                <a:solidFill>
                  <a:srgbClr val="000000"/>
                </a:solidFill>
              </a:rPr>
              <a:t>Design a process whereby individualized learning plans are incorporated into selecting elective experiences.</a:t>
            </a:r>
            <a:endParaRPr lang="en-US" sz="2300" b="1" kern="1200" dirty="0">
              <a:solidFill>
                <a:srgbClr val="000000"/>
              </a:solidFill>
            </a:endParaRPr>
          </a:p>
        </p:txBody>
      </p:sp>
      <p:sp>
        <p:nvSpPr>
          <p:cNvPr id="7" name="Freeform 6">
            <a:extLst>
              <a:ext uri="{FF2B5EF4-FFF2-40B4-BE49-F238E27FC236}">
                <a16:creationId xmlns:a16="http://schemas.microsoft.com/office/drawing/2014/main" id="{A3A9FD47-2B3F-CEA1-1D53-5A94D566CB0E}"/>
              </a:ext>
            </a:extLst>
          </p:cNvPr>
          <p:cNvSpPr/>
          <p:nvPr/>
        </p:nvSpPr>
        <p:spPr>
          <a:xfrm>
            <a:off x="564642" y="2982516"/>
            <a:ext cx="7886700" cy="915780"/>
          </a:xfrm>
          <a:custGeom>
            <a:avLst/>
            <a:gdLst>
              <a:gd name="connsiteX0" fmla="*/ 0 w 7886700"/>
              <a:gd name="connsiteY0" fmla="*/ 152633 h 915780"/>
              <a:gd name="connsiteX1" fmla="*/ 152633 w 7886700"/>
              <a:gd name="connsiteY1" fmla="*/ 0 h 915780"/>
              <a:gd name="connsiteX2" fmla="*/ 7734067 w 7886700"/>
              <a:gd name="connsiteY2" fmla="*/ 0 h 915780"/>
              <a:gd name="connsiteX3" fmla="*/ 7886700 w 7886700"/>
              <a:gd name="connsiteY3" fmla="*/ 152633 h 915780"/>
              <a:gd name="connsiteX4" fmla="*/ 7886700 w 7886700"/>
              <a:gd name="connsiteY4" fmla="*/ 763147 h 915780"/>
              <a:gd name="connsiteX5" fmla="*/ 7734067 w 7886700"/>
              <a:gd name="connsiteY5" fmla="*/ 915780 h 915780"/>
              <a:gd name="connsiteX6" fmla="*/ 152633 w 7886700"/>
              <a:gd name="connsiteY6" fmla="*/ 915780 h 915780"/>
              <a:gd name="connsiteX7" fmla="*/ 0 w 7886700"/>
              <a:gd name="connsiteY7" fmla="*/ 763147 h 915780"/>
              <a:gd name="connsiteX8" fmla="*/ 0 w 7886700"/>
              <a:gd name="connsiteY8" fmla="*/ 152633 h 91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15780">
                <a:moveTo>
                  <a:pt x="0" y="152633"/>
                </a:moveTo>
                <a:cubicBezTo>
                  <a:pt x="0" y="68336"/>
                  <a:pt x="68336" y="0"/>
                  <a:pt x="152633" y="0"/>
                </a:cubicBezTo>
                <a:lnTo>
                  <a:pt x="7734067" y="0"/>
                </a:lnTo>
                <a:cubicBezTo>
                  <a:pt x="7818364" y="0"/>
                  <a:pt x="7886700" y="68336"/>
                  <a:pt x="7886700" y="152633"/>
                </a:cubicBezTo>
                <a:lnTo>
                  <a:pt x="7886700" y="763147"/>
                </a:lnTo>
                <a:cubicBezTo>
                  <a:pt x="7886700" y="847444"/>
                  <a:pt x="7818364" y="915780"/>
                  <a:pt x="7734067" y="915780"/>
                </a:cubicBezTo>
                <a:lnTo>
                  <a:pt x="152633" y="915780"/>
                </a:lnTo>
                <a:cubicBezTo>
                  <a:pt x="68336" y="915780"/>
                  <a:pt x="0" y="847444"/>
                  <a:pt x="0" y="763147"/>
                </a:cubicBezTo>
                <a:lnTo>
                  <a:pt x="0" y="1526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2335" tIns="132335" rIns="132335" bIns="132335" numCol="1" spcCol="1270" anchor="ctr" anchorCtr="0">
            <a:noAutofit/>
          </a:bodyPr>
          <a:lstStyle/>
          <a:p>
            <a:pPr marL="0" lvl="0" indent="0" algn="l" defTabSz="1022350">
              <a:lnSpc>
                <a:spcPct val="90000"/>
              </a:lnSpc>
              <a:spcBef>
                <a:spcPct val="0"/>
              </a:spcBef>
              <a:spcAft>
                <a:spcPct val="35000"/>
              </a:spcAft>
              <a:buNone/>
            </a:pPr>
            <a:r>
              <a:rPr lang="en-US" sz="2300" b="1" i="0" u="none" strike="noStrike" kern="1200" dirty="0">
                <a:solidFill>
                  <a:srgbClr val="000000"/>
                </a:solidFill>
                <a:effectLst/>
                <a:latin typeface="Helvetica Neue" panose="02000503000000020004" pitchFamily="2" charset="0"/>
              </a:rPr>
              <a:t>Describe how elective times can be used proactively to create flexible learning opportunities for residents.</a:t>
            </a:r>
            <a:endParaRPr lang="en-US" sz="2300" b="1" kern="1200" dirty="0">
              <a:solidFill>
                <a:srgbClr val="000000"/>
              </a:solidFill>
            </a:endParaRPr>
          </a:p>
        </p:txBody>
      </p:sp>
      <p:sp>
        <p:nvSpPr>
          <p:cNvPr id="8" name="Freeform 7">
            <a:extLst>
              <a:ext uri="{FF2B5EF4-FFF2-40B4-BE49-F238E27FC236}">
                <a16:creationId xmlns:a16="http://schemas.microsoft.com/office/drawing/2014/main" id="{6F9056B4-EA8E-648C-0D01-C7F6FF5506A0}"/>
              </a:ext>
            </a:extLst>
          </p:cNvPr>
          <p:cNvSpPr/>
          <p:nvPr/>
        </p:nvSpPr>
        <p:spPr>
          <a:xfrm>
            <a:off x="564642" y="3986291"/>
            <a:ext cx="7886700" cy="915780"/>
          </a:xfrm>
          <a:custGeom>
            <a:avLst/>
            <a:gdLst>
              <a:gd name="connsiteX0" fmla="*/ 0 w 7886700"/>
              <a:gd name="connsiteY0" fmla="*/ 152633 h 915780"/>
              <a:gd name="connsiteX1" fmla="*/ 152633 w 7886700"/>
              <a:gd name="connsiteY1" fmla="*/ 0 h 915780"/>
              <a:gd name="connsiteX2" fmla="*/ 7734067 w 7886700"/>
              <a:gd name="connsiteY2" fmla="*/ 0 h 915780"/>
              <a:gd name="connsiteX3" fmla="*/ 7886700 w 7886700"/>
              <a:gd name="connsiteY3" fmla="*/ 152633 h 915780"/>
              <a:gd name="connsiteX4" fmla="*/ 7886700 w 7886700"/>
              <a:gd name="connsiteY4" fmla="*/ 763147 h 915780"/>
              <a:gd name="connsiteX5" fmla="*/ 7734067 w 7886700"/>
              <a:gd name="connsiteY5" fmla="*/ 915780 h 915780"/>
              <a:gd name="connsiteX6" fmla="*/ 152633 w 7886700"/>
              <a:gd name="connsiteY6" fmla="*/ 915780 h 915780"/>
              <a:gd name="connsiteX7" fmla="*/ 0 w 7886700"/>
              <a:gd name="connsiteY7" fmla="*/ 763147 h 915780"/>
              <a:gd name="connsiteX8" fmla="*/ 0 w 7886700"/>
              <a:gd name="connsiteY8" fmla="*/ 152633 h 91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915780">
                <a:moveTo>
                  <a:pt x="0" y="152633"/>
                </a:moveTo>
                <a:cubicBezTo>
                  <a:pt x="0" y="68336"/>
                  <a:pt x="68336" y="0"/>
                  <a:pt x="152633" y="0"/>
                </a:cubicBezTo>
                <a:lnTo>
                  <a:pt x="7734067" y="0"/>
                </a:lnTo>
                <a:cubicBezTo>
                  <a:pt x="7818364" y="0"/>
                  <a:pt x="7886700" y="68336"/>
                  <a:pt x="7886700" y="152633"/>
                </a:cubicBezTo>
                <a:lnTo>
                  <a:pt x="7886700" y="763147"/>
                </a:lnTo>
                <a:cubicBezTo>
                  <a:pt x="7886700" y="847444"/>
                  <a:pt x="7818364" y="915780"/>
                  <a:pt x="7734067" y="915780"/>
                </a:cubicBezTo>
                <a:lnTo>
                  <a:pt x="152633" y="915780"/>
                </a:lnTo>
                <a:cubicBezTo>
                  <a:pt x="68336" y="915780"/>
                  <a:pt x="0" y="847444"/>
                  <a:pt x="0" y="763147"/>
                </a:cubicBezTo>
                <a:lnTo>
                  <a:pt x="0" y="1526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2335" tIns="132335" rIns="132335" bIns="132335" numCol="1" spcCol="1270" anchor="ctr" anchorCtr="0">
            <a:noAutofit/>
          </a:bodyPr>
          <a:lstStyle/>
          <a:p>
            <a:pPr marL="0" lvl="0" indent="0" algn="l" defTabSz="1022350">
              <a:lnSpc>
                <a:spcPct val="90000"/>
              </a:lnSpc>
              <a:spcBef>
                <a:spcPct val="0"/>
              </a:spcBef>
              <a:spcAft>
                <a:spcPct val="35000"/>
              </a:spcAft>
              <a:buNone/>
            </a:pPr>
            <a:r>
              <a:rPr lang="en-US" sz="2300" b="1" i="0" u="none" strike="noStrike" kern="1200" dirty="0">
                <a:solidFill>
                  <a:srgbClr val="000000"/>
                </a:solidFill>
                <a:effectLst/>
                <a:latin typeface="Helvetica Neue" panose="02000503000000020004" pitchFamily="2" charset="0"/>
              </a:rPr>
              <a:t>Delineate the steps needed to create a new elective experience for your residents.</a:t>
            </a:r>
            <a:endParaRPr lang="en-US" sz="2300" b="1" kern="1200" dirty="0">
              <a:solidFill>
                <a:srgbClr val="000000"/>
              </a:solidFill>
            </a:endParaRPr>
          </a:p>
        </p:txBody>
      </p:sp>
    </p:spTree>
    <p:extLst>
      <p:ext uri="{BB962C8B-B14F-4D97-AF65-F5344CB8AC3E}">
        <p14:creationId xmlns:p14="http://schemas.microsoft.com/office/powerpoint/2010/main" val="27658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3D9367-B1E1-B2D3-82DE-B169FD316FDD}"/>
              </a:ext>
            </a:extLst>
          </p:cNvPr>
          <p:cNvSpPr>
            <a:spLocks noGrp="1"/>
          </p:cNvSpPr>
          <p:nvPr>
            <p:ph type="title"/>
          </p:nvPr>
        </p:nvSpPr>
        <p:spPr>
          <a:xfrm>
            <a:off x="506036" y="221021"/>
            <a:ext cx="7886700" cy="993775"/>
          </a:xfrm>
        </p:spPr>
        <p:txBody>
          <a:bodyPr>
            <a:normAutofit fontScale="90000"/>
          </a:bodyPr>
          <a:lstStyle/>
          <a:p>
            <a:pPr algn="ctr"/>
            <a:r>
              <a:rPr lang="en-US" dirty="0"/>
              <a:t>Competency Based Medical Education</a:t>
            </a:r>
            <a:br>
              <a:rPr lang="en-US" dirty="0"/>
            </a:br>
            <a:r>
              <a:rPr lang="en-US" dirty="0"/>
              <a:t>Basic Tenets</a:t>
            </a:r>
          </a:p>
        </p:txBody>
      </p:sp>
      <p:graphicFrame>
        <p:nvGraphicFramePr>
          <p:cNvPr id="7" name="Content Placeholder 6">
            <a:extLst>
              <a:ext uri="{FF2B5EF4-FFF2-40B4-BE49-F238E27FC236}">
                <a16:creationId xmlns:a16="http://schemas.microsoft.com/office/drawing/2014/main" id="{5BD48D9E-76EA-FBBF-FD5E-EFAE9ED28E54}"/>
              </a:ext>
            </a:extLst>
          </p:cNvPr>
          <p:cNvGraphicFramePr>
            <a:graphicFrameLocks noGrp="1"/>
          </p:cNvGraphicFramePr>
          <p:nvPr>
            <p:ph idx="1"/>
            <p:extLst>
              <p:ext uri="{D42A27DB-BD31-4B8C-83A1-F6EECF244321}">
                <p14:modId xmlns:p14="http://schemas.microsoft.com/office/powerpoint/2010/main" val="4069750140"/>
              </p:ext>
            </p:extLst>
          </p:nvPr>
        </p:nvGraphicFramePr>
        <p:xfrm>
          <a:off x="628650" y="1163279"/>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FA75498-415C-2362-5605-80B70CB821D0}"/>
              </a:ext>
            </a:extLst>
          </p:cNvPr>
          <p:cNvSpPr txBox="1"/>
          <p:nvPr/>
        </p:nvSpPr>
        <p:spPr>
          <a:xfrm>
            <a:off x="1978387" y="4614702"/>
            <a:ext cx="4338496" cy="307777"/>
          </a:xfrm>
          <a:prstGeom prst="rect">
            <a:avLst/>
          </a:prstGeom>
          <a:noFill/>
        </p:spPr>
        <p:txBody>
          <a:bodyPr wrap="none" rtlCol="0">
            <a:spAutoFit/>
          </a:bodyPr>
          <a:lstStyle/>
          <a:p>
            <a:pPr algn="ctr"/>
            <a:r>
              <a:rPr lang="en-US" sz="1400" b="1" dirty="0"/>
              <a:t>Holmboe, 2021;  Lucey et al, 2018; Van Melle et al, 2019</a:t>
            </a:r>
          </a:p>
        </p:txBody>
      </p:sp>
    </p:spTree>
    <p:extLst>
      <p:ext uri="{BB962C8B-B14F-4D97-AF65-F5344CB8AC3E}">
        <p14:creationId xmlns:p14="http://schemas.microsoft.com/office/powerpoint/2010/main" val="33132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689FA0-288E-D230-B973-A5DBCB2665EC}"/>
              </a:ext>
            </a:extLst>
          </p:cNvPr>
          <p:cNvSpPr>
            <a:spLocks noGrp="1"/>
          </p:cNvSpPr>
          <p:nvPr>
            <p:ph type="title"/>
          </p:nvPr>
        </p:nvSpPr>
        <p:spPr>
          <a:xfrm>
            <a:off x="630936" y="192024"/>
            <a:ext cx="7879842" cy="761238"/>
          </a:xfrm>
        </p:spPr>
        <p:txBody>
          <a:bodyPr vert="horz" lIns="91440" tIns="45720" rIns="91440" bIns="45720" rtlCol="0" anchor="b">
            <a:normAutofit/>
          </a:bodyPr>
          <a:lstStyle/>
          <a:p>
            <a:pPr algn="ctr"/>
            <a:r>
              <a:rPr lang="en-US" sz="4400" kern="1200" dirty="0">
                <a:solidFill>
                  <a:schemeClr val="tx1"/>
                </a:solidFill>
                <a:latin typeface="+mj-lt"/>
                <a:ea typeface="+mj-ea"/>
                <a:cs typeface="+mj-cs"/>
              </a:rPr>
              <a:t>Two Essential Organizations</a:t>
            </a:r>
          </a:p>
        </p:txBody>
      </p:sp>
      <p:grpSp>
        <p:nvGrpSpPr>
          <p:cNvPr id="2" name="Group 1">
            <a:extLst>
              <a:ext uri="{FF2B5EF4-FFF2-40B4-BE49-F238E27FC236}">
                <a16:creationId xmlns:a16="http://schemas.microsoft.com/office/drawing/2014/main" id="{E0E44C69-3371-79A4-BD03-C39CE8DF886E}"/>
              </a:ext>
            </a:extLst>
          </p:cNvPr>
          <p:cNvGrpSpPr/>
          <p:nvPr/>
        </p:nvGrpSpPr>
        <p:grpSpPr>
          <a:xfrm>
            <a:off x="738434" y="1179383"/>
            <a:ext cx="3721539" cy="2363211"/>
            <a:chOff x="649464" y="1571268"/>
            <a:chExt cx="3721539" cy="2363211"/>
          </a:xfrm>
        </p:grpSpPr>
        <p:pic>
          <p:nvPicPr>
            <p:cNvPr id="13" name="Content Placeholder 12" descr="A blue and white logo&#10;&#10;Description automatically generated">
              <a:extLst>
                <a:ext uri="{FF2B5EF4-FFF2-40B4-BE49-F238E27FC236}">
                  <a16:creationId xmlns:a16="http://schemas.microsoft.com/office/drawing/2014/main" id="{ABEF00C6-5E60-4F35-5E7D-8B57BA69CADF}"/>
                </a:ext>
              </a:extLst>
            </p:cNvPr>
            <p:cNvPicPr>
              <a:picLocks noChangeAspect="1"/>
            </p:cNvPicPr>
            <p:nvPr/>
          </p:nvPicPr>
          <p:blipFill>
            <a:blip r:embed="rId3"/>
            <a:stretch>
              <a:fillRect/>
            </a:stretch>
          </p:blipFill>
          <p:spPr>
            <a:xfrm>
              <a:off x="649464" y="1571268"/>
              <a:ext cx="1542124" cy="1680915"/>
            </a:xfrm>
            <a:prstGeom prst="rect">
              <a:avLst/>
            </a:prstGeom>
          </p:spPr>
        </p:pic>
        <p:sp>
          <p:nvSpPr>
            <p:cNvPr id="19" name="TextBox 18">
              <a:extLst>
                <a:ext uri="{FF2B5EF4-FFF2-40B4-BE49-F238E27FC236}">
                  <a16:creationId xmlns:a16="http://schemas.microsoft.com/office/drawing/2014/main" id="{A17AA4F1-CAC7-CFE8-6179-ABC2AC5F4D53}"/>
                </a:ext>
              </a:extLst>
            </p:cNvPr>
            <p:cNvSpPr txBox="1"/>
            <p:nvPr/>
          </p:nvSpPr>
          <p:spPr>
            <a:xfrm>
              <a:off x="2289617" y="1571268"/>
              <a:ext cx="2081386" cy="2363211"/>
            </a:xfrm>
            <a:prstGeom prst="rect">
              <a:avLst/>
            </a:prstGeom>
            <a:noFill/>
          </p:spPr>
          <p:txBody>
            <a:bodyPr wrap="square" rtlCol="0">
              <a:spAutoFit/>
            </a:bodyPr>
            <a:lstStyle/>
            <a:p>
              <a:pPr algn="ctr" defTabSz="402336">
                <a:spcAft>
                  <a:spcPts val="600"/>
                </a:spcAft>
              </a:pPr>
              <a:r>
                <a:rPr lang="en-US" sz="1232" b="1" kern="1200" dirty="0">
                  <a:solidFill>
                    <a:schemeClr val="tx1"/>
                  </a:solidFill>
                  <a:latin typeface="+mn-lt"/>
                  <a:ea typeface="+mn-ea"/>
                  <a:cs typeface="+mn-cs"/>
                </a:rPr>
                <a:t>Maintain requirements for individual board eligibility</a:t>
              </a:r>
              <a:r>
                <a:rPr lang="en-US" sz="1232" kern="1200" dirty="0">
                  <a:solidFill>
                    <a:schemeClr val="tx1"/>
                  </a:solidFill>
                  <a:latin typeface="+mn-lt"/>
                  <a:ea typeface="+mn-ea"/>
                  <a:cs typeface="+mn-cs"/>
                </a:rPr>
                <a:t>:</a:t>
              </a:r>
            </a:p>
            <a:p>
              <a:pPr algn="ctr" defTabSz="402336">
                <a:spcAft>
                  <a:spcPts val="600"/>
                </a:spcAft>
              </a:pPr>
              <a:r>
                <a:rPr lang="en-US" sz="1232" kern="1200" dirty="0">
                  <a:solidFill>
                    <a:schemeClr val="tx1"/>
                  </a:solidFill>
                  <a:latin typeface="+mn-lt"/>
                  <a:ea typeface="+mn-ea"/>
                  <a:cs typeface="+mn-cs"/>
                </a:rPr>
                <a:t>Minimum </a:t>
              </a:r>
              <a:r>
                <a:rPr lang="en-US" sz="1232" dirty="0"/>
                <a:t>training time</a:t>
              </a:r>
            </a:p>
            <a:p>
              <a:pPr algn="ctr" defTabSz="402336">
                <a:spcAft>
                  <a:spcPts val="600"/>
                </a:spcAft>
              </a:pPr>
              <a:r>
                <a:rPr lang="en-US" sz="1232" kern="1200" dirty="0">
                  <a:solidFill>
                    <a:schemeClr val="tx1"/>
                  </a:solidFill>
                  <a:latin typeface="+mn-lt"/>
                  <a:ea typeface="+mn-ea"/>
                  <a:cs typeface="+mn-cs"/>
                </a:rPr>
                <a:t>Minimum continuity clinic</a:t>
              </a:r>
            </a:p>
            <a:p>
              <a:pPr algn="ctr" defTabSz="402336">
                <a:spcAft>
                  <a:spcPts val="600"/>
                </a:spcAft>
              </a:pPr>
              <a:r>
                <a:rPr lang="en-US" sz="1232" dirty="0"/>
                <a:t>Maximum time away</a:t>
              </a:r>
            </a:p>
            <a:p>
              <a:pPr algn="ctr" defTabSz="402336">
                <a:spcAft>
                  <a:spcPts val="600"/>
                </a:spcAft>
              </a:pPr>
              <a:r>
                <a:rPr lang="en-US" sz="1232" kern="1200" dirty="0">
                  <a:solidFill>
                    <a:schemeClr val="tx1"/>
                  </a:solidFill>
                  <a:latin typeface="+mn-lt"/>
                  <a:ea typeface="+mn-ea"/>
                  <a:cs typeface="+mn-cs"/>
                </a:rPr>
                <a:t>PI project and KSA</a:t>
              </a:r>
            </a:p>
            <a:p>
              <a:pPr algn="ctr" defTabSz="402336">
                <a:spcAft>
                  <a:spcPts val="600"/>
                </a:spcAft>
              </a:pPr>
              <a:r>
                <a:rPr lang="en-US" sz="1232" dirty="0"/>
                <a:t>Full medical license</a:t>
              </a:r>
              <a:endParaRPr lang="en-US" sz="1232" kern="1200" dirty="0">
                <a:solidFill>
                  <a:schemeClr val="tx1"/>
                </a:solidFill>
                <a:latin typeface="+mn-lt"/>
                <a:ea typeface="+mn-ea"/>
                <a:cs typeface="+mn-cs"/>
              </a:endParaRPr>
            </a:p>
            <a:p>
              <a:pPr algn="ctr" defTabSz="402336">
                <a:spcAft>
                  <a:spcPts val="600"/>
                </a:spcAft>
              </a:pPr>
              <a:r>
                <a:rPr lang="en-US" sz="1232" b="1" dirty="0">
                  <a:solidFill>
                    <a:srgbClr val="0096D2"/>
                  </a:solidFill>
                </a:rPr>
                <a:t>Core Outcomes</a:t>
              </a:r>
              <a:endParaRPr lang="en-US" sz="1232" b="1" kern="1200" dirty="0">
                <a:solidFill>
                  <a:srgbClr val="0096D2"/>
                </a:solidFill>
                <a:latin typeface="+mn-lt"/>
                <a:ea typeface="+mn-ea"/>
                <a:cs typeface="+mn-cs"/>
              </a:endParaRPr>
            </a:p>
            <a:p>
              <a:pPr>
                <a:spcAft>
                  <a:spcPts val="600"/>
                </a:spcAft>
              </a:pPr>
              <a:endParaRPr lang="en-US" sz="1400" dirty="0"/>
            </a:p>
          </p:txBody>
        </p:sp>
      </p:grpSp>
      <p:grpSp>
        <p:nvGrpSpPr>
          <p:cNvPr id="3" name="Group 2">
            <a:extLst>
              <a:ext uri="{FF2B5EF4-FFF2-40B4-BE49-F238E27FC236}">
                <a16:creationId xmlns:a16="http://schemas.microsoft.com/office/drawing/2014/main" id="{240275C3-7B1E-AEB6-56BB-9B5CF779C33A}"/>
              </a:ext>
            </a:extLst>
          </p:cNvPr>
          <p:cNvGrpSpPr/>
          <p:nvPr/>
        </p:nvGrpSpPr>
        <p:grpSpPr>
          <a:xfrm>
            <a:off x="4348006" y="1179383"/>
            <a:ext cx="4162772" cy="2932021"/>
            <a:chOff x="3912988" y="1571268"/>
            <a:chExt cx="4162772" cy="2932021"/>
          </a:xfrm>
        </p:grpSpPr>
        <p:pic>
          <p:nvPicPr>
            <p:cNvPr id="15" name="Content Placeholder 14" descr="A red and black logo&#10;&#10;Description automatically generated">
              <a:extLst>
                <a:ext uri="{FF2B5EF4-FFF2-40B4-BE49-F238E27FC236}">
                  <a16:creationId xmlns:a16="http://schemas.microsoft.com/office/drawing/2014/main" id="{5DB40346-94AA-B70E-E04A-16FE6D9D336F}"/>
                </a:ext>
              </a:extLst>
            </p:cNvPr>
            <p:cNvPicPr>
              <a:picLocks noChangeAspect="1"/>
            </p:cNvPicPr>
            <p:nvPr/>
          </p:nvPicPr>
          <p:blipFill>
            <a:blip r:embed="rId4"/>
            <a:stretch>
              <a:fillRect/>
            </a:stretch>
          </p:blipFill>
          <p:spPr>
            <a:xfrm>
              <a:off x="3912988" y="1571268"/>
              <a:ext cx="2747632" cy="1435859"/>
            </a:xfrm>
            <a:prstGeom prst="rect">
              <a:avLst/>
            </a:prstGeom>
          </p:spPr>
        </p:pic>
        <p:sp>
          <p:nvSpPr>
            <p:cNvPr id="20" name="TextBox 19">
              <a:extLst>
                <a:ext uri="{FF2B5EF4-FFF2-40B4-BE49-F238E27FC236}">
                  <a16:creationId xmlns:a16="http://schemas.microsoft.com/office/drawing/2014/main" id="{10B0E86E-9E1E-CECD-0755-7C264C77E06C}"/>
                </a:ext>
              </a:extLst>
            </p:cNvPr>
            <p:cNvSpPr txBox="1"/>
            <p:nvPr/>
          </p:nvSpPr>
          <p:spPr>
            <a:xfrm>
              <a:off x="5994374" y="1571268"/>
              <a:ext cx="2081386" cy="2932021"/>
            </a:xfrm>
            <a:prstGeom prst="rect">
              <a:avLst/>
            </a:prstGeom>
            <a:noFill/>
          </p:spPr>
          <p:txBody>
            <a:bodyPr wrap="square" rtlCol="0">
              <a:spAutoFit/>
            </a:bodyPr>
            <a:lstStyle/>
            <a:p>
              <a:pPr algn="ctr" defTabSz="402336">
                <a:spcAft>
                  <a:spcPts val="600"/>
                </a:spcAft>
              </a:pPr>
              <a:r>
                <a:rPr lang="en-US" sz="1232" b="1" kern="1200" dirty="0">
                  <a:solidFill>
                    <a:schemeClr val="tx1"/>
                  </a:solidFill>
                  <a:latin typeface="+mn-lt"/>
                  <a:ea typeface="+mn-ea"/>
                  <a:cs typeface="+mn-cs"/>
                </a:rPr>
                <a:t>Maintain requirements for GME program accreditation</a:t>
              </a:r>
            </a:p>
            <a:p>
              <a:pPr algn="ctr" defTabSz="402336">
                <a:spcAft>
                  <a:spcPts val="600"/>
                </a:spcAft>
              </a:pPr>
              <a:r>
                <a:rPr lang="en-US" sz="1232" b="1" dirty="0"/>
                <a:t>(Review Committee for FM)</a:t>
              </a:r>
              <a:r>
                <a:rPr lang="en-US" sz="1232" kern="1200" dirty="0">
                  <a:solidFill>
                    <a:schemeClr val="tx1"/>
                  </a:solidFill>
                  <a:latin typeface="+mn-lt"/>
                  <a:ea typeface="+mn-ea"/>
                  <a:cs typeface="+mn-cs"/>
                </a:rPr>
                <a:t>:</a:t>
              </a:r>
            </a:p>
            <a:p>
              <a:pPr algn="ctr" defTabSz="402336">
                <a:spcAft>
                  <a:spcPts val="600"/>
                </a:spcAft>
              </a:pPr>
              <a:r>
                <a:rPr lang="en-US" sz="1232" dirty="0"/>
                <a:t>Rotation requirements</a:t>
              </a:r>
            </a:p>
            <a:p>
              <a:pPr algn="ctr" defTabSz="402336">
                <a:spcAft>
                  <a:spcPts val="600"/>
                </a:spcAft>
              </a:pPr>
              <a:r>
                <a:rPr lang="en-US" sz="1232" b="1" dirty="0">
                  <a:solidFill>
                    <a:srgbClr val="0096D2"/>
                  </a:solidFill>
                </a:rPr>
                <a:t>Learning Activities</a:t>
              </a:r>
            </a:p>
            <a:p>
              <a:pPr algn="ctr" defTabSz="402336">
                <a:spcAft>
                  <a:spcPts val="600"/>
                </a:spcAft>
              </a:pPr>
              <a:r>
                <a:rPr lang="en-US" sz="1232" kern="1200" dirty="0">
                  <a:solidFill>
                    <a:schemeClr val="tx1"/>
                  </a:solidFill>
                  <a:latin typeface="+mn-lt"/>
                  <a:ea typeface="+mn-ea"/>
                  <a:cs typeface="+mn-cs"/>
                </a:rPr>
                <a:t>Program leadership &amp; faculty qualifications/responsibilities</a:t>
              </a:r>
            </a:p>
            <a:p>
              <a:pPr algn="ctr" defTabSz="402336">
                <a:spcAft>
                  <a:spcPts val="600"/>
                </a:spcAft>
              </a:pPr>
              <a:r>
                <a:rPr lang="en-US" sz="1232" dirty="0"/>
                <a:t>Clinical curriculum content guidelines</a:t>
              </a:r>
            </a:p>
            <a:p>
              <a:pPr algn="ctr" defTabSz="402336">
                <a:spcAft>
                  <a:spcPts val="600"/>
                </a:spcAft>
              </a:pPr>
              <a:r>
                <a:rPr lang="en-US" sz="1232" dirty="0"/>
                <a:t>Core Competencies &amp; Milestones</a:t>
              </a:r>
              <a:endParaRPr lang="en-US" sz="1232" kern="1200" dirty="0">
                <a:solidFill>
                  <a:schemeClr val="tx1"/>
                </a:solidFill>
                <a:latin typeface="+mn-lt"/>
                <a:ea typeface="+mn-ea"/>
                <a:cs typeface="+mn-cs"/>
              </a:endParaRPr>
            </a:p>
            <a:p>
              <a:pPr>
                <a:spcAft>
                  <a:spcPts val="600"/>
                </a:spcAft>
              </a:pPr>
              <a:endParaRPr lang="en-US" sz="1400" dirty="0"/>
            </a:p>
          </p:txBody>
        </p:sp>
      </p:grpSp>
      <p:sp>
        <p:nvSpPr>
          <p:cNvPr id="4" name="TextBox 3">
            <a:extLst>
              <a:ext uri="{FF2B5EF4-FFF2-40B4-BE49-F238E27FC236}">
                <a16:creationId xmlns:a16="http://schemas.microsoft.com/office/drawing/2014/main" id="{42B9651A-D19A-DB6B-7B09-C447B0A920BA}"/>
              </a:ext>
            </a:extLst>
          </p:cNvPr>
          <p:cNvSpPr txBox="1"/>
          <p:nvPr/>
        </p:nvSpPr>
        <p:spPr>
          <a:xfrm>
            <a:off x="3187279" y="4614702"/>
            <a:ext cx="1920719" cy="307777"/>
          </a:xfrm>
          <a:prstGeom prst="rect">
            <a:avLst/>
          </a:prstGeom>
          <a:noFill/>
        </p:spPr>
        <p:txBody>
          <a:bodyPr wrap="none" rtlCol="0">
            <a:spAutoFit/>
          </a:bodyPr>
          <a:lstStyle/>
          <a:p>
            <a:pPr algn="ctr"/>
            <a:r>
              <a:rPr lang="en-US" sz="1400" b="1" dirty="0"/>
              <a:t>Cole SZ, Olmos KE 2022</a:t>
            </a:r>
          </a:p>
        </p:txBody>
      </p:sp>
    </p:spTree>
    <p:extLst>
      <p:ext uri="{BB962C8B-B14F-4D97-AF65-F5344CB8AC3E}">
        <p14:creationId xmlns:p14="http://schemas.microsoft.com/office/powerpoint/2010/main" val="7333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3312</TotalTime>
  <Words>6105</Words>
  <Application>Microsoft Office PowerPoint</Application>
  <PresentationFormat>On-screen Show (16:9)</PresentationFormat>
  <Paragraphs>431</Paragraphs>
  <Slides>47</Slides>
  <Notes>47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47</vt:i4>
      </vt:variant>
    </vt:vector>
  </HeadingPairs>
  <TitlesOfParts>
    <vt:vector size="61" baseType="lpstr">
      <vt:lpstr>Aptos</vt:lpstr>
      <vt:lpstr>Arial</vt:lpstr>
      <vt:lpstr>Calibri</vt:lpstr>
      <vt:lpstr>Calibri Light</vt:lpstr>
      <vt:lpstr>Helvetica</vt:lpstr>
      <vt:lpstr>Helvetica Neue</vt:lpstr>
      <vt:lpstr>Open Sans</vt:lpstr>
      <vt:lpstr>Symbol</vt:lpstr>
      <vt:lpstr>Trebuchet MS</vt:lpstr>
      <vt:lpstr>Wingdings</vt:lpstr>
      <vt:lpstr>Office Theme</vt:lpstr>
      <vt:lpstr>Custom Design</vt:lpstr>
      <vt:lpstr>1_Custom Design</vt:lpstr>
      <vt:lpstr>1_Office Theme</vt:lpstr>
      <vt:lpstr>Using Electives Effectively Helping Residents Attain Competency in Core Outcomes</vt:lpstr>
      <vt:lpstr>Disclosures</vt:lpstr>
      <vt:lpstr>Faculty Development Webinars</vt:lpstr>
      <vt:lpstr>POLL</vt:lpstr>
      <vt:lpstr>POLL</vt:lpstr>
      <vt:lpstr>POLL</vt:lpstr>
      <vt:lpstr>By the end of this session you should be able to:</vt:lpstr>
      <vt:lpstr>Competency Based Medical Education Basic Tenets</vt:lpstr>
      <vt:lpstr>Two Essential Organizations</vt:lpstr>
      <vt:lpstr>Core Outcomes</vt:lpstr>
      <vt:lpstr>ABFM Core Outcomes for 2024</vt:lpstr>
      <vt:lpstr>ABFM Core Outcomes for 2025</vt:lpstr>
      <vt:lpstr>ABFM Core Outcomes for 2026</vt:lpstr>
      <vt:lpstr>ACGME Program Requirements for Graduate Medical Education in Family Medicine Effective July 1, 2024</vt:lpstr>
      <vt:lpstr>PowerPoint Presentation</vt:lpstr>
      <vt:lpstr>PowerPoint Presentation</vt:lpstr>
      <vt:lpstr>PowerPoint Presentation</vt:lpstr>
      <vt:lpstr>ACGME Program Requirements for Graduate Medical Education in Family Medicine Effective July 1, 2024</vt:lpstr>
      <vt:lpstr>ACGME Program Requirements for Graduate Medical Education in Family Medicine Effective July 1, 2024</vt:lpstr>
      <vt:lpstr>ACGME Program Requirements for Graduate Medical Education in Family Medicine Effective July 1, 2024</vt:lpstr>
      <vt:lpstr>What are the Committee’s expectations regarding educational experiences and how should they be documented or verified?  [Program Requirements: IV.C.1.a)-c)]</vt:lpstr>
      <vt:lpstr>How should programs design and implement elective experiences? [Program Requirement: IV.C.3.u)]</vt:lpstr>
      <vt:lpstr>How should programs design and implement elective experiences? [Program Requirement: IV.C.3.u)]</vt:lpstr>
      <vt:lpstr>How should programs design and implement elective experiences? [Program Requirement: IV.C.3.u)]</vt:lpstr>
      <vt:lpstr>PowerPoint Presentation</vt:lpstr>
      <vt:lpstr>Considering Outcomes When Choosing Electives</vt:lpstr>
      <vt:lpstr>PowerPoint Presentation</vt:lpstr>
      <vt:lpstr>Incorporating Individualized Learning Plans (ILPs) When Selecting Elective Experiences</vt:lpstr>
      <vt:lpstr>A Starting Point…</vt:lpstr>
      <vt:lpstr>PowerPoint Presentation</vt:lpstr>
      <vt:lpstr>Steps in Choosing An Elective Experience</vt:lpstr>
      <vt:lpstr>Steps in Choosing An Elective Experience</vt:lpstr>
      <vt:lpstr>Helping Residents Choose Their Elective Experiences</vt:lpstr>
      <vt:lpstr>Helping Residents Choose Their Elective Experiences</vt:lpstr>
      <vt:lpstr>Helping Residents Choose Their Elective Experiences</vt:lpstr>
      <vt:lpstr>PowerPoint Presentation</vt:lpstr>
      <vt:lpstr>Types of Elective Experiences</vt:lpstr>
      <vt:lpstr>Types of Elective Experiences</vt:lpstr>
      <vt:lpstr>Role of the Program Evaluation Committee (PEC)</vt:lpstr>
      <vt:lpstr>Developing a New Elective Experience</vt:lpstr>
      <vt:lpstr>Developing a New Elective Experience</vt:lpstr>
      <vt:lpstr>Time To Share</vt:lpstr>
      <vt:lpstr>PowerPoint Presentation</vt:lpstr>
      <vt:lpstr>PowerPoint Presentation</vt:lpstr>
      <vt:lpstr>Thank you!</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STFM_Staff2</cp:lastModifiedBy>
  <cp:revision>75</cp:revision>
  <cp:lastPrinted>2024-09-13T21:46:01Z</cp:lastPrinted>
  <dcterms:created xsi:type="dcterms:W3CDTF">2023-10-02T17:35:41Z</dcterms:created>
  <dcterms:modified xsi:type="dcterms:W3CDTF">2024-09-18T17:51:28Z</dcterms:modified>
</cp:coreProperties>
</file>