
<file path=[Content_Types].xml><?xml version="1.0" encoding="utf-8"?>
<Types xmlns="http://schemas.openxmlformats.org/package/2006/content-types">
  <Default Extension="xml" ContentType="application/xml"/>
  <Default Extension="jpeg" ContentType="image/jpeg"/>
  <Default Extension="rels" ContentType="application/vnd.openxmlformats-package.relationships+xml"/>
  <Default Extension="emf" ContentType="image/x-emf"/>
  <Default Extension="xlsx" ContentType="application/vnd.openxmlformats-officedocument.spreadsheetml.sheet"/>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embeddings/oleObject1.bin" ContentType="application/vnd.openxmlformats-officedocument.oleObject"/>
  <Override PartName="/ppt/notesSlides/notesSlide2.xml" ContentType="application/vnd.openxmlformats-officedocument.presentationml.notesSlide+xml"/>
  <Override PartName="/ppt/embeddings/oleObject2.bin" ContentType="application/vnd.openxmlformats-officedocument.oleObject"/>
  <Override PartName="/ppt/embeddings/oleObject3.bin" ContentType="application/vnd.openxmlformats-officedocument.oleObject"/>
  <Override PartName="/ppt/notesSlides/notesSlide3.xml" ContentType="application/vnd.openxmlformats-officedocument.presentationml.notesSlide+xml"/>
  <Override PartName="/ppt/embeddings/oleObject4.bin" ContentType="application/vnd.openxmlformats-officedocument.oleObject"/>
  <Override PartName="/ppt/notesSlides/notesSlide4.xml" ContentType="application/vnd.openxmlformats-officedocument.presentationml.notesSlide+xml"/>
  <Override PartName="/ppt/embeddings/oleObject5.bin" ContentType="application/vnd.openxmlformats-officedocument.oleObject"/>
  <Override PartName="/ppt/embeddings/oleObject6.bin" ContentType="application/vnd.openxmlformats-officedocument.oleObject"/>
  <Override PartName="/ppt/charts/chart1.xml" ContentType="application/vnd.openxmlformats-officedocument.drawingml.chart+xml"/>
  <Override PartName="/ppt/notesSlides/notesSlide5.xml" ContentType="application/vnd.openxmlformats-officedocument.presentationml.notesSlide+xml"/>
  <Override PartName="/ppt/charts/chart2.xml" ContentType="application/vnd.openxmlformats-officedocument.drawingml.chart+xml"/>
  <Override PartName="/ppt/charts/chart3.xml" ContentType="application/vnd.openxmlformats-officedocument.drawingml.chart+xml"/>
  <Override PartName="/ppt/notesSlides/notesSlide6.xml" ContentType="application/vnd.openxmlformats-officedocument.presentationml.notesSlide+xml"/>
  <Override PartName="/ppt/charts/chart4.xml" ContentType="application/vnd.openxmlformats-officedocument.drawingml.chart+xml"/>
  <Override PartName="/ppt/notesSlides/notesSlide7.xml" ContentType="application/vnd.openxmlformats-officedocument.presentationml.notesSlide+xml"/>
  <Override PartName="/ppt/embeddings/oleObject7.bin" ContentType="application/vnd.openxmlformats-officedocument.oleObject"/>
  <Override PartName="/ppt/notesSlides/notesSlide8.xml" ContentType="application/vnd.openxmlformats-officedocument.presentationml.notesSlide+xml"/>
  <Override PartName="/ppt/embeddings/oleObject8.bin" ContentType="application/vnd.openxmlformats-officedocument.oleObject"/>
  <Override PartName="/ppt/embeddings/oleObject9.bin" ContentType="application/vnd.openxmlformats-officedocument.oleObject"/>
  <Override PartName="/ppt/notesSlides/notesSlide9.xml" ContentType="application/vnd.openxmlformats-officedocument.presentationml.notesSlide+xml"/>
  <Override PartName="/ppt/embeddings/oleObject10.bin" ContentType="application/vnd.openxmlformats-officedocument.oleObject"/>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embeddings/oleObject11.bin" ContentType="application/vnd.openxmlformats-officedocument.oleObject"/>
  <Override PartName="/ppt/notesSlides/notesSlide13.xml" ContentType="application/vnd.openxmlformats-officedocument.presentationml.notesSlide+xml"/>
  <Override PartName="/ppt/embeddings/oleObject12.bin" ContentType="application/vnd.openxmlformats-officedocument.oleObject"/>
  <Override PartName="/ppt/notesSlides/notesSlide14.xml" ContentType="application/vnd.openxmlformats-officedocument.presentationml.notesSlide+xml"/>
  <Override PartName="/ppt/notesSlides/notesSlide15.xml" ContentType="application/vnd.openxmlformats-officedocument.presentationml.notesSlide+xml"/>
  <Override PartName="/ppt/embeddings/oleObject13.bin" ContentType="application/vnd.openxmlformats-officedocument.oleObject"/>
  <Override PartName="/ppt/embeddings/oleObject14.bin" ContentType="application/vnd.openxmlformats-officedocument.oleObject"/>
  <Override PartName="/ppt/notesSlides/notesSlide16.xml" ContentType="application/vnd.openxmlformats-officedocument.presentationml.notesSlide+xml"/>
  <Override PartName="/ppt/embeddings/oleObject15.bin" ContentType="application/vnd.openxmlformats-officedocument.oleObject"/>
  <Override PartName="/ppt/embeddings/oleObject16.bin" ContentType="application/vnd.openxmlformats-officedocument.oleObject"/>
  <Override PartName="/ppt/notesSlides/notesSlide17.xml" ContentType="application/vnd.openxmlformats-officedocument.presentationml.notesSlide+xml"/>
  <Override PartName="/ppt/embeddings/oleObject17.bin" ContentType="application/vnd.openxmlformats-officedocument.oleObject"/>
  <Override PartName="/ppt/notesSlides/notesSlide18.xml" ContentType="application/vnd.openxmlformats-officedocument.presentationml.notesSlide+xml"/>
  <Override PartName="/ppt/embeddings/oleObject18.bin" ContentType="application/vnd.openxmlformats-officedocument.oleObject"/>
  <Override PartName="/ppt/notesSlides/notesSlide19.xml" ContentType="application/vnd.openxmlformats-officedocument.presentationml.notesSlide+xml"/>
  <Override PartName="/ppt/notesSlides/notesSlide20.xml" ContentType="application/vnd.openxmlformats-officedocument.presentationml.notesSlide+xml"/>
  <Override PartName="/ppt/embeddings/oleObject19.bin" ContentType="application/vnd.openxmlformats-officedocument.oleObject"/>
  <Override PartName="/ppt/notesSlides/notesSlide21.xml" ContentType="application/vnd.openxmlformats-officedocument.presentationml.notesSlide+xml"/>
  <Override PartName="/ppt/embeddings/oleObject20.bin" ContentType="application/vnd.openxmlformats-officedocument.oleObject"/>
  <Override PartName="/ppt/notesSlides/notesSlide22.xml" ContentType="application/vnd.openxmlformats-officedocument.presentationml.notesSlide+xml"/>
  <Override PartName="/ppt/embeddings/oleObject21.bin" ContentType="application/vnd.openxmlformats-officedocument.oleObject"/>
  <Override PartName="/ppt/embeddings/oleObject22.bin" ContentType="application/vnd.openxmlformats-officedocument.oleObject"/>
  <Override PartName="/ppt/embeddings/oleObject23.bin" ContentType="application/vnd.openxmlformats-officedocument.oleObject"/>
  <Override PartName="/ppt/notesSlides/notesSlide23.xml" ContentType="application/vnd.openxmlformats-officedocument.presentationml.notesSlide+xml"/>
  <Override PartName="/ppt/embeddings/oleObject24.bin" ContentType="application/vnd.openxmlformats-officedocument.oleObject"/>
  <Override PartName="/ppt/embeddings/oleObject25.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08" r:id="rId2"/>
  </p:sldMasterIdLst>
  <p:notesMasterIdLst>
    <p:notesMasterId r:id="rId33"/>
  </p:notesMasterIdLst>
  <p:sldIdLst>
    <p:sldId id="256" r:id="rId3"/>
    <p:sldId id="257" r:id="rId4"/>
    <p:sldId id="259" r:id="rId5"/>
    <p:sldId id="262" r:id="rId6"/>
    <p:sldId id="271" r:id="rId7"/>
    <p:sldId id="258" r:id="rId8"/>
    <p:sldId id="263" r:id="rId9"/>
    <p:sldId id="264" r:id="rId10"/>
    <p:sldId id="265" r:id="rId11"/>
    <p:sldId id="266" r:id="rId12"/>
    <p:sldId id="267" r:id="rId13"/>
    <p:sldId id="268" r:id="rId14"/>
    <p:sldId id="269" r:id="rId15"/>
    <p:sldId id="270" r:id="rId16"/>
    <p:sldId id="272" r:id="rId17"/>
    <p:sldId id="273" r:id="rId18"/>
    <p:sldId id="274" r:id="rId19"/>
    <p:sldId id="275" r:id="rId20"/>
    <p:sldId id="276" r:id="rId21"/>
    <p:sldId id="277" r:id="rId22"/>
    <p:sldId id="278" r:id="rId23"/>
    <p:sldId id="279" r:id="rId24"/>
    <p:sldId id="280" r:id="rId25"/>
    <p:sldId id="281" r:id="rId26"/>
    <p:sldId id="286" r:id="rId27"/>
    <p:sldId id="282" r:id="rId28"/>
    <p:sldId id="283" r:id="rId29"/>
    <p:sldId id="284" r:id="rId30"/>
    <p:sldId id="285" r:id="rId31"/>
    <p:sldId id="261"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7" autoAdjust="0"/>
    <p:restoredTop sz="78330" autoAdjust="0"/>
  </p:normalViewPr>
  <p:slideViewPr>
    <p:cSldViewPr>
      <p:cViewPr varScale="1">
        <p:scale>
          <a:sx n="86" d="100"/>
          <a:sy n="86" d="100"/>
        </p:scale>
        <p:origin x="-2296" y="-96"/>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52" d="100"/>
          <a:sy n="52" d="100"/>
        </p:scale>
        <p:origin x="-1728"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8.xml"/><Relationship Id="rId21" Type="http://schemas.openxmlformats.org/officeDocument/2006/relationships/slide" Target="slides/slide19.xml"/><Relationship Id="rId22" Type="http://schemas.openxmlformats.org/officeDocument/2006/relationships/slide" Target="slides/slide20.xml"/><Relationship Id="rId23" Type="http://schemas.openxmlformats.org/officeDocument/2006/relationships/slide" Target="slides/slide21.xml"/><Relationship Id="rId24" Type="http://schemas.openxmlformats.org/officeDocument/2006/relationships/slide" Target="slides/slide22.xml"/><Relationship Id="rId25" Type="http://schemas.openxmlformats.org/officeDocument/2006/relationships/slide" Target="slides/slide23.xml"/><Relationship Id="rId26" Type="http://schemas.openxmlformats.org/officeDocument/2006/relationships/slide" Target="slides/slide24.xml"/><Relationship Id="rId27" Type="http://schemas.openxmlformats.org/officeDocument/2006/relationships/slide" Target="slides/slide25.xml"/><Relationship Id="rId28" Type="http://schemas.openxmlformats.org/officeDocument/2006/relationships/slide" Target="slides/slide26.xml"/><Relationship Id="rId29" Type="http://schemas.openxmlformats.org/officeDocument/2006/relationships/slide" Target="slides/slide27.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 Target="slides/slide1.xml"/><Relationship Id="rId4" Type="http://schemas.openxmlformats.org/officeDocument/2006/relationships/slide" Target="slides/slide2.xml"/><Relationship Id="rId5" Type="http://schemas.openxmlformats.org/officeDocument/2006/relationships/slide" Target="slides/slide3.xml"/><Relationship Id="rId30" Type="http://schemas.openxmlformats.org/officeDocument/2006/relationships/slide" Target="slides/slide28.xml"/><Relationship Id="rId31" Type="http://schemas.openxmlformats.org/officeDocument/2006/relationships/slide" Target="slides/slide29.xml"/><Relationship Id="rId32" Type="http://schemas.openxmlformats.org/officeDocument/2006/relationships/slide" Target="slides/slide30.xml"/><Relationship Id="rId9" Type="http://schemas.openxmlformats.org/officeDocument/2006/relationships/slide" Target="slides/slide7.xml"/><Relationship Id="rId6" Type="http://schemas.openxmlformats.org/officeDocument/2006/relationships/slide" Target="slides/slide4.xml"/><Relationship Id="rId7" Type="http://schemas.openxmlformats.org/officeDocument/2006/relationships/slide" Target="slides/slide5.xml"/><Relationship Id="rId8" Type="http://schemas.openxmlformats.org/officeDocument/2006/relationships/slide" Target="slides/slide6.xml"/><Relationship Id="rId33" Type="http://schemas.openxmlformats.org/officeDocument/2006/relationships/notesMaster" Target="notesMasters/notesMaster1.xml"/><Relationship Id="rId34" Type="http://schemas.openxmlformats.org/officeDocument/2006/relationships/printerSettings" Target="printerSettings/printerSettings1.bin"/><Relationship Id="rId35" Type="http://schemas.openxmlformats.org/officeDocument/2006/relationships/presProps" Target="presProps.xml"/><Relationship Id="rId36" Type="http://schemas.openxmlformats.org/officeDocument/2006/relationships/viewProps" Target="viewProps.xml"/><Relationship Id="rId10" Type="http://schemas.openxmlformats.org/officeDocument/2006/relationships/slide" Target="slides/slide8.xml"/><Relationship Id="rId11" Type="http://schemas.openxmlformats.org/officeDocument/2006/relationships/slide" Target="slides/slide9.xml"/><Relationship Id="rId12" Type="http://schemas.openxmlformats.org/officeDocument/2006/relationships/slide" Target="slides/slide10.xml"/><Relationship Id="rId13" Type="http://schemas.openxmlformats.org/officeDocument/2006/relationships/slide" Target="slides/slide11.xml"/><Relationship Id="rId14" Type="http://schemas.openxmlformats.org/officeDocument/2006/relationships/slide" Target="slides/slide12.xml"/><Relationship Id="rId15" Type="http://schemas.openxmlformats.org/officeDocument/2006/relationships/slide" Target="slides/slide13.xml"/><Relationship Id="rId16" Type="http://schemas.openxmlformats.org/officeDocument/2006/relationships/slide" Target="slides/slide14.xml"/><Relationship Id="rId17" Type="http://schemas.openxmlformats.org/officeDocument/2006/relationships/slide" Target="slides/slide15.xml"/><Relationship Id="rId18" Type="http://schemas.openxmlformats.org/officeDocument/2006/relationships/slide" Target="slides/slide16.xml"/><Relationship Id="rId19" Type="http://schemas.openxmlformats.org/officeDocument/2006/relationships/slide" Target="slides/slide17.xml"/><Relationship Id="rId37" Type="http://schemas.openxmlformats.org/officeDocument/2006/relationships/theme" Target="theme/theme1.xml"/><Relationship Id="rId3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Sheet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title>
      <c:tx>
        <c:rich>
          <a:bodyPr/>
          <a:lstStyle/>
          <a:p>
            <a:pPr>
              <a:defRPr/>
            </a:pPr>
            <a:r>
              <a:rPr lang="en-US" dirty="0" smtClean="0"/>
              <a:t>Uncontrolled </a:t>
            </a:r>
            <a:r>
              <a:rPr lang="en-US" dirty="0"/>
              <a:t>diabetes hospital admission rates, population aged 15 and over, 2009 (or nearest year)</a:t>
            </a:r>
          </a:p>
        </c:rich>
      </c:tx>
      <c:layout/>
      <c:overlay val="0"/>
    </c:title>
    <c:autoTitleDeleted val="0"/>
    <c:plotArea>
      <c:layout>
        <c:manualLayout>
          <c:layoutTarget val="inner"/>
          <c:xMode val="edge"/>
          <c:yMode val="edge"/>
          <c:x val="0.258831627296588"/>
          <c:y val="0.260237539087518"/>
          <c:w val="0.70519768805495"/>
          <c:h val="0.652508267716536"/>
        </c:manualLayout>
      </c:layout>
      <c:barChart>
        <c:barDir val="bar"/>
        <c:grouping val="clustered"/>
        <c:varyColors val="0"/>
        <c:ser>
          <c:idx val="0"/>
          <c:order val="0"/>
          <c:tx>
            <c:strRef>
              <c:f>Sheet1!$B$1</c:f>
              <c:strCache>
                <c:ptCount val="1"/>
                <c:pt idx="0">
                  <c:v>Uncontolled diabetes hospital admission rates, population aged 15 and over, 2009 (or nearest year)</c:v>
                </c:pt>
              </c:strCache>
            </c:strRef>
          </c:tx>
          <c:spPr>
            <a:solidFill>
              <a:srgbClr val="0070C0"/>
            </a:solidFill>
          </c:spPr>
          <c:invertIfNegative val="0"/>
          <c:cat>
            <c:strRef>
              <c:f>Sheet1!$A$2:$A$8</c:f>
              <c:strCache>
                <c:ptCount val="7"/>
                <c:pt idx="0">
                  <c:v>Poland</c:v>
                </c:pt>
                <c:pt idx="1">
                  <c:v>Germany</c:v>
                </c:pt>
                <c:pt idx="2">
                  <c:v>United Kingdom</c:v>
                </c:pt>
                <c:pt idx="3">
                  <c:v>United States</c:v>
                </c:pt>
                <c:pt idx="4">
                  <c:v>Portugal</c:v>
                </c:pt>
                <c:pt idx="5">
                  <c:v>Canada</c:v>
                </c:pt>
                <c:pt idx="6">
                  <c:v>Australia</c:v>
                </c:pt>
              </c:strCache>
            </c:strRef>
          </c:cat>
          <c:val>
            <c:numRef>
              <c:f>Sheet1!$B$2:$B$8</c:f>
              <c:numCache>
                <c:formatCode>0.0</c:formatCode>
                <c:ptCount val="7"/>
                <c:pt idx="0">
                  <c:v>65.9</c:v>
                </c:pt>
                <c:pt idx="1">
                  <c:v>50.3</c:v>
                </c:pt>
                <c:pt idx="2">
                  <c:v>23.9</c:v>
                </c:pt>
                <c:pt idx="3">
                  <c:v>21.2</c:v>
                </c:pt>
                <c:pt idx="4">
                  <c:v>16.3</c:v>
                </c:pt>
                <c:pt idx="5">
                  <c:v>15.2</c:v>
                </c:pt>
                <c:pt idx="6">
                  <c:v>7.5</c:v>
                </c:pt>
              </c:numCache>
            </c:numRef>
          </c:val>
        </c:ser>
        <c:dLbls>
          <c:showLegendKey val="0"/>
          <c:showVal val="0"/>
          <c:showCatName val="0"/>
          <c:showSerName val="0"/>
          <c:showPercent val="0"/>
          <c:showBubbleSize val="0"/>
        </c:dLbls>
        <c:gapWidth val="150"/>
        <c:axId val="-1970929032"/>
        <c:axId val="-2068918440"/>
      </c:barChart>
      <c:catAx>
        <c:axId val="-1970929032"/>
        <c:scaling>
          <c:orientation val="minMax"/>
        </c:scaling>
        <c:delete val="0"/>
        <c:axPos val="l"/>
        <c:numFmt formatCode="General" sourceLinked="1"/>
        <c:majorTickMark val="out"/>
        <c:minorTickMark val="none"/>
        <c:tickLblPos val="nextTo"/>
        <c:crossAx val="-2068918440"/>
        <c:crosses val="autoZero"/>
        <c:auto val="1"/>
        <c:lblAlgn val="ctr"/>
        <c:lblOffset val="100"/>
        <c:noMultiLvlLbl val="0"/>
      </c:catAx>
      <c:valAx>
        <c:axId val="-2068918440"/>
        <c:scaling>
          <c:orientation val="minMax"/>
          <c:max val="100.0"/>
          <c:min val="0.0"/>
        </c:scaling>
        <c:delete val="0"/>
        <c:axPos val="b"/>
        <c:majorGridlines/>
        <c:numFmt formatCode="0" sourceLinked="0"/>
        <c:majorTickMark val="out"/>
        <c:minorTickMark val="none"/>
        <c:tickLblPos val="nextTo"/>
        <c:crossAx val="-1970929032"/>
        <c:crosses val="autoZero"/>
        <c:crossBetween val="between"/>
        <c:majorUnit val="50.0"/>
      </c:valAx>
      <c:spPr>
        <a:noFill/>
        <a:ln w="25382">
          <a:noFill/>
        </a:ln>
      </c:spPr>
    </c:plotArea>
    <c:plotVisOnly val="1"/>
    <c:dispBlanksAs val="gap"/>
    <c:showDLblsOverMax val="0"/>
  </c:chart>
  <c:txPr>
    <a:bodyPr/>
    <a:lstStyle/>
    <a:p>
      <a:pPr>
        <a:defRPr sz="1799"/>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6"/>
    </mc:Choice>
    <mc:Fallback>
      <c:style val="6"/>
    </mc:Fallback>
  </mc:AlternateContent>
  <c:chart>
    <c:title>
      <c:layout>
        <c:manualLayout>
          <c:xMode val="edge"/>
          <c:yMode val="edge"/>
          <c:x val="0.0675908844379259"/>
          <c:y val="0.0"/>
        </c:manualLayout>
      </c:layout>
      <c:overlay val="0"/>
    </c:title>
    <c:autoTitleDeleted val="0"/>
    <c:plotArea>
      <c:layout/>
      <c:barChart>
        <c:barDir val="bar"/>
        <c:grouping val="clustered"/>
        <c:varyColors val="0"/>
        <c:ser>
          <c:idx val="0"/>
          <c:order val="0"/>
          <c:tx>
            <c:strRef>
              <c:f>Sheet1!$B$1</c:f>
              <c:strCache>
                <c:ptCount val="1"/>
                <c:pt idx="0">
                  <c:v>Asthma hospital admission rates, population aged 15 and over, 2009 (or nearest year)</c:v>
                </c:pt>
              </c:strCache>
            </c:strRef>
          </c:tx>
          <c:spPr>
            <a:solidFill>
              <a:srgbClr val="0070C0"/>
            </a:solidFill>
          </c:spPr>
          <c:invertIfNegative val="0"/>
          <c:cat>
            <c:strRef>
              <c:f>Sheet1!$A$2:$A$12</c:f>
              <c:strCache>
                <c:ptCount val="11"/>
                <c:pt idx="0">
                  <c:v>United States</c:v>
                </c:pt>
                <c:pt idx="1">
                  <c:v>Poland</c:v>
                </c:pt>
                <c:pt idx="2">
                  <c:v>Australia</c:v>
                </c:pt>
                <c:pt idx="3">
                  <c:v>Belgium</c:v>
                </c:pt>
                <c:pt idx="4">
                  <c:v>France</c:v>
                </c:pt>
                <c:pt idx="5">
                  <c:v>Iceland</c:v>
                </c:pt>
                <c:pt idx="6">
                  <c:v>Germany</c:v>
                </c:pt>
                <c:pt idx="7">
                  <c:v>Italy</c:v>
                </c:pt>
                <c:pt idx="8">
                  <c:v>Mexico</c:v>
                </c:pt>
                <c:pt idx="9">
                  <c:v>Canada</c:v>
                </c:pt>
                <c:pt idx="10">
                  <c:v>Portugal</c:v>
                </c:pt>
              </c:strCache>
            </c:strRef>
          </c:cat>
          <c:val>
            <c:numRef>
              <c:f>Sheet1!$B$2:$B$12</c:f>
              <c:numCache>
                <c:formatCode>General</c:formatCode>
                <c:ptCount val="11"/>
                <c:pt idx="0">
                  <c:v>120.6</c:v>
                </c:pt>
                <c:pt idx="1">
                  <c:v>68.9</c:v>
                </c:pt>
                <c:pt idx="2">
                  <c:v>66.6</c:v>
                </c:pt>
                <c:pt idx="3">
                  <c:v>48.4</c:v>
                </c:pt>
                <c:pt idx="4">
                  <c:v>43.4</c:v>
                </c:pt>
                <c:pt idx="5">
                  <c:v>33.3</c:v>
                </c:pt>
                <c:pt idx="6">
                  <c:v>20.8</c:v>
                </c:pt>
                <c:pt idx="7">
                  <c:v>19.2</c:v>
                </c:pt>
                <c:pt idx="8" formatCode="0.0">
                  <c:v>19.0</c:v>
                </c:pt>
                <c:pt idx="9">
                  <c:v>15.7</c:v>
                </c:pt>
                <c:pt idx="10">
                  <c:v>15.1</c:v>
                </c:pt>
              </c:numCache>
            </c:numRef>
          </c:val>
        </c:ser>
        <c:dLbls>
          <c:showLegendKey val="0"/>
          <c:showVal val="0"/>
          <c:showCatName val="0"/>
          <c:showSerName val="0"/>
          <c:showPercent val="0"/>
          <c:showBubbleSize val="0"/>
        </c:dLbls>
        <c:gapWidth val="150"/>
        <c:axId val="-2120695704"/>
        <c:axId val="-2065031432"/>
      </c:barChart>
      <c:catAx>
        <c:axId val="-2120695704"/>
        <c:scaling>
          <c:orientation val="minMax"/>
        </c:scaling>
        <c:delete val="0"/>
        <c:axPos val="l"/>
        <c:numFmt formatCode="General" sourceLinked="1"/>
        <c:majorTickMark val="out"/>
        <c:minorTickMark val="none"/>
        <c:tickLblPos val="nextTo"/>
        <c:spPr>
          <a:noFill/>
        </c:spPr>
        <c:crossAx val="-2065031432"/>
        <c:crosses val="autoZero"/>
        <c:auto val="1"/>
        <c:lblAlgn val="ctr"/>
        <c:lblOffset val="100"/>
        <c:noMultiLvlLbl val="0"/>
      </c:catAx>
      <c:valAx>
        <c:axId val="-2065031432"/>
        <c:scaling>
          <c:orientation val="minMax"/>
          <c:max val="150.0"/>
          <c:min val="0.0"/>
        </c:scaling>
        <c:delete val="0"/>
        <c:axPos val="b"/>
        <c:majorGridlines/>
        <c:numFmt formatCode="General" sourceLinked="1"/>
        <c:majorTickMark val="out"/>
        <c:minorTickMark val="none"/>
        <c:tickLblPos val="nextTo"/>
        <c:crossAx val="-2120695704"/>
        <c:crosses val="autoZero"/>
        <c:crossBetween val="between"/>
        <c:majorUnit val="50.0"/>
      </c:valAx>
      <c:spPr>
        <a:noFill/>
        <a:ln w="25390">
          <a:noFill/>
        </a:ln>
      </c:spPr>
    </c:plotArea>
    <c:plotVisOnly val="1"/>
    <c:dispBlanksAs val="gap"/>
    <c:showDLblsOverMax val="0"/>
  </c:chart>
  <c:txPr>
    <a:bodyPr/>
    <a:lstStyle/>
    <a:p>
      <a:pPr>
        <a:defRPr sz="1799"/>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dirty="0"/>
              <a:t>COPD hospital </a:t>
            </a:r>
            <a:r>
              <a:rPr lang="en-US" dirty="0" smtClean="0"/>
              <a:t>admission </a:t>
            </a:r>
            <a:r>
              <a:rPr lang="en-US" dirty="0"/>
              <a:t>rates, population aged 15 and over, 2009 (or nearest year)</a:t>
            </a:r>
          </a:p>
        </c:rich>
      </c:tx>
      <c:layout/>
      <c:overlay val="0"/>
    </c:title>
    <c:autoTitleDeleted val="0"/>
    <c:plotArea>
      <c:layout/>
      <c:barChart>
        <c:barDir val="bar"/>
        <c:grouping val="clustered"/>
        <c:varyColors val="0"/>
        <c:ser>
          <c:idx val="0"/>
          <c:order val="0"/>
          <c:tx>
            <c:strRef>
              <c:f>Sheet1!$B$1</c:f>
              <c:strCache>
                <c:ptCount val="1"/>
                <c:pt idx="0">
                  <c:v>COPD hospital admissison rates, population aged 15 and over, 2009 (or nearest year)</c:v>
                </c:pt>
              </c:strCache>
            </c:strRef>
          </c:tx>
          <c:spPr>
            <a:solidFill>
              <a:srgbClr val="0070C0"/>
            </a:solidFill>
          </c:spPr>
          <c:invertIfNegative val="0"/>
          <c:cat>
            <c:strRef>
              <c:f>Sheet1!$A$2:$A$10</c:f>
              <c:strCache>
                <c:ptCount val="9"/>
                <c:pt idx="0">
                  <c:v>Australia</c:v>
                </c:pt>
                <c:pt idx="1">
                  <c:v>United States</c:v>
                </c:pt>
                <c:pt idx="2">
                  <c:v>Iceland</c:v>
                </c:pt>
                <c:pt idx="3">
                  <c:v>Poland</c:v>
                </c:pt>
                <c:pt idx="4">
                  <c:v>Germany</c:v>
                </c:pt>
                <c:pt idx="5">
                  <c:v>Canada</c:v>
                </c:pt>
                <c:pt idx="6">
                  <c:v>Netherlands</c:v>
                </c:pt>
                <c:pt idx="7">
                  <c:v>France</c:v>
                </c:pt>
                <c:pt idx="8">
                  <c:v>Portugal</c:v>
                </c:pt>
              </c:strCache>
            </c:strRef>
          </c:cat>
          <c:val>
            <c:numRef>
              <c:f>Sheet1!$B$2:$B$10</c:f>
              <c:numCache>
                <c:formatCode>General</c:formatCode>
                <c:ptCount val="9"/>
                <c:pt idx="0">
                  <c:v>312.0</c:v>
                </c:pt>
                <c:pt idx="1">
                  <c:v>230.0</c:v>
                </c:pt>
                <c:pt idx="2">
                  <c:v>229.0</c:v>
                </c:pt>
                <c:pt idx="3">
                  <c:v>217.0</c:v>
                </c:pt>
                <c:pt idx="4">
                  <c:v>201.0</c:v>
                </c:pt>
                <c:pt idx="5">
                  <c:v>183.0</c:v>
                </c:pt>
                <c:pt idx="6">
                  <c:v>154.0</c:v>
                </c:pt>
                <c:pt idx="7">
                  <c:v>79.0</c:v>
                </c:pt>
                <c:pt idx="8">
                  <c:v>71.0</c:v>
                </c:pt>
              </c:numCache>
            </c:numRef>
          </c:val>
        </c:ser>
        <c:dLbls>
          <c:showLegendKey val="0"/>
          <c:showVal val="0"/>
          <c:showCatName val="0"/>
          <c:showSerName val="0"/>
          <c:showPercent val="0"/>
          <c:showBubbleSize val="0"/>
        </c:dLbls>
        <c:gapWidth val="150"/>
        <c:axId val="-2040910120"/>
        <c:axId val="-2121145192"/>
      </c:barChart>
      <c:catAx>
        <c:axId val="-2040910120"/>
        <c:scaling>
          <c:orientation val="minMax"/>
        </c:scaling>
        <c:delete val="0"/>
        <c:axPos val="l"/>
        <c:numFmt formatCode="General" sourceLinked="1"/>
        <c:majorTickMark val="out"/>
        <c:minorTickMark val="none"/>
        <c:tickLblPos val="nextTo"/>
        <c:crossAx val="-2121145192"/>
        <c:crosses val="autoZero"/>
        <c:auto val="1"/>
        <c:lblAlgn val="ctr"/>
        <c:lblOffset val="100"/>
        <c:noMultiLvlLbl val="0"/>
      </c:catAx>
      <c:valAx>
        <c:axId val="-2121145192"/>
        <c:scaling>
          <c:orientation val="minMax"/>
          <c:max val="400.0"/>
        </c:scaling>
        <c:delete val="0"/>
        <c:axPos val="b"/>
        <c:majorGridlines/>
        <c:numFmt formatCode="General" sourceLinked="1"/>
        <c:majorTickMark val="out"/>
        <c:minorTickMark val="none"/>
        <c:tickLblPos val="nextTo"/>
        <c:crossAx val="-2040910120"/>
        <c:crosses val="autoZero"/>
        <c:crossBetween val="between"/>
        <c:majorUnit val="100.0"/>
      </c:valAx>
      <c:spPr>
        <a:noFill/>
        <a:ln w="25401">
          <a:noFill/>
        </a:ln>
      </c:spPr>
    </c:plotArea>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991450374258773"/>
          <c:y val="0.0980623636834129"/>
          <c:w val="0.762021118887917"/>
          <c:h val="0.563009870245093"/>
        </c:manualLayout>
      </c:layout>
      <c:barChart>
        <c:barDir val="col"/>
        <c:grouping val="stacked"/>
        <c:varyColors val="0"/>
        <c:ser>
          <c:idx val="0"/>
          <c:order val="0"/>
          <c:tx>
            <c:strRef>
              <c:f>Sheet1!$B$1</c:f>
              <c:strCache>
                <c:ptCount val="1"/>
                <c:pt idx="0">
                  <c:v>GPs</c:v>
                </c:pt>
              </c:strCache>
            </c:strRef>
          </c:tx>
          <c:spPr>
            <a:solidFill>
              <a:srgbClr val="0070C0"/>
            </a:solidFill>
            <a:ln>
              <a:solidFill>
                <a:schemeClr val="accent1">
                  <a:shade val="50000"/>
                </a:schemeClr>
              </a:solidFill>
            </a:ln>
          </c:spPr>
          <c:invertIfNegative val="0"/>
          <c:cat>
            <c:strRef>
              <c:f>Sheet1!$A$2:$A$20</c:f>
              <c:strCache>
                <c:ptCount val="19"/>
                <c:pt idx="0">
                  <c:v>Australia</c:v>
                </c:pt>
                <c:pt idx="1">
                  <c:v>France</c:v>
                </c:pt>
                <c:pt idx="2">
                  <c:v>Canada</c:v>
                </c:pt>
                <c:pt idx="3">
                  <c:v>Portugal</c:v>
                </c:pt>
                <c:pt idx="4">
                  <c:v>Korea</c:v>
                </c:pt>
                <c:pt idx="5">
                  <c:v>Mexico</c:v>
                </c:pt>
                <c:pt idx="6">
                  <c:v>Finland</c:v>
                </c:pt>
                <c:pt idx="7">
                  <c:v>New Zealand</c:v>
                </c:pt>
                <c:pt idx="8">
                  <c:v>United Kingdom</c:v>
                </c:pt>
                <c:pt idx="9">
                  <c:v>Netherlands</c:v>
                </c:pt>
                <c:pt idx="10">
                  <c:v>Norway</c:v>
                </c:pt>
                <c:pt idx="11">
                  <c:v>Denmark</c:v>
                </c:pt>
                <c:pt idx="12">
                  <c:v>Germany</c:v>
                </c:pt>
                <c:pt idx="13">
                  <c:v>Sweden</c:v>
                </c:pt>
                <c:pt idx="14">
                  <c:v>Iceland</c:v>
                </c:pt>
                <c:pt idx="15">
                  <c:v>Switzerland</c:v>
                </c:pt>
                <c:pt idx="16">
                  <c:v>Ireland</c:v>
                </c:pt>
                <c:pt idx="17">
                  <c:v>United States</c:v>
                </c:pt>
                <c:pt idx="18">
                  <c:v>Poland</c:v>
                </c:pt>
              </c:strCache>
            </c:strRef>
          </c:cat>
          <c:val>
            <c:numRef>
              <c:f>Sheet1!$B$2:$B$20</c:f>
              <c:numCache>
                <c:formatCode>0.0</c:formatCode>
                <c:ptCount val="19"/>
                <c:pt idx="0">
                  <c:v>49.8</c:v>
                </c:pt>
                <c:pt idx="1">
                  <c:v>49.0</c:v>
                </c:pt>
                <c:pt idx="2">
                  <c:v>47.4</c:v>
                </c:pt>
                <c:pt idx="3">
                  <c:v>46.0</c:v>
                </c:pt>
                <c:pt idx="4">
                  <c:v>41.9</c:v>
                </c:pt>
                <c:pt idx="5">
                  <c:v>36.7</c:v>
                </c:pt>
                <c:pt idx="6">
                  <c:v>33.1</c:v>
                </c:pt>
                <c:pt idx="7">
                  <c:v>32.0</c:v>
                </c:pt>
                <c:pt idx="8">
                  <c:v>29.8</c:v>
                </c:pt>
                <c:pt idx="9">
                  <c:v>24.9</c:v>
                </c:pt>
                <c:pt idx="10">
                  <c:v>20.1</c:v>
                </c:pt>
                <c:pt idx="11">
                  <c:v>19.6</c:v>
                </c:pt>
                <c:pt idx="12">
                  <c:v>18.0</c:v>
                </c:pt>
                <c:pt idx="13">
                  <c:v>16.7</c:v>
                </c:pt>
                <c:pt idx="14">
                  <c:v>15.9</c:v>
                </c:pt>
                <c:pt idx="15">
                  <c:v>15.8</c:v>
                </c:pt>
                <c:pt idx="16">
                  <c:v>13.5</c:v>
                </c:pt>
                <c:pt idx="17">
                  <c:v>12.3</c:v>
                </c:pt>
                <c:pt idx="18">
                  <c:v>9.5</c:v>
                </c:pt>
              </c:numCache>
            </c:numRef>
          </c:val>
        </c:ser>
        <c:dLbls>
          <c:showLegendKey val="0"/>
          <c:showVal val="0"/>
          <c:showCatName val="0"/>
          <c:showSerName val="0"/>
          <c:showPercent val="0"/>
          <c:showBubbleSize val="0"/>
        </c:dLbls>
        <c:gapWidth val="150"/>
        <c:overlap val="100"/>
        <c:axId val="-2065170744"/>
        <c:axId val="-2065187400"/>
      </c:barChart>
      <c:catAx>
        <c:axId val="-2065170744"/>
        <c:scaling>
          <c:orientation val="minMax"/>
        </c:scaling>
        <c:delete val="0"/>
        <c:axPos val="b"/>
        <c:numFmt formatCode="General" sourceLinked="1"/>
        <c:majorTickMark val="out"/>
        <c:minorTickMark val="none"/>
        <c:tickLblPos val="nextTo"/>
        <c:txPr>
          <a:bodyPr/>
          <a:lstStyle/>
          <a:p>
            <a:pPr>
              <a:defRPr sz="1500" baseline="0"/>
            </a:pPr>
            <a:endParaRPr lang="en-US"/>
          </a:p>
        </c:txPr>
        <c:crossAx val="-2065187400"/>
        <c:crosses val="autoZero"/>
        <c:auto val="1"/>
        <c:lblAlgn val="ctr"/>
        <c:lblOffset val="30"/>
        <c:noMultiLvlLbl val="0"/>
      </c:catAx>
      <c:valAx>
        <c:axId val="-2065187400"/>
        <c:scaling>
          <c:orientation val="minMax"/>
          <c:max val="100.0"/>
        </c:scaling>
        <c:delete val="0"/>
        <c:axPos val="l"/>
        <c:majorGridlines/>
        <c:numFmt formatCode="0" sourceLinked="0"/>
        <c:majorTickMark val="out"/>
        <c:minorTickMark val="none"/>
        <c:tickLblPos val="nextTo"/>
        <c:crossAx val="-2065170744"/>
        <c:crosses val="autoZero"/>
        <c:crossBetween val="between"/>
        <c:majorUnit val="20.0"/>
      </c:valAx>
      <c:spPr>
        <a:noFill/>
        <a:ln w="25401">
          <a:noFill/>
        </a:ln>
      </c:spPr>
    </c:plotArea>
    <c:plotVisOnly val="1"/>
    <c:dispBlanksAs val="gap"/>
    <c:showDLblsOverMax val="0"/>
  </c:chart>
  <c:txPr>
    <a:bodyPr/>
    <a:lstStyle/>
    <a:p>
      <a:pPr>
        <a:defRPr sz="1800"/>
      </a:pPr>
      <a:endParaRPr lang="en-US"/>
    </a:p>
  </c:txPr>
  <c:externalData r:id="rId1">
    <c:autoUpdate val="0"/>
  </c:externalData>
</c:chartSpace>
</file>

<file path=ppt/drawings/_rels/vmlDrawing1.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8.emf"/><Relationship Id="rId2" Type="http://schemas.openxmlformats.org/officeDocument/2006/relationships/image" Target="../media/image9.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4.emf"/><Relationship Id="rId2" Type="http://schemas.openxmlformats.org/officeDocument/2006/relationships/image" Target="../media/image15.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6.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7.emf"/><Relationship Id="rId2" Type="http://schemas.openxmlformats.org/officeDocument/2006/relationships/image" Target="../media/image18.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9.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2.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23.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26.emf"/><Relationship Id="rId2" Type="http://schemas.openxmlformats.org/officeDocument/2006/relationships/image" Target="../media/image27.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28.emf"/><Relationship Id="rId2" Type="http://schemas.openxmlformats.org/officeDocument/2006/relationships/image" Target="../media/image29.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0.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1.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33.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34.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35.emf"/><Relationship Id="rId2" Type="http://schemas.openxmlformats.org/officeDocument/2006/relationships/image" Target="../media/image36.emf"/><Relationship Id="rId3" Type="http://schemas.openxmlformats.org/officeDocument/2006/relationships/image" Target="../media/image37.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8.emf"/><Relationship Id="rId2" Type="http://schemas.openxmlformats.org/officeDocument/2006/relationships/image" Target="../media/image39.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98DB10D-461A-4439-9865-3F35ECA8C29E}" type="datetimeFigureOut">
              <a:rPr lang="en-US" smtClean="0"/>
              <a:pPr/>
              <a:t>9/16/13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D04629F-8C01-4CAB-9423-7E14383DC299}" type="slidenum">
              <a:rPr lang="en-US" smtClean="0"/>
              <a:pPr/>
              <a:t>‹#›</a:t>
            </a:fld>
            <a:endParaRPr lang="en-US" dirty="0"/>
          </a:p>
        </p:txBody>
      </p:sp>
    </p:spTree>
    <p:extLst>
      <p:ext uri="{BB962C8B-B14F-4D97-AF65-F5344CB8AC3E}">
        <p14:creationId xmlns:p14="http://schemas.microsoft.com/office/powerpoint/2010/main" val="32365505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lvl1pPr defTabSz="914485" eaLnBrk="0" hangingPunct="0">
              <a:spcBef>
                <a:spcPct val="30000"/>
              </a:spcBef>
              <a:defRPr sz="1100">
                <a:solidFill>
                  <a:schemeClr val="tx1"/>
                </a:solidFill>
                <a:latin typeface="Arial" charset="0"/>
              </a:defRPr>
            </a:lvl1pPr>
            <a:lvl2pPr marL="702756" indent="-270291" defTabSz="914485" eaLnBrk="0" hangingPunct="0">
              <a:spcBef>
                <a:spcPct val="30000"/>
              </a:spcBef>
              <a:defRPr sz="1100">
                <a:solidFill>
                  <a:schemeClr val="tx1"/>
                </a:solidFill>
                <a:latin typeface="Arial" charset="0"/>
              </a:defRPr>
            </a:lvl2pPr>
            <a:lvl3pPr marL="1081164" indent="-216233" defTabSz="914485" eaLnBrk="0" hangingPunct="0">
              <a:spcBef>
                <a:spcPct val="30000"/>
              </a:spcBef>
              <a:defRPr sz="1100">
                <a:solidFill>
                  <a:schemeClr val="tx1"/>
                </a:solidFill>
                <a:latin typeface="Arial" charset="0"/>
              </a:defRPr>
            </a:lvl3pPr>
            <a:lvl4pPr marL="1513629" indent="-216233" defTabSz="914485" eaLnBrk="0" hangingPunct="0">
              <a:spcBef>
                <a:spcPct val="30000"/>
              </a:spcBef>
              <a:defRPr sz="1100">
                <a:solidFill>
                  <a:schemeClr val="tx1"/>
                </a:solidFill>
                <a:latin typeface="Arial" charset="0"/>
              </a:defRPr>
            </a:lvl4pPr>
            <a:lvl5pPr marL="1946095" indent="-216233" defTabSz="914485" eaLnBrk="0" hangingPunct="0">
              <a:spcBef>
                <a:spcPct val="30000"/>
              </a:spcBef>
              <a:defRPr sz="1100">
                <a:solidFill>
                  <a:schemeClr val="tx1"/>
                </a:solidFill>
                <a:latin typeface="Arial" charset="0"/>
              </a:defRPr>
            </a:lvl5pPr>
            <a:lvl6pPr marL="2378560" indent="-216233" defTabSz="914485" eaLnBrk="0" fontAlgn="base" hangingPunct="0">
              <a:spcBef>
                <a:spcPct val="30000"/>
              </a:spcBef>
              <a:spcAft>
                <a:spcPct val="0"/>
              </a:spcAft>
              <a:defRPr sz="1100">
                <a:solidFill>
                  <a:schemeClr val="tx1"/>
                </a:solidFill>
                <a:latin typeface="Arial" charset="0"/>
              </a:defRPr>
            </a:lvl6pPr>
            <a:lvl7pPr marL="2811026" indent="-216233" defTabSz="914485" eaLnBrk="0" fontAlgn="base" hangingPunct="0">
              <a:spcBef>
                <a:spcPct val="30000"/>
              </a:spcBef>
              <a:spcAft>
                <a:spcPct val="0"/>
              </a:spcAft>
              <a:defRPr sz="1100">
                <a:solidFill>
                  <a:schemeClr val="tx1"/>
                </a:solidFill>
                <a:latin typeface="Arial" charset="0"/>
              </a:defRPr>
            </a:lvl7pPr>
            <a:lvl8pPr marL="3243491" indent="-216233" defTabSz="914485" eaLnBrk="0" fontAlgn="base" hangingPunct="0">
              <a:spcBef>
                <a:spcPct val="30000"/>
              </a:spcBef>
              <a:spcAft>
                <a:spcPct val="0"/>
              </a:spcAft>
              <a:defRPr sz="1100">
                <a:solidFill>
                  <a:schemeClr val="tx1"/>
                </a:solidFill>
                <a:latin typeface="Arial" charset="0"/>
              </a:defRPr>
            </a:lvl8pPr>
            <a:lvl9pPr marL="3675957" indent="-216233" defTabSz="914485" eaLnBrk="0" fontAlgn="base" hangingPunct="0">
              <a:spcBef>
                <a:spcPct val="30000"/>
              </a:spcBef>
              <a:spcAft>
                <a:spcPct val="0"/>
              </a:spcAft>
              <a:defRPr sz="1100">
                <a:solidFill>
                  <a:schemeClr val="tx1"/>
                </a:solidFill>
                <a:latin typeface="Arial" charset="0"/>
              </a:defRPr>
            </a:lvl9pPr>
          </a:lstStyle>
          <a:p>
            <a:pPr eaLnBrk="1" hangingPunct="1">
              <a:spcBef>
                <a:spcPct val="0"/>
              </a:spcBef>
            </a:pPr>
            <a:fld id="{1B4F8A40-D086-4DA0-A7C4-4A09B005B1E2}" type="slidenum">
              <a:rPr lang="en-US" altLang="en-US" sz="1200">
                <a:solidFill>
                  <a:prstClr val="black"/>
                </a:solidFill>
              </a:rPr>
              <a:pPr eaLnBrk="1" hangingPunct="1">
                <a:spcBef>
                  <a:spcPct val="0"/>
                </a:spcBef>
              </a:pPr>
              <a:t>4</a:t>
            </a:fld>
            <a:endParaRPr lang="en-US" altLang="en-US" sz="1200" dirty="0">
              <a:solidFill>
                <a:prstClr val="black"/>
              </a:solidFill>
            </a:endParaRPr>
          </a:p>
        </p:txBody>
      </p:sp>
      <p:sp>
        <p:nvSpPr>
          <p:cNvPr id="27651" name="Rectangle 2"/>
          <p:cNvSpPr>
            <a:spLocks noGrp="1" noRot="1" noChangeAspect="1" noChangeArrowheads="1" noTextEdit="1"/>
          </p:cNvSpPr>
          <p:nvPr>
            <p:ph type="sldImg"/>
          </p:nvPr>
        </p:nvSpPr>
        <p:spPr>
          <a:xfrm>
            <a:off x="1144588" y="685800"/>
            <a:ext cx="4570412" cy="3429000"/>
          </a:xfrm>
          <a:ln/>
        </p:spPr>
      </p:sp>
      <p:sp>
        <p:nvSpPr>
          <p:cNvPr id="27652" name="Rectangle 3"/>
          <p:cNvSpPr>
            <a:spLocks noGrp="1" noChangeArrowheads="1"/>
          </p:cNvSpPr>
          <p:nvPr>
            <p:ph type="body" idx="1"/>
          </p:nvPr>
        </p:nvSpPr>
        <p:spPr>
          <a:noFill/>
        </p:spPr>
        <p:txBody>
          <a:bodyPr/>
          <a:lstStyle/>
          <a:p>
            <a:r>
              <a:rPr lang="en-US" sz="1200" kern="1200" baseline="0" dirty="0" smtClean="0">
                <a:solidFill>
                  <a:schemeClr val="tx1"/>
                </a:solidFill>
                <a:latin typeface="+mn-lt"/>
                <a:ea typeface="+mn-ea"/>
                <a:cs typeface="+mn-cs"/>
              </a:rPr>
              <a:t>This chart represents the number of years men and women expect to live if they were 60 years old in 2002, by country. The US ranks 19</a:t>
            </a:r>
            <a:r>
              <a:rPr lang="en-US" sz="1200" kern="1200" baseline="30000" dirty="0" smtClean="0">
                <a:solidFill>
                  <a:schemeClr val="tx1"/>
                </a:solidFill>
                <a:latin typeface="+mn-lt"/>
                <a:ea typeface="+mn-ea"/>
                <a:cs typeface="+mn-cs"/>
              </a:rPr>
              <a:t>th</a:t>
            </a:r>
            <a:r>
              <a:rPr lang="en-US" sz="1200" kern="1200" baseline="0" dirty="0" smtClean="0">
                <a:solidFill>
                  <a:schemeClr val="tx1"/>
                </a:solidFill>
                <a:latin typeface="+mn-lt"/>
                <a:ea typeface="+mn-ea"/>
                <a:cs typeface="+mn-cs"/>
              </a:rPr>
              <a:t>. </a:t>
            </a:r>
          </a:p>
          <a:p>
            <a:r>
              <a:rPr lang="en-US" sz="1200" kern="1200" baseline="0" dirty="0" smtClean="0">
                <a:solidFill>
                  <a:schemeClr val="tx1"/>
                </a:solidFill>
                <a:latin typeface="+mn-lt"/>
                <a:ea typeface="+mn-ea"/>
                <a:cs typeface="+mn-cs"/>
              </a:rPr>
              <a:t>Not shown here is life expectancy at birth. For industrialized nations this reached 79.5 years in 2009, a gain of</a:t>
            </a:r>
          </a:p>
          <a:p>
            <a:r>
              <a:rPr lang="en-US" sz="1200" kern="1200" baseline="0" dirty="0" smtClean="0">
                <a:solidFill>
                  <a:schemeClr val="tx1"/>
                </a:solidFill>
                <a:latin typeface="+mn-lt"/>
                <a:ea typeface="+mn-ea"/>
                <a:cs typeface="+mn-cs"/>
              </a:rPr>
              <a:t>more than 11 years since 1960. Japan is the highest and more than 20 nations have life expectancy at birth of 80 years or more. </a:t>
            </a:r>
          </a:p>
          <a:p>
            <a:r>
              <a:rPr lang="en-US" sz="1200" kern="1200" baseline="0" dirty="0" smtClean="0">
                <a:solidFill>
                  <a:schemeClr val="tx1"/>
                </a:solidFill>
                <a:latin typeface="+mn-lt"/>
                <a:ea typeface="+mn-ea"/>
                <a:cs typeface="+mn-cs"/>
              </a:rPr>
              <a:t>The US, Portugal, and a number of central and eastern European countries have a life expectancy of &lt;80 but &gt;75 years.</a:t>
            </a:r>
            <a:endParaRPr lang="en-US" alt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p:spPr>
        <p:txBody>
          <a:bodyPr/>
          <a:lstStyle>
            <a:lvl1pPr defTabSz="914485" eaLnBrk="0" hangingPunct="0">
              <a:spcBef>
                <a:spcPct val="30000"/>
              </a:spcBef>
              <a:defRPr sz="1100">
                <a:solidFill>
                  <a:schemeClr val="tx1"/>
                </a:solidFill>
                <a:latin typeface="Arial" charset="0"/>
              </a:defRPr>
            </a:lvl1pPr>
            <a:lvl2pPr marL="702756" indent="-270291" defTabSz="914485" eaLnBrk="0" hangingPunct="0">
              <a:spcBef>
                <a:spcPct val="30000"/>
              </a:spcBef>
              <a:defRPr sz="1100">
                <a:solidFill>
                  <a:schemeClr val="tx1"/>
                </a:solidFill>
                <a:latin typeface="Arial" charset="0"/>
              </a:defRPr>
            </a:lvl2pPr>
            <a:lvl3pPr marL="1081164" indent="-216233" defTabSz="914485" eaLnBrk="0" hangingPunct="0">
              <a:spcBef>
                <a:spcPct val="30000"/>
              </a:spcBef>
              <a:defRPr sz="1100">
                <a:solidFill>
                  <a:schemeClr val="tx1"/>
                </a:solidFill>
                <a:latin typeface="Arial" charset="0"/>
              </a:defRPr>
            </a:lvl3pPr>
            <a:lvl4pPr marL="1513629" indent="-216233" defTabSz="914485" eaLnBrk="0" hangingPunct="0">
              <a:spcBef>
                <a:spcPct val="30000"/>
              </a:spcBef>
              <a:defRPr sz="1100">
                <a:solidFill>
                  <a:schemeClr val="tx1"/>
                </a:solidFill>
                <a:latin typeface="Arial" charset="0"/>
              </a:defRPr>
            </a:lvl4pPr>
            <a:lvl5pPr marL="1946095" indent="-216233" defTabSz="914485" eaLnBrk="0" hangingPunct="0">
              <a:spcBef>
                <a:spcPct val="30000"/>
              </a:spcBef>
              <a:defRPr sz="1100">
                <a:solidFill>
                  <a:schemeClr val="tx1"/>
                </a:solidFill>
                <a:latin typeface="Arial" charset="0"/>
              </a:defRPr>
            </a:lvl5pPr>
            <a:lvl6pPr marL="2378560" indent="-216233" defTabSz="914485" eaLnBrk="0" fontAlgn="base" hangingPunct="0">
              <a:spcBef>
                <a:spcPct val="30000"/>
              </a:spcBef>
              <a:spcAft>
                <a:spcPct val="0"/>
              </a:spcAft>
              <a:defRPr sz="1100">
                <a:solidFill>
                  <a:schemeClr val="tx1"/>
                </a:solidFill>
                <a:latin typeface="Arial" charset="0"/>
              </a:defRPr>
            </a:lvl6pPr>
            <a:lvl7pPr marL="2811026" indent="-216233" defTabSz="914485" eaLnBrk="0" fontAlgn="base" hangingPunct="0">
              <a:spcBef>
                <a:spcPct val="30000"/>
              </a:spcBef>
              <a:spcAft>
                <a:spcPct val="0"/>
              </a:spcAft>
              <a:defRPr sz="1100">
                <a:solidFill>
                  <a:schemeClr val="tx1"/>
                </a:solidFill>
                <a:latin typeface="Arial" charset="0"/>
              </a:defRPr>
            </a:lvl7pPr>
            <a:lvl8pPr marL="3243491" indent="-216233" defTabSz="914485" eaLnBrk="0" fontAlgn="base" hangingPunct="0">
              <a:spcBef>
                <a:spcPct val="30000"/>
              </a:spcBef>
              <a:spcAft>
                <a:spcPct val="0"/>
              </a:spcAft>
              <a:defRPr sz="1100">
                <a:solidFill>
                  <a:schemeClr val="tx1"/>
                </a:solidFill>
                <a:latin typeface="Arial" charset="0"/>
              </a:defRPr>
            </a:lvl8pPr>
            <a:lvl9pPr marL="3675957" indent="-216233" defTabSz="914485" eaLnBrk="0" fontAlgn="base" hangingPunct="0">
              <a:spcBef>
                <a:spcPct val="30000"/>
              </a:spcBef>
              <a:spcAft>
                <a:spcPct val="0"/>
              </a:spcAft>
              <a:defRPr sz="1100">
                <a:solidFill>
                  <a:schemeClr val="tx1"/>
                </a:solidFill>
                <a:latin typeface="Arial" charset="0"/>
              </a:defRPr>
            </a:lvl9pPr>
          </a:lstStyle>
          <a:p>
            <a:pPr eaLnBrk="1" hangingPunct="1">
              <a:spcBef>
                <a:spcPct val="0"/>
              </a:spcBef>
            </a:pPr>
            <a:fld id="{6E282C64-477C-482A-B52A-3568E5F0E56D}" type="slidenum">
              <a:rPr lang="en-US" altLang="en-US" sz="1200">
                <a:solidFill>
                  <a:prstClr val="black"/>
                </a:solidFill>
              </a:rPr>
              <a:pPr eaLnBrk="1" hangingPunct="1">
                <a:spcBef>
                  <a:spcPct val="0"/>
                </a:spcBef>
              </a:pPr>
              <a:t>5</a:t>
            </a:fld>
            <a:endParaRPr lang="en-US" altLang="en-US" sz="1200" dirty="0">
              <a:solidFill>
                <a:prstClr val="black"/>
              </a:solidFill>
            </a:endParaRPr>
          </a:p>
        </p:txBody>
      </p:sp>
      <p:sp>
        <p:nvSpPr>
          <p:cNvPr id="32771" name="Rectangle 2"/>
          <p:cNvSpPr>
            <a:spLocks noGrp="1" noRot="1" noChangeAspect="1" noChangeArrowheads="1" noTextEdit="1"/>
          </p:cNvSpPr>
          <p:nvPr>
            <p:ph type="sldImg"/>
          </p:nvPr>
        </p:nvSpPr>
        <p:spPr>
          <a:xfrm>
            <a:off x="1144588" y="685800"/>
            <a:ext cx="4570412" cy="3429000"/>
          </a:xfrm>
          <a:ln/>
        </p:spPr>
      </p:sp>
      <p:sp>
        <p:nvSpPr>
          <p:cNvPr id="32772" name="Rectangle 3"/>
          <p:cNvSpPr>
            <a:spLocks noGrp="1" noChangeArrowheads="1"/>
          </p:cNvSpPr>
          <p:nvPr>
            <p:ph type="body" idx="1"/>
          </p:nvPr>
        </p:nvSpPr>
        <p:spPr>
          <a:noFill/>
        </p:spPr>
        <p:txBody>
          <a:bodyPr/>
          <a:lstStyle/>
          <a:p>
            <a:r>
              <a:rPr lang="en-US" sz="1200" kern="1200" baseline="0" dirty="0" smtClean="0">
                <a:solidFill>
                  <a:schemeClr val="tx1"/>
                </a:solidFill>
                <a:latin typeface="+mn-lt"/>
                <a:ea typeface="+mn-ea"/>
                <a:cs typeface="+mn-cs"/>
              </a:rPr>
              <a:t>The US OUTSPENDS all other countries by – two and a half times the average</a:t>
            </a:r>
          </a:p>
          <a:p>
            <a:r>
              <a:rPr lang="en-US" sz="1200" kern="1200" baseline="0" dirty="0" smtClean="0">
                <a:solidFill>
                  <a:schemeClr val="tx1"/>
                </a:solidFill>
                <a:latin typeface="+mn-lt"/>
                <a:ea typeface="+mn-ea"/>
                <a:cs typeface="+mn-cs"/>
              </a:rPr>
              <a:t>of industrialized nations.</a:t>
            </a:r>
            <a:endParaRPr lang="en-US" alt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p:spPr>
        <p:txBody>
          <a:bodyPr/>
          <a:lstStyle>
            <a:lvl1pPr defTabSz="914485" eaLnBrk="0" hangingPunct="0">
              <a:spcBef>
                <a:spcPct val="30000"/>
              </a:spcBef>
              <a:defRPr sz="1100">
                <a:solidFill>
                  <a:schemeClr val="tx1"/>
                </a:solidFill>
                <a:latin typeface="Arial" charset="0"/>
              </a:defRPr>
            </a:lvl1pPr>
            <a:lvl2pPr marL="702756" indent="-270291" defTabSz="914485" eaLnBrk="0" hangingPunct="0">
              <a:spcBef>
                <a:spcPct val="30000"/>
              </a:spcBef>
              <a:defRPr sz="1100">
                <a:solidFill>
                  <a:schemeClr val="tx1"/>
                </a:solidFill>
                <a:latin typeface="Arial" charset="0"/>
              </a:defRPr>
            </a:lvl2pPr>
            <a:lvl3pPr marL="1081164" indent="-216233" defTabSz="914485" eaLnBrk="0" hangingPunct="0">
              <a:spcBef>
                <a:spcPct val="30000"/>
              </a:spcBef>
              <a:defRPr sz="1100">
                <a:solidFill>
                  <a:schemeClr val="tx1"/>
                </a:solidFill>
                <a:latin typeface="Arial" charset="0"/>
              </a:defRPr>
            </a:lvl3pPr>
            <a:lvl4pPr marL="1513629" indent="-216233" defTabSz="914485" eaLnBrk="0" hangingPunct="0">
              <a:spcBef>
                <a:spcPct val="30000"/>
              </a:spcBef>
              <a:defRPr sz="1100">
                <a:solidFill>
                  <a:schemeClr val="tx1"/>
                </a:solidFill>
                <a:latin typeface="Arial" charset="0"/>
              </a:defRPr>
            </a:lvl4pPr>
            <a:lvl5pPr marL="1946095" indent="-216233" defTabSz="914485" eaLnBrk="0" hangingPunct="0">
              <a:spcBef>
                <a:spcPct val="30000"/>
              </a:spcBef>
              <a:defRPr sz="1100">
                <a:solidFill>
                  <a:schemeClr val="tx1"/>
                </a:solidFill>
                <a:latin typeface="Arial" charset="0"/>
              </a:defRPr>
            </a:lvl5pPr>
            <a:lvl6pPr marL="2378560" indent="-216233" defTabSz="914485" eaLnBrk="0" fontAlgn="base" hangingPunct="0">
              <a:spcBef>
                <a:spcPct val="30000"/>
              </a:spcBef>
              <a:spcAft>
                <a:spcPct val="0"/>
              </a:spcAft>
              <a:defRPr sz="1100">
                <a:solidFill>
                  <a:schemeClr val="tx1"/>
                </a:solidFill>
                <a:latin typeface="Arial" charset="0"/>
              </a:defRPr>
            </a:lvl6pPr>
            <a:lvl7pPr marL="2811026" indent="-216233" defTabSz="914485" eaLnBrk="0" fontAlgn="base" hangingPunct="0">
              <a:spcBef>
                <a:spcPct val="30000"/>
              </a:spcBef>
              <a:spcAft>
                <a:spcPct val="0"/>
              </a:spcAft>
              <a:defRPr sz="1100">
                <a:solidFill>
                  <a:schemeClr val="tx1"/>
                </a:solidFill>
                <a:latin typeface="Arial" charset="0"/>
              </a:defRPr>
            </a:lvl7pPr>
            <a:lvl8pPr marL="3243491" indent="-216233" defTabSz="914485" eaLnBrk="0" fontAlgn="base" hangingPunct="0">
              <a:spcBef>
                <a:spcPct val="30000"/>
              </a:spcBef>
              <a:spcAft>
                <a:spcPct val="0"/>
              </a:spcAft>
              <a:defRPr sz="1100">
                <a:solidFill>
                  <a:schemeClr val="tx1"/>
                </a:solidFill>
                <a:latin typeface="Arial" charset="0"/>
              </a:defRPr>
            </a:lvl8pPr>
            <a:lvl9pPr marL="3675957" indent="-216233" defTabSz="914485" eaLnBrk="0" fontAlgn="base" hangingPunct="0">
              <a:spcBef>
                <a:spcPct val="30000"/>
              </a:spcBef>
              <a:spcAft>
                <a:spcPct val="0"/>
              </a:spcAft>
              <a:defRPr sz="1100">
                <a:solidFill>
                  <a:schemeClr val="tx1"/>
                </a:solidFill>
                <a:latin typeface="Arial" charset="0"/>
              </a:defRPr>
            </a:lvl9pPr>
          </a:lstStyle>
          <a:p>
            <a:pPr eaLnBrk="1" hangingPunct="1">
              <a:spcBef>
                <a:spcPct val="0"/>
              </a:spcBef>
            </a:pPr>
            <a:fld id="{B5714CED-232E-431E-B24C-808EB9363D14}" type="slidenum">
              <a:rPr lang="en-US" altLang="en-US" sz="1200">
                <a:solidFill>
                  <a:prstClr val="black"/>
                </a:solidFill>
              </a:rPr>
              <a:pPr eaLnBrk="1" hangingPunct="1">
                <a:spcBef>
                  <a:spcPct val="0"/>
                </a:spcBef>
              </a:pPr>
              <a:t>7</a:t>
            </a:fld>
            <a:endParaRPr lang="en-US" altLang="en-US" sz="1200" dirty="0">
              <a:solidFill>
                <a:prstClr val="black"/>
              </a:solidFill>
            </a:endParaRPr>
          </a:p>
        </p:txBody>
      </p:sp>
      <p:sp>
        <p:nvSpPr>
          <p:cNvPr id="28675" name="Rectangle 2"/>
          <p:cNvSpPr>
            <a:spLocks noGrp="1" noRot="1" noChangeAspect="1" noChangeArrowheads="1" noTextEdit="1"/>
          </p:cNvSpPr>
          <p:nvPr>
            <p:ph type="sldImg"/>
          </p:nvPr>
        </p:nvSpPr>
        <p:spPr>
          <a:xfrm>
            <a:off x="1144588" y="685800"/>
            <a:ext cx="4570412" cy="3429000"/>
          </a:xfrm>
          <a:ln/>
        </p:spPr>
      </p:sp>
      <p:sp>
        <p:nvSpPr>
          <p:cNvPr id="28676" name="Rectangle 3"/>
          <p:cNvSpPr>
            <a:spLocks noGrp="1" noChangeArrowheads="1"/>
          </p:cNvSpPr>
          <p:nvPr>
            <p:ph type="body" idx="1"/>
          </p:nvPr>
        </p:nvSpPr>
        <p:spPr>
          <a:noFill/>
        </p:spPr>
        <p:txBody>
          <a:bodyPr/>
          <a:lstStyle/>
          <a:p>
            <a:r>
              <a:rPr lang="en-US" sz="1200" kern="1200" baseline="0" dirty="0" smtClean="0">
                <a:solidFill>
                  <a:schemeClr val="tx1"/>
                </a:solidFill>
                <a:latin typeface="+mn-lt"/>
                <a:ea typeface="+mn-ea"/>
                <a:cs typeface="+mn-cs"/>
              </a:rPr>
              <a:t>Premature mortality before age 70, can be prevented with better primary care focused on preventive measures , such as decreasing infant mortality, reducing injuries and communicable diseases, and advances in medical technology that may prevent heart disease. Other behavioral factors such as reducing alcohol and tobacco use have also been associated with reduced premature mortality.</a:t>
            </a:r>
            <a:endParaRPr lang="en-US" altLang="en-US"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defTabSz="914485" eaLnBrk="0" hangingPunct="0">
              <a:spcBef>
                <a:spcPct val="30000"/>
              </a:spcBef>
              <a:defRPr sz="1100">
                <a:solidFill>
                  <a:schemeClr val="tx1"/>
                </a:solidFill>
                <a:latin typeface="Arial" charset="0"/>
              </a:defRPr>
            </a:lvl1pPr>
            <a:lvl2pPr marL="702756" indent="-270291" defTabSz="914485" eaLnBrk="0" hangingPunct="0">
              <a:spcBef>
                <a:spcPct val="30000"/>
              </a:spcBef>
              <a:defRPr sz="1100">
                <a:solidFill>
                  <a:schemeClr val="tx1"/>
                </a:solidFill>
                <a:latin typeface="Arial" charset="0"/>
              </a:defRPr>
            </a:lvl2pPr>
            <a:lvl3pPr marL="1081164" indent="-216233" defTabSz="914485" eaLnBrk="0" hangingPunct="0">
              <a:spcBef>
                <a:spcPct val="30000"/>
              </a:spcBef>
              <a:defRPr sz="1100">
                <a:solidFill>
                  <a:schemeClr val="tx1"/>
                </a:solidFill>
                <a:latin typeface="Arial" charset="0"/>
              </a:defRPr>
            </a:lvl3pPr>
            <a:lvl4pPr marL="1513629" indent="-216233" defTabSz="914485" eaLnBrk="0" hangingPunct="0">
              <a:spcBef>
                <a:spcPct val="30000"/>
              </a:spcBef>
              <a:defRPr sz="1100">
                <a:solidFill>
                  <a:schemeClr val="tx1"/>
                </a:solidFill>
                <a:latin typeface="Arial" charset="0"/>
              </a:defRPr>
            </a:lvl4pPr>
            <a:lvl5pPr marL="1946095" indent="-216233" defTabSz="914485" eaLnBrk="0" hangingPunct="0">
              <a:spcBef>
                <a:spcPct val="30000"/>
              </a:spcBef>
              <a:defRPr sz="1100">
                <a:solidFill>
                  <a:schemeClr val="tx1"/>
                </a:solidFill>
                <a:latin typeface="Arial" charset="0"/>
              </a:defRPr>
            </a:lvl5pPr>
            <a:lvl6pPr marL="2378560" indent="-216233" defTabSz="914485" eaLnBrk="0" fontAlgn="base" hangingPunct="0">
              <a:spcBef>
                <a:spcPct val="30000"/>
              </a:spcBef>
              <a:spcAft>
                <a:spcPct val="0"/>
              </a:spcAft>
              <a:defRPr sz="1100">
                <a:solidFill>
                  <a:schemeClr val="tx1"/>
                </a:solidFill>
                <a:latin typeface="Arial" charset="0"/>
              </a:defRPr>
            </a:lvl6pPr>
            <a:lvl7pPr marL="2811026" indent="-216233" defTabSz="914485" eaLnBrk="0" fontAlgn="base" hangingPunct="0">
              <a:spcBef>
                <a:spcPct val="30000"/>
              </a:spcBef>
              <a:spcAft>
                <a:spcPct val="0"/>
              </a:spcAft>
              <a:defRPr sz="1100">
                <a:solidFill>
                  <a:schemeClr val="tx1"/>
                </a:solidFill>
                <a:latin typeface="Arial" charset="0"/>
              </a:defRPr>
            </a:lvl7pPr>
            <a:lvl8pPr marL="3243491" indent="-216233" defTabSz="914485" eaLnBrk="0" fontAlgn="base" hangingPunct="0">
              <a:spcBef>
                <a:spcPct val="30000"/>
              </a:spcBef>
              <a:spcAft>
                <a:spcPct val="0"/>
              </a:spcAft>
              <a:defRPr sz="1100">
                <a:solidFill>
                  <a:schemeClr val="tx1"/>
                </a:solidFill>
                <a:latin typeface="Arial" charset="0"/>
              </a:defRPr>
            </a:lvl8pPr>
            <a:lvl9pPr marL="3675957" indent="-216233" defTabSz="914485" eaLnBrk="0" fontAlgn="base" hangingPunct="0">
              <a:spcBef>
                <a:spcPct val="30000"/>
              </a:spcBef>
              <a:spcAft>
                <a:spcPct val="0"/>
              </a:spcAft>
              <a:defRPr sz="1100">
                <a:solidFill>
                  <a:schemeClr val="tx1"/>
                </a:solidFill>
                <a:latin typeface="Arial" charset="0"/>
              </a:defRPr>
            </a:lvl9pPr>
          </a:lstStyle>
          <a:p>
            <a:pPr eaLnBrk="1" hangingPunct="1">
              <a:spcBef>
                <a:spcPct val="0"/>
              </a:spcBef>
            </a:pPr>
            <a:fld id="{BAD04BFA-B8AE-4B85-8B35-ED5A09EF7213}" type="slidenum">
              <a:rPr lang="en-US" altLang="en-US" sz="1200">
                <a:solidFill>
                  <a:prstClr val="black"/>
                </a:solidFill>
              </a:rPr>
              <a:pPr eaLnBrk="1" hangingPunct="1">
                <a:spcBef>
                  <a:spcPct val="0"/>
                </a:spcBef>
              </a:pPr>
              <a:t>8</a:t>
            </a:fld>
            <a:endParaRPr lang="en-US" altLang="en-US" sz="1200" dirty="0">
              <a:solidFill>
                <a:prstClr val="black"/>
              </a:solidFill>
            </a:endParaRPr>
          </a:p>
        </p:txBody>
      </p:sp>
      <p:sp>
        <p:nvSpPr>
          <p:cNvPr id="29699" name="Rectangle 2"/>
          <p:cNvSpPr>
            <a:spLocks noGrp="1" noRot="1" noChangeAspect="1" noChangeArrowheads="1" noTextEdit="1"/>
          </p:cNvSpPr>
          <p:nvPr>
            <p:ph type="sldImg"/>
          </p:nvPr>
        </p:nvSpPr>
        <p:spPr>
          <a:xfrm>
            <a:off x="1144588" y="687388"/>
            <a:ext cx="4570412" cy="3429000"/>
          </a:xfrm>
          <a:ln/>
        </p:spPr>
      </p:sp>
      <p:sp>
        <p:nvSpPr>
          <p:cNvPr id="29700" name="Rectangle 3"/>
          <p:cNvSpPr>
            <a:spLocks noGrp="1" noChangeArrowheads="1"/>
          </p:cNvSpPr>
          <p:nvPr>
            <p:ph type="body" idx="1"/>
          </p:nvPr>
        </p:nvSpPr>
        <p:spPr>
          <a:xfrm>
            <a:off x="686098" y="4343703"/>
            <a:ext cx="5485805" cy="4112381"/>
          </a:xfrm>
          <a:noFill/>
        </p:spPr>
        <p:txBody>
          <a:bodyPr/>
          <a:lstStyle/>
          <a:p>
            <a:r>
              <a:rPr lang="en-US" sz="1200" kern="1200" baseline="0" dirty="0" smtClean="0">
                <a:solidFill>
                  <a:schemeClr val="tx1"/>
                </a:solidFill>
                <a:latin typeface="+mn-lt"/>
                <a:ea typeface="+mn-ea"/>
                <a:cs typeface="+mn-cs"/>
              </a:rPr>
              <a:t>Infant mortality is the death rate of babies and children  &lt;1yo. This is dependent on the economic</a:t>
            </a:r>
          </a:p>
          <a:p>
            <a:r>
              <a:rPr lang="en-US" sz="1200" kern="1200" baseline="0" dirty="0" smtClean="0">
                <a:solidFill>
                  <a:schemeClr val="tx1"/>
                </a:solidFill>
                <a:latin typeface="+mn-lt"/>
                <a:ea typeface="+mn-ea"/>
                <a:cs typeface="+mn-cs"/>
              </a:rPr>
              <a:t>and social conditions that effect the health of mothers and newborns, as well as the effectiveness of the health care system.  In 2004, rates  were 3/1000 in Iceland, Sweden, Finland  and greater than 6/1000</a:t>
            </a:r>
          </a:p>
          <a:p>
            <a:r>
              <a:rPr lang="en-US" sz="1200" kern="1200" baseline="0" dirty="0" smtClean="0">
                <a:solidFill>
                  <a:schemeClr val="tx1"/>
                </a:solidFill>
                <a:latin typeface="+mn-lt"/>
                <a:ea typeface="+mn-ea"/>
                <a:cs typeface="+mn-cs"/>
              </a:rPr>
              <a:t>in the United States.</a:t>
            </a:r>
            <a:endParaRPr lang="en-US" altLang="en-US"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Hospital</a:t>
            </a:r>
            <a:r>
              <a:rPr lang="en-US" baseline="0" dirty="0" smtClean="0"/>
              <a:t> admission rates are a proxy for effectiveness of care. Chronic conditions, when well managed by primary care, represent a preventable source of hospital admissions.  High admission rates may indicate poor continuity, poor communication, or poor coordination of care of may indicate systemic problems such as a poor supply of family physicians. </a:t>
            </a:r>
          </a:p>
          <a:p>
            <a:endParaRPr lang="en-US" baseline="0" dirty="0" smtClean="0"/>
          </a:p>
        </p:txBody>
      </p:sp>
      <p:sp>
        <p:nvSpPr>
          <p:cNvPr id="4" name="Slide Number Placeholder 3"/>
          <p:cNvSpPr>
            <a:spLocks noGrp="1"/>
          </p:cNvSpPr>
          <p:nvPr>
            <p:ph type="sldNum" sz="quarter" idx="10"/>
          </p:nvPr>
        </p:nvSpPr>
        <p:spPr/>
        <p:txBody>
          <a:bodyPr/>
          <a:lstStyle/>
          <a:p>
            <a:fld id="{6D04629F-8C01-4CAB-9423-7E14383DC299}" type="slidenum">
              <a:rPr lang="en-US" smtClean="0"/>
              <a:pPr/>
              <a:t>10</a:t>
            </a:fld>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This graph represent the number of general practitioners (Family Docs) as a percent of the total. The total includes pediatricians, obstetricians/gynecologists, psychiatrists, medical specialists, surgical specialists and other doctors not classified elsewhere.</a:t>
            </a:r>
            <a:endParaRPr lang="en-US" dirty="0"/>
          </a:p>
        </p:txBody>
      </p:sp>
      <p:sp>
        <p:nvSpPr>
          <p:cNvPr id="4" name="Slide Number Placeholder 3"/>
          <p:cNvSpPr>
            <a:spLocks noGrp="1"/>
          </p:cNvSpPr>
          <p:nvPr>
            <p:ph type="sldNum" sz="quarter" idx="10"/>
          </p:nvPr>
        </p:nvSpPr>
        <p:spPr/>
        <p:txBody>
          <a:bodyPr/>
          <a:lstStyle/>
          <a:p>
            <a:fld id="{6D04629F-8C01-4CAB-9423-7E14383DC299}" type="slidenum">
              <a:rPr lang="en-US" smtClean="0"/>
              <a:pPr/>
              <a:t>12</a:t>
            </a:fld>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7"/>
          <p:cNvSpPr>
            <a:spLocks noGrp="1" noChangeArrowheads="1"/>
          </p:cNvSpPr>
          <p:nvPr>
            <p:ph type="sldNum" sz="quarter" idx="5"/>
          </p:nvPr>
        </p:nvSpPr>
        <p:spPr>
          <a:noFill/>
        </p:spPr>
        <p:txBody>
          <a:bodyPr/>
          <a:lstStyle>
            <a:lvl1pPr defTabSz="914485" eaLnBrk="0" hangingPunct="0">
              <a:spcBef>
                <a:spcPct val="30000"/>
              </a:spcBef>
              <a:defRPr sz="1100">
                <a:solidFill>
                  <a:schemeClr val="tx1"/>
                </a:solidFill>
                <a:latin typeface="Arial" charset="0"/>
              </a:defRPr>
            </a:lvl1pPr>
            <a:lvl2pPr marL="702756" indent="-270291" defTabSz="914485" eaLnBrk="0" hangingPunct="0">
              <a:spcBef>
                <a:spcPct val="30000"/>
              </a:spcBef>
              <a:defRPr sz="1100">
                <a:solidFill>
                  <a:schemeClr val="tx1"/>
                </a:solidFill>
                <a:latin typeface="Arial" charset="0"/>
              </a:defRPr>
            </a:lvl2pPr>
            <a:lvl3pPr marL="1081164" indent="-216233" defTabSz="914485" eaLnBrk="0" hangingPunct="0">
              <a:spcBef>
                <a:spcPct val="30000"/>
              </a:spcBef>
              <a:defRPr sz="1100">
                <a:solidFill>
                  <a:schemeClr val="tx1"/>
                </a:solidFill>
                <a:latin typeface="Arial" charset="0"/>
              </a:defRPr>
            </a:lvl3pPr>
            <a:lvl4pPr marL="1513629" indent="-216233" defTabSz="914485" eaLnBrk="0" hangingPunct="0">
              <a:spcBef>
                <a:spcPct val="30000"/>
              </a:spcBef>
              <a:defRPr sz="1100">
                <a:solidFill>
                  <a:schemeClr val="tx1"/>
                </a:solidFill>
                <a:latin typeface="Arial" charset="0"/>
              </a:defRPr>
            </a:lvl4pPr>
            <a:lvl5pPr marL="1946095" indent="-216233" defTabSz="914485" eaLnBrk="0" hangingPunct="0">
              <a:spcBef>
                <a:spcPct val="30000"/>
              </a:spcBef>
              <a:defRPr sz="1100">
                <a:solidFill>
                  <a:schemeClr val="tx1"/>
                </a:solidFill>
                <a:latin typeface="Arial" charset="0"/>
              </a:defRPr>
            </a:lvl5pPr>
            <a:lvl6pPr marL="2378560" indent="-216233" defTabSz="914485" eaLnBrk="0" fontAlgn="base" hangingPunct="0">
              <a:spcBef>
                <a:spcPct val="30000"/>
              </a:spcBef>
              <a:spcAft>
                <a:spcPct val="0"/>
              </a:spcAft>
              <a:defRPr sz="1100">
                <a:solidFill>
                  <a:schemeClr val="tx1"/>
                </a:solidFill>
                <a:latin typeface="Arial" charset="0"/>
              </a:defRPr>
            </a:lvl6pPr>
            <a:lvl7pPr marL="2811026" indent="-216233" defTabSz="914485" eaLnBrk="0" fontAlgn="base" hangingPunct="0">
              <a:spcBef>
                <a:spcPct val="30000"/>
              </a:spcBef>
              <a:spcAft>
                <a:spcPct val="0"/>
              </a:spcAft>
              <a:defRPr sz="1100">
                <a:solidFill>
                  <a:schemeClr val="tx1"/>
                </a:solidFill>
                <a:latin typeface="Arial" charset="0"/>
              </a:defRPr>
            </a:lvl7pPr>
            <a:lvl8pPr marL="3243491" indent="-216233" defTabSz="914485" eaLnBrk="0" fontAlgn="base" hangingPunct="0">
              <a:spcBef>
                <a:spcPct val="30000"/>
              </a:spcBef>
              <a:spcAft>
                <a:spcPct val="0"/>
              </a:spcAft>
              <a:defRPr sz="1100">
                <a:solidFill>
                  <a:schemeClr val="tx1"/>
                </a:solidFill>
                <a:latin typeface="Arial" charset="0"/>
              </a:defRPr>
            </a:lvl8pPr>
            <a:lvl9pPr marL="3675957" indent="-216233" defTabSz="914485" eaLnBrk="0" fontAlgn="base" hangingPunct="0">
              <a:spcBef>
                <a:spcPct val="30000"/>
              </a:spcBef>
              <a:spcAft>
                <a:spcPct val="0"/>
              </a:spcAft>
              <a:defRPr sz="1100">
                <a:solidFill>
                  <a:schemeClr val="tx1"/>
                </a:solidFill>
                <a:latin typeface="Arial" charset="0"/>
              </a:defRPr>
            </a:lvl9pPr>
          </a:lstStyle>
          <a:p>
            <a:pPr eaLnBrk="1" hangingPunct="1">
              <a:spcBef>
                <a:spcPct val="0"/>
              </a:spcBef>
            </a:pPr>
            <a:fld id="{EC059E4F-B543-440C-844F-0E962F638AA4}" type="slidenum">
              <a:rPr lang="en-US" altLang="en-US" sz="1200">
                <a:solidFill>
                  <a:prstClr val="black"/>
                </a:solidFill>
              </a:rPr>
              <a:pPr eaLnBrk="1" hangingPunct="1">
                <a:spcBef>
                  <a:spcPct val="0"/>
                </a:spcBef>
              </a:pPr>
              <a:t>13</a:t>
            </a:fld>
            <a:endParaRPr lang="en-US" altLang="en-US" sz="1200" dirty="0">
              <a:solidFill>
                <a:prstClr val="black"/>
              </a:solidFill>
            </a:endParaRPr>
          </a:p>
        </p:txBody>
      </p:sp>
      <p:sp>
        <p:nvSpPr>
          <p:cNvPr id="30723" name="Rectangle 2"/>
          <p:cNvSpPr>
            <a:spLocks noGrp="1" noRot="1" noChangeAspect="1" noChangeArrowheads="1" noTextEdit="1"/>
          </p:cNvSpPr>
          <p:nvPr>
            <p:ph type="sldImg"/>
          </p:nvPr>
        </p:nvSpPr>
        <p:spPr>
          <a:xfrm>
            <a:off x="1144588" y="685800"/>
            <a:ext cx="4570412" cy="3429000"/>
          </a:xfrm>
          <a:ln/>
        </p:spPr>
      </p:sp>
      <p:sp>
        <p:nvSpPr>
          <p:cNvPr id="30724" name="Rectangle 3"/>
          <p:cNvSpPr>
            <a:spLocks noGrp="1" noChangeArrowheads="1"/>
          </p:cNvSpPr>
          <p:nvPr>
            <p:ph type="body" idx="1"/>
          </p:nvPr>
        </p:nvSpPr>
        <p:spPr>
          <a:noFill/>
        </p:spPr>
        <p:txBody>
          <a:bodyPr/>
          <a:lstStyle/>
          <a:p>
            <a:pPr eaLnBrk="1" hangingPunct="1"/>
            <a:endParaRPr lang="en-US" altLang="en-US"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lvl1pPr defTabSz="914485" eaLnBrk="0" hangingPunct="0">
              <a:spcBef>
                <a:spcPct val="30000"/>
              </a:spcBef>
              <a:defRPr sz="1100">
                <a:solidFill>
                  <a:schemeClr val="tx1"/>
                </a:solidFill>
                <a:latin typeface="Arial" charset="0"/>
              </a:defRPr>
            </a:lvl1pPr>
            <a:lvl2pPr marL="702756" indent="-270291" defTabSz="914485" eaLnBrk="0" hangingPunct="0">
              <a:spcBef>
                <a:spcPct val="30000"/>
              </a:spcBef>
              <a:defRPr sz="1100">
                <a:solidFill>
                  <a:schemeClr val="tx1"/>
                </a:solidFill>
                <a:latin typeface="Arial" charset="0"/>
              </a:defRPr>
            </a:lvl2pPr>
            <a:lvl3pPr marL="1081164" indent="-216233" defTabSz="914485" eaLnBrk="0" hangingPunct="0">
              <a:spcBef>
                <a:spcPct val="30000"/>
              </a:spcBef>
              <a:defRPr sz="1100">
                <a:solidFill>
                  <a:schemeClr val="tx1"/>
                </a:solidFill>
                <a:latin typeface="Arial" charset="0"/>
              </a:defRPr>
            </a:lvl3pPr>
            <a:lvl4pPr marL="1513629" indent="-216233" defTabSz="914485" eaLnBrk="0" hangingPunct="0">
              <a:spcBef>
                <a:spcPct val="30000"/>
              </a:spcBef>
              <a:defRPr sz="1100">
                <a:solidFill>
                  <a:schemeClr val="tx1"/>
                </a:solidFill>
                <a:latin typeface="Arial" charset="0"/>
              </a:defRPr>
            </a:lvl4pPr>
            <a:lvl5pPr marL="1946095" indent="-216233" defTabSz="914485" eaLnBrk="0" hangingPunct="0">
              <a:spcBef>
                <a:spcPct val="30000"/>
              </a:spcBef>
              <a:defRPr sz="1100">
                <a:solidFill>
                  <a:schemeClr val="tx1"/>
                </a:solidFill>
                <a:latin typeface="Arial" charset="0"/>
              </a:defRPr>
            </a:lvl5pPr>
            <a:lvl6pPr marL="2378560" indent="-216233" defTabSz="914485" eaLnBrk="0" fontAlgn="base" hangingPunct="0">
              <a:spcBef>
                <a:spcPct val="30000"/>
              </a:spcBef>
              <a:spcAft>
                <a:spcPct val="0"/>
              </a:spcAft>
              <a:defRPr sz="1100">
                <a:solidFill>
                  <a:schemeClr val="tx1"/>
                </a:solidFill>
                <a:latin typeface="Arial" charset="0"/>
              </a:defRPr>
            </a:lvl6pPr>
            <a:lvl7pPr marL="2811026" indent="-216233" defTabSz="914485" eaLnBrk="0" fontAlgn="base" hangingPunct="0">
              <a:spcBef>
                <a:spcPct val="30000"/>
              </a:spcBef>
              <a:spcAft>
                <a:spcPct val="0"/>
              </a:spcAft>
              <a:defRPr sz="1100">
                <a:solidFill>
                  <a:schemeClr val="tx1"/>
                </a:solidFill>
                <a:latin typeface="Arial" charset="0"/>
              </a:defRPr>
            </a:lvl7pPr>
            <a:lvl8pPr marL="3243491" indent="-216233" defTabSz="914485" eaLnBrk="0" fontAlgn="base" hangingPunct="0">
              <a:spcBef>
                <a:spcPct val="30000"/>
              </a:spcBef>
              <a:spcAft>
                <a:spcPct val="0"/>
              </a:spcAft>
              <a:defRPr sz="1100">
                <a:solidFill>
                  <a:schemeClr val="tx1"/>
                </a:solidFill>
                <a:latin typeface="Arial" charset="0"/>
              </a:defRPr>
            </a:lvl8pPr>
            <a:lvl9pPr marL="3675957" indent="-216233" defTabSz="914485" eaLnBrk="0" fontAlgn="base" hangingPunct="0">
              <a:spcBef>
                <a:spcPct val="30000"/>
              </a:spcBef>
              <a:spcAft>
                <a:spcPct val="0"/>
              </a:spcAft>
              <a:defRPr sz="1100">
                <a:solidFill>
                  <a:schemeClr val="tx1"/>
                </a:solidFill>
                <a:latin typeface="Arial" charset="0"/>
              </a:defRPr>
            </a:lvl9pPr>
          </a:lstStyle>
          <a:p>
            <a:pPr eaLnBrk="1" hangingPunct="1">
              <a:spcBef>
                <a:spcPct val="0"/>
              </a:spcBef>
            </a:pPr>
            <a:fld id="{DE220BA2-929A-4512-B24B-87D9D7A243E0}" type="slidenum">
              <a:rPr lang="en-US" altLang="en-US" sz="1200">
                <a:solidFill>
                  <a:prstClr val="black"/>
                </a:solidFill>
              </a:rPr>
              <a:pPr eaLnBrk="1" hangingPunct="1">
                <a:spcBef>
                  <a:spcPct val="0"/>
                </a:spcBef>
              </a:pPr>
              <a:t>14</a:t>
            </a:fld>
            <a:endParaRPr lang="en-US" altLang="en-US" sz="1200" dirty="0">
              <a:solidFill>
                <a:prstClr val="black"/>
              </a:solidFill>
            </a:endParaRPr>
          </a:p>
        </p:txBody>
      </p:sp>
      <p:sp>
        <p:nvSpPr>
          <p:cNvPr id="31747" name="Rectangle 2"/>
          <p:cNvSpPr>
            <a:spLocks noGrp="1" noRot="1" noChangeAspect="1" noChangeArrowheads="1" noTextEdit="1"/>
          </p:cNvSpPr>
          <p:nvPr>
            <p:ph type="sldImg"/>
          </p:nvPr>
        </p:nvSpPr>
        <p:spPr>
          <a:xfrm>
            <a:off x="1144588" y="685800"/>
            <a:ext cx="4570412" cy="3429000"/>
          </a:xfrm>
          <a:ln/>
        </p:spPr>
      </p:sp>
      <p:sp>
        <p:nvSpPr>
          <p:cNvPr id="31748" name="Rectangle 3"/>
          <p:cNvSpPr>
            <a:spLocks noGrp="1" noChangeArrowheads="1"/>
          </p:cNvSpPr>
          <p:nvPr>
            <p:ph type="body" idx="1"/>
          </p:nvPr>
        </p:nvSpPr>
        <p:spPr>
          <a:xfrm>
            <a:off x="687586" y="4345214"/>
            <a:ext cx="5482828" cy="4112381"/>
          </a:xfrm>
          <a:noFill/>
        </p:spPr>
        <p:txBody>
          <a:bodyPr/>
          <a:lstStyle/>
          <a:p>
            <a:pPr eaLnBrk="1" hangingPunct="1"/>
            <a:endParaRPr lang="en-US" alt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lvl1pPr defTabSz="914485" eaLnBrk="0" hangingPunct="0">
              <a:spcBef>
                <a:spcPct val="30000"/>
              </a:spcBef>
              <a:defRPr sz="1100">
                <a:solidFill>
                  <a:schemeClr val="tx1"/>
                </a:solidFill>
                <a:latin typeface="Arial" charset="0"/>
              </a:defRPr>
            </a:lvl1pPr>
            <a:lvl2pPr marL="702756" indent="-270291" defTabSz="914485" eaLnBrk="0" hangingPunct="0">
              <a:spcBef>
                <a:spcPct val="30000"/>
              </a:spcBef>
              <a:defRPr sz="1100">
                <a:solidFill>
                  <a:schemeClr val="tx1"/>
                </a:solidFill>
                <a:latin typeface="Arial" charset="0"/>
              </a:defRPr>
            </a:lvl2pPr>
            <a:lvl3pPr marL="1081164" indent="-216233" defTabSz="914485" eaLnBrk="0" hangingPunct="0">
              <a:spcBef>
                <a:spcPct val="30000"/>
              </a:spcBef>
              <a:defRPr sz="1100">
                <a:solidFill>
                  <a:schemeClr val="tx1"/>
                </a:solidFill>
                <a:latin typeface="Arial" charset="0"/>
              </a:defRPr>
            </a:lvl3pPr>
            <a:lvl4pPr marL="1513629" indent="-216233" defTabSz="914485" eaLnBrk="0" hangingPunct="0">
              <a:spcBef>
                <a:spcPct val="30000"/>
              </a:spcBef>
              <a:defRPr sz="1100">
                <a:solidFill>
                  <a:schemeClr val="tx1"/>
                </a:solidFill>
                <a:latin typeface="Arial" charset="0"/>
              </a:defRPr>
            </a:lvl4pPr>
            <a:lvl5pPr marL="1946095" indent="-216233" defTabSz="914485" eaLnBrk="0" hangingPunct="0">
              <a:spcBef>
                <a:spcPct val="30000"/>
              </a:spcBef>
              <a:defRPr sz="1100">
                <a:solidFill>
                  <a:schemeClr val="tx1"/>
                </a:solidFill>
                <a:latin typeface="Arial" charset="0"/>
              </a:defRPr>
            </a:lvl5pPr>
            <a:lvl6pPr marL="2378560" indent="-216233" defTabSz="914485" eaLnBrk="0" fontAlgn="base" hangingPunct="0">
              <a:spcBef>
                <a:spcPct val="30000"/>
              </a:spcBef>
              <a:spcAft>
                <a:spcPct val="0"/>
              </a:spcAft>
              <a:defRPr sz="1100">
                <a:solidFill>
                  <a:schemeClr val="tx1"/>
                </a:solidFill>
                <a:latin typeface="Arial" charset="0"/>
              </a:defRPr>
            </a:lvl6pPr>
            <a:lvl7pPr marL="2811026" indent="-216233" defTabSz="914485" eaLnBrk="0" fontAlgn="base" hangingPunct="0">
              <a:spcBef>
                <a:spcPct val="30000"/>
              </a:spcBef>
              <a:spcAft>
                <a:spcPct val="0"/>
              </a:spcAft>
              <a:defRPr sz="1100">
                <a:solidFill>
                  <a:schemeClr val="tx1"/>
                </a:solidFill>
                <a:latin typeface="Arial" charset="0"/>
              </a:defRPr>
            </a:lvl7pPr>
            <a:lvl8pPr marL="3243491" indent="-216233" defTabSz="914485" eaLnBrk="0" fontAlgn="base" hangingPunct="0">
              <a:spcBef>
                <a:spcPct val="30000"/>
              </a:spcBef>
              <a:spcAft>
                <a:spcPct val="0"/>
              </a:spcAft>
              <a:defRPr sz="1100">
                <a:solidFill>
                  <a:schemeClr val="tx1"/>
                </a:solidFill>
                <a:latin typeface="Arial" charset="0"/>
              </a:defRPr>
            </a:lvl8pPr>
            <a:lvl9pPr marL="3675957" indent="-216233" defTabSz="914485" eaLnBrk="0" fontAlgn="base" hangingPunct="0">
              <a:spcBef>
                <a:spcPct val="30000"/>
              </a:spcBef>
              <a:spcAft>
                <a:spcPct val="0"/>
              </a:spcAft>
              <a:defRPr sz="1100">
                <a:solidFill>
                  <a:schemeClr val="tx1"/>
                </a:solidFill>
                <a:latin typeface="Arial" charset="0"/>
              </a:defRPr>
            </a:lvl9pPr>
          </a:lstStyle>
          <a:p>
            <a:pPr eaLnBrk="1" hangingPunct="1">
              <a:spcBef>
                <a:spcPct val="0"/>
              </a:spcBef>
            </a:pPr>
            <a:fld id="{CDA0A317-1D89-4952-95BA-1FFE43541BCF}" type="slidenum">
              <a:rPr lang="en-US" altLang="en-US" sz="1200">
                <a:solidFill>
                  <a:prstClr val="black"/>
                </a:solidFill>
              </a:rPr>
              <a:pPr eaLnBrk="1" hangingPunct="1">
                <a:spcBef>
                  <a:spcPct val="0"/>
                </a:spcBef>
              </a:pPr>
              <a:t>15</a:t>
            </a:fld>
            <a:endParaRPr lang="en-US" altLang="en-US" sz="1200" dirty="0">
              <a:solidFill>
                <a:prstClr val="black"/>
              </a:solidFill>
            </a:endParaRPr>
          </a:p>
        </p:txBody>
      </p:sp>
      <p:sp>
        <p:nvSpPr>
          <p:cNvPr id="33795" name="Rectangle 2"/>
          <p:cNvSpPr>
            <a:spLocks noGrp="1" noRot="1" noChangeAspect="1" noChangeArrowheads="1" noTextEdit="1"/>
          </p:cNvSpPr>
          <p:nvPr>
            <p:ph type="sldImg"/>
          </p:nvPr>
        </p:nvSpPr>
        <p:spPr>
          <a:xfrm>
            <a:off x="1144588" y="685800"/>
            <a:ext cx="4570412" cy="3429000"/>
          </a:xfrm>
          <a:ln/>
        </p:spPr>
      </p:sp>
      <p:sp>
        <p:nvSpPr>
          <p:cNvPr id="33796" name="Rectangle 3"/>
          <p:cNvSpPr>
            <a:spLocks noGrp="1" noChangeArrowheads="1"/>
          </p:cNvSpPr>
          <p:nvPr>
            <p:ph type="body" idx="1"/>
          </p:nvPr>
        </p:nvSpPr>
        <p:spPr>
          <a:noFill/>
        </p:spPr>
        <p:txBody>
          <a:bodyPr/>
          <a:lstStyle/>
          <a:p>
            <a:pPr eaLnBrk="1" hangingPunct="1"/>
            <a:endParaRPr lang="en-US" altLang="en-US"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graph demonstrates</a:t>
            </a:r>
            <a:r>
              <a:rPr lang="en-US" baseline="0" dirty="0" smtClean="0"/>
              <a:t> that if there is a preponderance of specialists and few family physicians the costs for caring for Medicare beneficiaries is relatively high but once the relative density of family physicians reaches a critical level, the overall cost for caring for Medicare patients decrease to under $3000 per year for part A regardless of the specialist density.</a:t>
            </a:r>
          </a:p>
          <a:p>
            <a:endParaRPr lang="en-US" baseline="0" dirty="0" smtClean="0"/>
          </a:p>
          <a:p>
            <a:r>
              <a:rPr lang="en-US" sz="1200" kern="1200" baseline="0" dirty="0" smtClean="0">
                <a:solidFill>
                  <a:schemeClr val="tx1"/>
                </a:solidFill>
                <a:latin typeface="+mn-lt"/>
                <a:ea typeface="+mn-ea"/>
                <a:cs typeface="+mn-cs"/>
              </a:rPr>
              <a:t>Adding one FP per 1,000 population, or 100 per 100,000 reduces readmission odds for:</a:t>
            </a:r>
          </a:p>
          <a:p>
            <a:r>
              <a:rPr lang="en-US" sz="1200" kern="1200" baseline="0" dirty="0" smtClean="0">
                <a:solidFill>
                  <a:schemeClr val="tx1"/>
                </a:solidFill>
                <a:latin typeface="+mn-lt"/>
                <a:ea typeface="+mn-ea"/>
                <a:cs typeface="+mn-cs"/>
              </a:rPr>
              <a:t>– Pneumonia 7%</a:t>
            </a:r>
          </a:p>
          <a:p>
            <a:r>
              <a:rPr lang="en-US" sz="1200" kern="1200" baseline="0" dirty="0" smtClean="0">
                <a:solidFill>
                  <a:schemeClr val="tx1"/>
                </a:solidFill>
                <a:latin typeface="+mn-lt"/>
                <a:ea typeface="+mn-ea"/>
                <a:cs typeface="+mn-cs"/>
              </a:rPr>
              <a:t>– Heart Attack 5%</a:t>
            </a:r>
          </a:p>
          <a:p>
            <a:r>
              <a:rPr lang="en-US" sz="1200" kern="1200" baseline="0" dirty="0" smtClean="0">
                <a:solidFill>
                  <a:schemeClr val="tx1"/>
                </a:solidFill>
                <a:latin typeface="+mn-lt"/>
                <a:ea typeface="+mn-ea"/>
                <a:cs typeface="+mn-cs"/>
              </a:rPr>
              <a:t>– Congestive Heart Failure 8%</a:t>
            </a:r>
          </a:p>
          <a:p>
            <a:r>
              <a:rPr lang="fr-FR" sz="1200" kern="1200" baseline="0" dirty="0" smtClean="0">
                <a:solidFill>
                  <a:schemeClr val="tx1"/>
                </a:solidFill>
                <a:latin typeface="+mn-lt"/>
                <a:ea typeface="+mn-ea"/>
                <a:cs typeface="+mn-cs"/>
              </a:rPr>
              <a:t>• 46 FPs per 100,000 population = -$81 million </a:t>
            </a:r>
            <a:r>
              <a:rPr lang="en-US" sz="1200" kern="1200" baseline="0" dirty="0" smtClean="0">
                <a:solidFill>
                  <a:schemeClr val="tx1"/>
                </a:solidFill>
                <a:latin typeface="+mn-lt"/>
                <a:ea typeface="+mn-ea"/>
                <a:cs typeface="+mn-cs"/>
              </a:rPr>
              <a:t>per year</a:t>
            </a:r>
          </a:p>
          <a:p>
            <a:r>
              <a:rPr lang="fr-FR" sz="1200" kern="1200" baseline="0" dirty="0" smtClean="0">
                <a:solidFill>
                  <a:schemeClr val="tx1"/>
                </a:solidFill>
                <a:latin typeface="+mn-lt"/>
                <a:ea typeface="+mn-ea"/>
                <a:cs typeface="+mn-cs"/>
              </a:rPr>
              <a:t>• 100/100,000 population = -$579 million per </a:t>
            </a:r>
            <a:r>
              <a:rPr lang="en-US" sz="1200" kern="1200" baseline="0" dirty="0" smtClean="0">
                <a:solidFill>
                  <a:schemeClr val="tx1"/>
                </a:solidFill>
                <a:latin typeface="+mn-lt"/>
                <a:ea typeface="+mn-ea"/>
                <a:cs typeface="+mn-cs"/>
              </a:rPr>
              <a:t>year (83% of PPACA target)</a:t>
            </a:r>
          </a:p>
          <a:p>
            <a:endParaRPr lang="en-US" dirty="0"/>
          </a:p>
        </p:txBody>
      </p:sp>
      <p:sp>
        <p:nvSpPr>
          <p:cNvPr id="4" name="Slide Number Placeholder 3"/>
          <p:cNvSpPr>
            <a:spLocks noGrp="1"/>
          </p:cNvSpPr>
          <p:nvPr>
            <p:ph type="sldNum" sz="quarter" idx="10"/>
          </p:nvPr>
        </p:nvSpPr>
        <p:spPr/>
        <p:txBody>
          <a:bodyPr/>
          <a:lstStyle/>
          <a:p>
            <a:fld id="{6D04629F-8C01-4CAB-9423-7E14383DC299}" type="slidenum">
              <a:rPr lang="en-US" smtClean="0"/>
              <a:pPr/>
              <a:t>16</a:t>
            </a:fld>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Regardless of how you look at it, there is a shortage of primary care providers</a:t>
            </a:r>
          </a:p>
          <a:p>
            <a:r>
              <a:rPr lang="en-US" sz="1200" kern="1200" baseline="0" dirty="0" smtClean="0">
                <a:solidFill>
                  <a:schemeClr val="tx1"/>
                </a:solidFill>
                <a:latin typeface="+mn-lt"/>
                <a:ea typeface="+mn-ea"/>
                <a:cs typeface="+mn-cs"/>
              </a:rPr>
              <a:t>Based on current utilization= 8,000 – 10,000 shortage, Based on evidence-based model = 67,000 shortage</a:t>
            </a:r>
          </a:p>
          <a:p>
            <a:r>
              <a:rPr lang="en-US" sz="1200" kern="1200" baseline="0" dirty="0" smtClean="0">
                <a:solidFill>
                  <a:schemeClr val="tx1"/>
                </a:solidFill>
                <a:latin typeface="+mn-lt"/>
                <a:ea typeface="+mn-ea"/>
                <a:cs typeface="+mn-cs"/>
              </a:rPr>
              <a:t>And the shortage will continue. By 2025,  23% shortage based on aging and population growth alone, </a:t>
            </a:r>
          </a:p>
          <a:p>
            <a:r>
              <a:rPr lang="en-US" sz="1200" kern="1200" baseline="0" dirty="0" smtClean="0">
                <a:solidFill>
                  <a:schemeClr val="tx1"/>
                </a:solidFill>
                <a:latin typeface="+mn-lt"/>
                <a:ea typeface="+mn-ea"/>
                <a:cs typeface="+mn-cs"/>
              </a:rPr>
              <a:t>28.5% shortage = based on above PLUS universal health insurance coverage </a:t>
            </a:r>
          </a:p>
          <a:p>
            <a:r>
              <a:rPr lang="en-US" sz="1200" kern="1200" baseline="0" dirty="0" smtClean="0">
                <a:solidFill>
                  <a:schemeClr val="tx1"/>
                </a:solidFill>
                <a:latin typeface="+mn-lt"/>
                <a:ea typeface="+mn-ea"/>
                <a:cs typeface="+mn-cs"/>
              </a:rPr>
              <a:t>50% shortage= based on above PLUS reduced panel size for PCMH models</a:t>
            </a:r>
          </a:p>
          <a:p>
            <a:endParaRPr lang="en-US" dirty="0"/>
          </a:p>
        </p:txBody>
      </p:sp>
      <p:sp>
        <p:nvSpPr>
          <p:cNvPr id="4" name="Slide Number Placeholder 3"/>
          <p:cNvSpPr>
            <a:spLocks noGrp="1"/>
          </p:cNvSpPr>
          <p:nvPr>
            <p:ph type="sldNum" sz="quarter" idx="10"/>
          </p:nvPr>
        </p:nvSpPr>
        <p:spPr/>
        <p:txBody>
          <a:bodyPr/>
          <a:lstStyle/>
          <a:p>
            <a:fld id="{6D04629F-8C01-4CAB-9423-7E14383DC299}" type="slidenum">
              <a:rPr lang="en-US" smtClean="0"/>
              <a:pPr/>
              <a:t>17</a:t>
            </a:fld>
            <a:endParaRPr 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lvl1pPr defTabSz="914485" eaLnBrk="0" hangingPunct="0">
              <a:spcBef>
                <a:spcPct val="30000"/>
              </a:spcBef>
              <a:defRPr sz="1100">
                <a:solidFill>
                  <a:schemeClr val="tx1"/>
                </a:solidFill>
                <a:latin typeface="Arial" charset="0"/>
              </a:defRPr>
            </a:lvl1pPr>
            <a:lvl2pPr marL="702756" indent="-270291" defTabSz="914485" eaLnBrk="0" hangingPunct="0">
              <a:spcBef>
                <a:spcPct val="30000"/>
              </a:spcBef>
              <a:defRPr sz="1100">
                <a:solidFill>
                  <a:schemeClr val="tx1"/>
                </a:solidFill>
                <a:latin typeface="Arial" charset="0"/>
              </a:defRPr>
            </a:lvl2pPr>
            <a:lvl3pPr marL="1081164" indent="-216233" defTabSz="914485" eaLnBrk="0" hangingPunct="0">
              <a:spcBef>
                <a:spcPct val="30000"/>
              </a:spcBef>
              <a:defRPr sz="1100">
                <a:solidFill>
                  <a:schemeClr val="tx1"/>
                </a:solidFill>
                <a:latin typeface="Arial" charset="0"/>
              </a:defRPr>
            </a:lvl3pPr>
            <a:lvl4pPr marL="1513629" indent="-216233" defTabSz="914485" eaLnBrk="0" hangingPunct="0">
              <a:spcBef>
                <a:spcPct val="30000"/>
              </a:spcBef>
              <a:defRPr sz="1100">
                <a:solidFill>
                  <a:schemeClr val="tx1"/>
                </a:solidFill>
                <a:latin typeface="Arial" charset="0"/>
              </a:defRPr>
            </a:lvl4pPr>
            <a:lvl5pPr marL="1946095" indent="-216233" defTabSz="914485" eaLnBrk="0" hangingPunct="0">
              <a:spcBef>
                <a:spcPct val="30000"/>
              </a:spcBef>
              <a:defRPr sz="1100">
                <a:solidFill>
                  <a:schemeClr val="tx1"/>
                </a:solidFill>
                <a:latin typeface="Arial" charset="0"/>
              </a:defRPr>
            </a:lvl5pPr>
            <a:lvl6pPr marL="2378560" indent="-216233" defTabSz="914485" eaLnBrk="0" fontAlgn="base" hangingPunct="0">
              <a:spcBef>
                <a:spcPct val="30000"/>
              </a:spcBef>
              <a:spcAft>
                <a:spcPct val="0"/>
              </a:spcAft>
              <a:defRPr sz="1100">
                <a:solidFill>
                  <a:schemeClr val="tx1"/>
                </a:solidFill>
                <a:latin typeface="Arial" charset="0"/>
              </a:defRPr>
            </a:lvl6pPr>
            <a:lvl7pPr marL="2811026" indent="-216233" defTabSz="914485" eaLnBrk="0" fontAlgn="base" hangingPunct="0">
              <a:spcBef>
                <a:spcPct val="30000"/>
              </a:spcBef>
              <a:spcAft>
                <a:spcPct val="0"/>
              </a:spcAft>
              <a:defRPr sz="1100">
                <a:solidFill>
                  <a:schemeClr val="tx1"/>
                </a:solidFill>
                <a:latin typeface="Arial" charset="0"/>
              </a:defRPr>
            </a:lvl7pPr>
            <a:lvl8pPr marL="3243491" indent="-216233" defTabSz="914485" eaLnBrk="0" fontAlgn="base" hangingPunct="0">
              <a:spcBef>
                <a:spcPct val="30000"/>
              </a:spcBef>
              <a:spcAft>
                <a:spcPct val="0"/>
              </a:spcAft>
              <a:defRPr sz="1100">
                <a:solidFill>
                  <a:schemeClr val="tx1"/>
                </a:solidFill>
                <a:latin typeface="Arial" charset="0"/>
              </a:defRPr>
            </a:lvl8pPr>
            <a:lvl9pPr marL="3675957" indent="-216233" defTabSz="914485" eaLnBrk="0" fontAlgn="base" hangingPunct="0">
              <a:spcBef>
                <a:spcPct val="30000"/>
              </a:spcBef>
              <a:spcAft>
                <a:spcPct val="0"/>
              </a:spcAft>
              <a:defRPr sz="1100">
                <a:solidFill>
                  <a:schemeClr val="tx1"/>
                </a:solidFill>
                <a:latin typeface="Arial" charset="0"/>
              </a:defRPr>
            </a:lvl9pPr>
          </a:lstStyle>
          <a:p>
            <a:pPr eaLnBrk="1" hangingPunct="1">
              <a:spcBef>
                <a:spcPct val="0"/>
              </a:spcBef>
            </a:pPr>
            <a:fld id="{956FF2F6-6C1C-4555-B404-66F24318BDDD}" type="slidenum">
              <a:rPr lang="en-US" altLang="en-US" sz="1200">
                <a:solidFill>
                  <a:prstClr val="black"/>
                </a:solidFill>
              </a:rPr>
              <a:pPr eaLnBrk="1" hangingPunct="1">
                <a:spcBef>
                  <a:spcPct val="0"/>
                </a:spcBef>
              </a:pPr>
              <a:t>18</a:t>
            </a:fld>
            <a:endParaRPr lang="en-US" altLang="en-US" sz="1200" dirty="0">
              <a:solidFill>
                <a:prstClr val="black"/>
              </a:solidFill>
            </a:endParaRPr>
          </a:p>
        </p:txBody>
      </p:sp>
      <p:sp>
        <p:nvSpPr>
          <p:cNvPr id="34819" name="Rectangle 2"/>
          <p:cNvSpPr>
            <a:spLocks noGrp="1" noRot="1" noChangeAspect="1" noChangeArrowheads="1" noTextEdit="1"/>
          </p:cNvSpPr>
          <p:nvPr>
            <p:ph type="sldImg"/>
          </p:nvPr>
        </p:nvSpPr>
        <p:spPr>
          <a:xfrm>
            <a:off x="1144588" y="687388"/>
            <a:ext cx="4570412" cy="3429000"/>
          </a:xfrm>
          <a:ln/>
        </p:spPr>
      </p:sp>
      <p:sp>
        <p:nvSpPr>
          <p:cNvPr id="34820" name="Rectangle 3"/>
          <p:cNvSpPr>
            <a:spLocks noGrp="1" noChangeArrowheads="1"/>
          </p:cNvSpPr>
          <p:nvPr>
            <p:ph type="body" idx="1"/>
          </p:nvPr>
        </p:nvSpPr>
        <p:spPr>
          <a:xfrm>
            <a:off x="686098" y="4343703"/>
            <a:ext cx="5485805" cy="4112381"/>
          </a:xfrm>
          <a:noFill/>
        </p:spPr>
        <p:txBody>
          <a:bodyPr/>
          <a:lstStyle/>
          <a:p>
            <a:pPr eaLnBrk="1" hangingPunct="1"/>
            <a:endParaRPr lang="en-US" altLang="en-US" dirty="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defTabSz="914485" eaLnBrk="0" hangingPunct="0">
              <a:spcBef>
                <a:spcPct val="30000"/>
              </a:spcBef>
              <a:defRPr sz="1100">
                <a:solidFill>
                  <a:schemeClr val="tx1"/>
                </a:solidFill>
                <a:latin typeface="Arial" charset="0"/>
              </a:defRPr>
            </a:lvl1pPr>
            <a:lvl2pPr marL="702756" indent="-270291" defTabSz="914485" eaLnBrk="0" hangingPunct="0">
              <a:spcBef>
                <a:spcPct val="30000"/>
              </a:spcBef>
              <a:defRPr sz="1100">
                <a:solidFill>
                  <a:schemeClr val="tx1"/>
                </a:solidFill>
                <a:latin typeface="Arial" charset="0"/>
              </a:defRPr>
            </a:lvl2pPr>
            <a:lvl3pPr marL="1081164" indent="-216233" defTabSz="914485" eaLnBrk="0" hangingPunct="0">
              <a:spcBef>
                <a:spcPct val="30000"/>
              </a:spcBef>
              <a:defRPr sz="1100">
                <a:solidFill>
                  <a:schemeClr val="tx1"/>
                </a:solidFill>
                <a:latin typeface="Arial" charset="0"/>
              </a:defRPr>
            </a:lvl3pPr>
            <a:lvl4pPr marL="1513629" indent="-216233" defTabSz="914485" eaLnBrk="0" hangingPunct="0">
              <a:spcBef>
                <a:spcPct val="30000"/>
              </a:spcBef>
              <a:defRPr sz="1100">
                <a:solidFill>
                  <a:schemeClr val="tx1"/>
                </a:solidFill>
                <a:latin typeface="Arial" charset="0"/>
              </a:defRPr>
            </a:lvl4pPr>
            <a:lvl5pPr marL="1946095" indent="-216233" defTabSz="914485" eaLnBrk="0" hangingPunct="0">
              <a:spcBef>
                <a:spcPct val="30000"/>
              </a:spcBef>
              <a:defRPr sz="1100">
                <a:solidFill>
                  <a:schemeClr val="tx1"/>
                </a:solidFill>
                <a:latin typeface="Arial" charset="0"/>
              </a:defRPr>
            </a:lvl5pPr>
            <a:lvl6pPr marL="2378560" indent="-216233" defTabSz="914485" eaLnBrk="0" fontAlgn="base" hangingPunct="0">
              <a:spcBef>
                <a:spcPct val="30000"/>
              </a:spcBef>
              <a:spcAft>
                <a:spcPct val="0"/>
              </a:spcAft>
              <a:defRPr sz="1100">
                <a:solidFill>
                  <a:schemeClr val="tx1"/>
                </a:solidFill>
                <a:latin typeface="Arial" charset="0"/>
              </a:defRPr>
            </a:lvl6pPr>
            <a:lvl7pPr marL="2811026" indent="-216233" defTabSz="914485" eaLnBrk="0" fontAlgn="base" hangingPunct="0">
              <a:spcBef>
                <a:spcPct val="30000"/>
              </a:spcBef>
              <a:spcAft>
                <a:spcPct val="0"/>
              </a:spcAft>
              <a:defRPr sz="1100">
                <a:solidFill>
                  <a:schemeClr val="tx1"/>
                </a:solidFill>
                <a:latin typeface="Arial" charset="0"/>
              </a:defRPr>
            </a:lvl7pPr>
            <a:lvl8pPr marL="3243491" indent="-216233" defTabSz="914485" eaLnBrk="0" fontAlgn="base" hangingPunct="0">
              <a:spcBef>
                <a:spcPct val="30000"/>
              </a:spcBef>
              <a:spcAft>
                <a:spcPct val="0"/>
              </a:spcAft>
              <a:defRPr sz="1100">
                <a:solidFill>
                  <a:schemeClr val="tx1"/>
                </a:solidFill>
                <a:latin typeface="Arial" charset="0"/>
              </a:defRPr>
            </a:lvl8pPr>
            <a:lvl9pPr marL="3675957" indent="-216233" defTabSz="914485" eaLnBrk="0" fontAlgn="base" hangingPunct="0">
              <a:spcBef>
                <a:spcPct val="30000"/>
              </a:spcBef>
              <a:spcAft>
                <a:spcPct val="0"/>
              </a:spcAft>
              <a:defRPr sz="1100">
                <a:solidFill>
                  <a:schemeClr val="tx1"/>
                </a:solidFill>
                <a:latin typeface="Arial" charset="0"/>
              </a:defRPr>
            </a:lvl9pPr>
          </a:lstStyle>
          <a:p>
            <a:pPr eaLnBrk="1" hangingPunct="1">
              <a:spcBef>
                <a:spcPct val="0"/>
              </a:spcBef>
            </a:pPr>
            <a:fld id="{4BEEC08E-0B72-4CE0-8480-42F1A28DA26E}" type="slidenum">
              <a:rPr lang="en-US" altLang="en-US" sz="1200">
                <a:solidFill>
                  <a:prstClr val="black"/>
                </a:solidFill>
              </a:rPr>
              <a:pPr eaLnBrk="1" hangingPunct="1">
                <a:spcBef>
                  <a:spcPct val="0"/>
                </a:spcBef>
              </a:pPr>
              <a:t>19</a:t>
            </a:fld>
            <a:endParaRPr lang="en-US" altLang="en-US" sz="1200" dirty="0">
              <a:solidFill>
                <a:prstClr val="black"/>
              </a:solidFill>
            </a:endParaRPr>
          </a:p>
        </p:txBody>
      </p:sp>
      <p:sp>
        <p:nvSpPr>
          <p:cNvPr id="35843" name="Rectangle 2"/>
          <p:cNvSpPr>
            <a:spLocks noGrp="1" noRot="1" noChangeAspect="1" noChangeArrowheads="1" noTextEdit="1"/>
          </p:cNvSpPr>
          <p:nvPr>
            <p:ph type="sldImg"/>
          </p:nvPr>
        </p:nvSpPr>
        <p:spPr>
          <a:xfrm>
            <a:off x="1144588" y="685800"/>
            <a:ext cx="4570412" cy="3429000"/>
          </a:xfrm>
          <a:ln/>
        </p:spPr>
      </p:sp>
      <p:sp>
        <p:nvSpPr>
          <p:cNvPr id="35844" name="Rectangle 3"/>
          <p:cNvSpPr>
            <a:spLocks noGrp="1" noChangeArrowheads="1"/>
          </p:cNvSpPr>
          <p:nvPr>
            <p:ph type="body" idx="1"/>
          </p:nvPr>
        </p:nvSpPr>
        <p:spPr>
          <a:noFill/>
        </p:spPr>
        <p:txBody>
          <a:bodyPr/>
          <a:lstStyle/>
          <a:p>
            <a:pPr eaLnBrk="1" hangingPunct="1"/>
            <a:endParaRPr lang="en-US" altLang="en-US" dirty="0"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ln/>
        </p:spPr>
      </p:sp>
      <p:sp>
        <p:nvSpPr>
          <p:cNvPr id="36867" name="Notes Placeholder 2"/>
          <p:cNvSpPr>
            <a:spLocks noGrp="1"/>
          </p:cNvSpPr>
          <p:nvPr>
            <p:ph type="body" idx="1"/>
          </p:nvPr>
        </p:nvSpPr>
        <p:spPr>
          <a:noFill/>
        </p:spPr>
        <p:txBody>
          <a:bodyPr/>
          <a:lstStyle/>
          <a:p>
            <a:pPr eaLnBrk="1" hangingPunct="1"/>
            <a:r>
              <a:rPr lang="en-US" altLang="en-US" dirty="0" smtClean="0"/>
              <a:t>Family medicine training gives family physicians the flexibility to go where people need health</a:t>
            </a:r>
          </a:p>
          <a:p>
            <a:pPr eaLnBrk="1" hangingPunct="1"/>
            <a:r>
              <a:rPr lang="en-US" altLang="en-US" dirty="0" smtClean="0"/>
              <a:t>care and to adapt to different practice environments.</a:t>
            </a:r>
          </a:p>
          <a:p>
            <a:pPr eaLnBrk="1" hangingPunct="1"/>
            <a:endParaRPr lang="en-US" altLang="en-US" dirty="0" smtClean="0"/>
          </a:p>
          <a:p>
            <a:pPr eaLnBrk="1" hangingPunct="1"/>
            <a:r>
              <a:rPr lang="en-US" altLang="en-US" dirty="0" smtClean="0"/>
              <a:t>This whole-person training makes family physicians the ideal specialty to care for America's</a:t>
            </a:r>
          </a:p>
          <a:p>
            <a:pPr eaLnBrk="1" hangingPunct="1"/>
            <a:r>
              <a:rPr lang="en-US" altLang="en-US" dirty="0" smtClean="0"/>
              <a:t>most vulnerable and underserved communities.</a:t>
            </a:r>
          </a:p>
          <a:p>
            <a:pPr eaLnBrk="1" hangingPunct="1"/>
            <a:endParaRPr lang="en-US" altLang="en-US" dirty="0" smtClean="0"/>
          </a:p>
          <a:p>
            <a:pPr eaLnBrk="1" hangingPunct="1"/>
            <a:r>
              <a:rPr lang="en-US" altLang="en-US" dirty="0" smtClean="0"/>
              <a:t>This slide documents the impact family medicine has on America’s access to quality health</a:t>
            </a:r>
          </a:p>
          <a:p>
            <a:pPr eaLnBrk="1" hangingPunct="1"/>
            <a:r>
              <a:rPr lang="en-US" altLang="en-US" dirty="0" smtClean="0"/>
              <a:t>care. The red areas noted on the map on the left show the location of designated Primary Care</a:t>
            </a:r>
          </a:p>
          <a:p>
            <a:pPr eaLnBrk="1" hangingPunct="1"/>
            <a:r>
              <a:rPr lang="en-US" altLang="en-US" dirty="0" smtClean="0"/>
              <a:t>Health Personnel Shortage Areas at this time. Primary Care Health Personnel Shortage Areas</a:t>
            </a:r>
          </a:p>
          <a:p>
            <a:pPr eaLnBrk="1" hangingPunct="1"/>
            <a:r>
              <a:rPr lang="en-US" altLang="en-US" dirty="0" smtClean="0"/>
              <a:t>are designated by the federal government based on low physician to population ratios and/or</a:t>
            </a:r>
          </a:p>
          <a:p>
            <a:pPr eaLnBrk="1" hangingPunct="1"/>
            <a:r>
              <a:rPr lang="en-US" altLang="en-US" dirty="0" smtClean="0"/>
              <a:t>unique ethnic and socioeconomic status. The map on the right depicts the location and number</a:t>
            </a:r>
          </a:p>
          <a:p>
            <a:pPr eaLnBrk="1" hangingPunct="1"/>
            <a:r>
              <a:rPr lang="en-US" altLang="en-US" dirty="0" smtClean="0"/>
              <a:t>of shortage areas that would be designated if family physicians were removed.</a:t>
            </a:r>
          </a:p>
        </p:txBody>
      </p:sp>
      <p:sp>
        <p:nvSpPr>
          <p:cNvPr id="36868" name="Slide Number Placeholder 3"/>
          <p:cNvSpPr>
            <a:spLocks noGrp="1"/>
          </p:cNvSpPr>
          <p:nvPr>
            <p:ph type="sldNum" sz="quarter" idx="5"/>
          </p:nvPr>
        </p:nvSpPr>
        <p:spPr>
          <a:noFill/>
        </p:spPr>
        <p:txBody>
          <a:bodyPr/>
          <a:lstStyle>
            <a:lvl1pPr defTabSz="914485" eaLnBrk="0" hangingPunct="0">
              <a:spcBef>
                <a:spcPct val="30000"/>
              </a:spcBef>
              <a:defRPr sz="1100">
                <a:solidFill>
                  <a:schemeClr val="tx1"/>
                </a:solidFill>
                <a:latin typeface="Arial" charset="0"/>
              </a:defRPr>
            </a:lvl1pPr>
            <a:lvl2pPr marL="728284" indent="-279301" defTabSz="914485" eaLnBrk="0" hangingPunct="0">
              <a:spcBef>
                <a:spcPct val="30000"/>
              </a:spcBef>
              <a:defRPr sz="1100">
                <a:solidFill>
                  <a:schemeClr val="tx1"/>
                </a:solidFill>
                <a:latin typeface="Arial" charset="0"/>
              </a:defRPr>
            </a:lvl2pPr>
            <a:lvl3pPr marL="1120206" indent="-223741" defTabSz="914485" eaLnBrk="0" hangingPunct="0">
              <a:spcBef>
                <a:spcPct val="30000"/>
              </a:spcBef>
              <a:defRPr sz="1100">
                <a:solidFill>
                  <a:schemeClr val="tx1"/>
                </a:solidFill>
                <a:latin typeface="Arial" charset="0"/>
              </a:defRPr>
            </a:lvl3pPr>
            <a:lvl4pPr marL="1569189" indent="-223741" defTabSz="914485" eaLnBrk="0" hangingPunct="0">
              <a:spcBef>
                <a:spcPct val="30000"/>
              </a:spcBef>
              <a:defRPr sz="1100">
                <a:solidFill>
                  <a:schemeClr val="tx1"/>
                </a:solidFill>
                <a:latin typeface="Arial" charset="0"/>
              </a:defRPr>
            </a:lvl4pPr>
            <a:lvl5pPr marL="2018172" indent="-223741" defTabSz="914485" eaLnBrk="0" hangingPunct="0">
              <a:spcBef>
                <a:spcPct val="30000"/>
              </a:spcBef>
              <a:defRPr sz="1100">
                <a:solidFill>
                  <a:schemeClr val="tx1"/>
                </a:solidFill>
                <a:latin typeface="Arial" charset="0"/>
              </a:defRPr>
            </a:lvl5pPr>
            <a:lvl6pPr marL="2450638" indent="-223741" defTabSz="914485" eaLnBrk="0" fontAlgn="base" hangingPunct="0">
              <a:spcBef>
                <a:spcPct val="30000"/>
              </a:spcBef>
              <a:spcAft>
                <a:spcPct val="0"/>
              </a:spcAft>
              <a:defRPr sz="1100">
                <a:solidFill>
                  <a:schemeClr val="tx1"/>
                </a:solidFill>
                <a:latin typeface="Arial" charset="0"/>
              </a:defRPr>
            </a:lvl6pPr>
            <a:lvl7pPr marL="2883103" indent="-223741" defTabSz="914485" eaLnBrk="0" fontAlgn="base" hangingPunct="0">
              <a:spcBef>
                <a:spcPct val="30000"/>
              </a:spcBef>
              <a:spcAft>
                <a:spcPct val="0"/>
              </a:spcAft>
              <a:defRPr sz="1100">
                <a:solidFill>
                  <a:schemeClr val="tx1"/>
                </a:solidFill>
                <a:latin typeface="Arial" charset="0"/>
              </a:defRPr>
            </a:lvl7pPr>
            <a:lvl8pPr marL="3315569" indent="-223741" defTabSz="914485" eaLnBrk="0" fontAlgn="base" hangingPunct="0">
              <a:spcBef>
                <a:spcPct val="30000"/>
              </a:spcBef>
              <a:spcAft>
                <a:spcPct val="0"/>
              </a:spcAft>
              <a:defRPr sz="1100">
                <a:solidFill>
                  <a:schemeClr val="tx1"/>
                </a:solidFill>
                <a:latin typeface="Arial" charset="0"/>
              </a:defRPr>
            </a:lvl8pPr>
            <a:lvl9pPr marL="3748034" indent="-223741" defTabSz="914485" eaLnBrk="0" fontAlgn="base" hangingPunct="0">
              <a:spcBef>
                <a:spcPct val="30000"/>
              </a:spcBef>
              <a:spcAft>
                <a:spcPct val="0"/>
              </a:spcAft>
              <a:defRPr sz="1100">
                <a:solidFill>
                  <a:schemeClr val="tx1"/>
                </a:solidFill>
                <a:latin typeface="Arial" charset="0"/>
              </a:defRPr>
            </a:lvl9pPr>
          </a:lstStyle>
          <a:p>
            <a:pPr eaLnBrk="1" hangingPunct="1">
              <a:spcBef>
                <a:spcPct val="0"/>
              </a:spcBef>
            </a:pPr>
            <a:fld id="{ABD82000-10AB-49B2-9172-75893D2781EC}" type="slidenum">
              <a:rPr lang="en-US" altLang="en-US" sz="1200">
                <a:solidFill>
                  <a:prstClr val="black"/>
                </a:solidFill>
              </a:rPr>
              <a:pPr eaLnBrk="1" hangingPunct="1">
                <a:spcBef>
                  <a:spcPct val="0"/>
                </a:spcBef>
              </a:pPr>
              <a:t>20</a:t>
            </a:fld>
            <a:endParaRPr lang="en-US" altLang="en-US" sz="1200" dirty="0">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lvl1pPr defTabSz="914485" eaLnBrk="0" hangingPunct="0">
              <a:spcBef>
                <a:spcPct val="30000"/>
              </a:spcBef>
              <a:defRPr sz="1100">
                <a:solidFill>
                  <a:schemeClr val="tx1"/>
                </a:solidFill>
                <a:latin typeface="Arial" charset="0"/>
              </a:defRPr>
            </a:lvl1pPr>
            <a:lvl2pPr marL="702756" indent="-270291" defTabSz="914485" eaLnBrk="0" hangingPunct="0">
              <a:spcBef>
                <a:spcPct val="30000"/>
              </a:spcBef>
              <a:defRPr sz="1100">
                <a:solidFill>
                  <a:schemeClr val="tx1"/>
                </a:solidFill>
                <a:latin typeface="Arial" charset="0"/>
              </a:defRPr>
            </a:lvl2pPr>
            <a:lvl3pPr marL="1081164" indent="-216233" defTabSz="914485" eaLnBrk="0" hangingPunct="0">
              <a:spcBef>
                <a:spcPct val="30000"/>
              </a:spcBef>
              <a:defRPr sz="1100">
                <a:solidFill>
                  <a:schemeClr val="tx1"/>
                </a:solidFill>
                <a:latin typeface="Arial" charset="0"/>
              </a:defRPr>
            </a:lvl3pPr>
            <a:lvl4pPr marL="1513629" indent="-216233" defTabSz="914485" eaLnBrk="0" hangingPunct="0">
              <a:spcBef>
                <a:spcPct val="30000"/>
              </a:spcBef>
              <a:defRPr sz="1100">
                <a:solidFill>
                  <a:schemeClr val="tx1"/>
                </a:solidFill>
                <a:latin typeface="Arial" charset="0"/>
              </a:defRPr>
            </a:lvl4pPr>
            <a:lvl5pPr marL="1946095" indent="-216233" defTabSz="914485" eaLnBrk="0" hangingPunct="0">
              <a:spcBef>
                <a:spcPct val="30000"/>
              </a:spcBef>
              <a:defRPr sz="1100">
                <a:solidFill>
                  <a:schemeClr val="tx1"/>
                </a:solidFill>
                <a:latin typeface="Arial" charset="0"/>
              </a:defRPr>
            </a:lvl5pPr>
            <a:lvl6pPr marL="2378560" indent="-216233" defTabSz="914485" eaLnBrk="0" fontAlgn="base" hangingPunct="0">
              <a:spcBef>
                <a:spcPct val="30000"/>
              </a:spcBef>
              <a:spcAft>
                <a:spcPct val="0"/>
              </a:spcAft>
              <a:defRPr sz="1100">
                <a:solidFill>
                  <a:schemeClr val="tx1"/>
                </a:solidFill>
                <a:latin typeface="Arial" charset="0"/>
              </a:defRPr>
            </a:lvl6pPr>
            <a:lvl7pPr marL="2811026" indent="-216233" defTabSz="914485" eaLnBrk="0" fontAlgn="base" hangingPunct="0">
              <a:spcBef>
                <a:spcPct val="30000"/>
              </a:spcBef>
              <a:spcAft>
                <a:spcPct val="0"/>
              </a:spcAft>
              <a:defRPr sz="1100">
                <a:solidFill>
                  <a:schemeClr val="tx1"/>
                </a:solidFill>
                <a:latin typeface="Arial" charset="0"/>
              </a:defRPr>
            </a:lvl7pPr>
            <a:lvl8pPr marL="3243491" indent="-216233" defTabSz="914485" eaLnBrk="0" fontAlgn="base" hangingPunct="0">
              <a:spcBef>
                <a:spcPct val="30000"/>
              </a:spcBef>
              <a:spcAft>
                <a:spcPct val="0"/>
              </a:spcAft>
              <a:defRPr sz="1100">
                <a:solidFill>
                  <a:schemeClr val="tx1"/>
                </a:solidFill>
                <a:latin typeface="Arial" charset="0"/>
              </a:defRPr>
            </a:lvl8pPr>
            <a:lvl9pPr marL="3675957" indent="-216233" defTabSz="914485" eaLnBrk="0" fontAlgn="base" hangingPunct="0">
              <a:spcBef>
                <a:spcPct val="30000"/>
              </a:spcBef>
              <a:spcAft>
                <a:spcPct val="0"/>
              </a:spcAft>
              <a:defRPr sz="1100">
                <a:solidFill>
                  <a:schemeClr val="tx1"/>
                </a:solidFill>
                <a:latin typeface="Arial" charset="0"/>
              </a:defRPr>
            </a:lvl9pPr>
          </a:lstStyle>
          <a:p>
            <a:pPr eaLnBrk="1" hangingPunct="1">
              <a:spcBef>
                <a:spcPct val="0"/>
              </a:spcBef>
            </a:pPr>
            <a:fld id="{4CE96A11-6496-4B0B-8796-01EBB274EE53}" type="slidenum">
              <a:rPr lang="en-US" altLang="en-US" sz="1200">
                <a:solidFill>
                  <a:prstClr val="black"/>
                </a:solidFill>
              </a:rPr>
              <a:pPr eaLnBrk="1" hangingPunct="1">
                <a:spcBef>
                  <a:spcPct val="0"/>
                </a:spcBef>
              </a:pPr>
              <a:t>21</a:t>
            </a:fld>
            <a:endParaRPr lang="en-US" altLang="en-US" sz="1200" dirty="0">
              <a:solidFill>
                <a:prstClr val="black"/>
              </a:solidFill>
            </a:endParaRPr>
          </a:p>
        </p:txBody>
      </p:sp>
      <p:sp>
        <p:nvSpPr>
          <p:cNvPr id="37891" name="Rectangle 2"/>
          <p:cNvSpPr>
            <a:spLocks noGrp="1" noRot="1" noChangeAspect="1" noChangeArrowheads="1" noTextEdit="1"/>
          </p:cNvSpPr>
          <p:nvPr>
            <p:ph type="sldImg"/>
          </p:nvPr>
        </p:nvSpPr>
        <p:spPr>
          <a:xfrm>
            <a:off x="1144588" y="685800"/>
            <a:ext cx="4570412" cy="3429000"/>
          </a:xfrm>
          <a:ln/>
        </p:spPr>
      </p:sp>
      <p:sp>
        <p:nvSpPr>
          <p:cNvPr id="37892" name="Rectangle 3"/>
          <p:cNvSpPr>
            <a:spLocks noGrp="1" noChangeArrowheads="1"/>
          </p:cNvSpPr>
          <p:nvPr>
            <p:ph type="body" idx="1"/>
          </p:nvPr>
        </p:nvSpPr>
        <p:spPr>
          <a:noFill/>
        </p:spPr>
        <p:txBody>
          <a:bodyPr/>
          <a:lstStyle/>
          <a:p>
            <a:pPr eaLnBrk="1" hangingPunct="1"/>
            <a:endParaRPr lang="en-US" altLang="en-US"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lvl1pPr defTabSz="914485" eaLnBrk="0" hangingPunct="0">
              <a:spcBef>
                <a:spcPct val="30000"/>
              </a:spcBef>
              <a:defRPr sz="1100">
                <a:solidFill>
                  <a:schemeClr val="tx1"/>
                </a:solidFill>
                <a:latin typeface="Arial" charset="0"/>
              </a:defRPr>
            </a:lvl1pPr>
            <a:lvl2pPr marL="702756" indent="-270291" defTabSz="914485" eaLnBrk="0" hangingPunct="0">
              <a:spcBef>
                <a:spcPct val="30000"/>
              </a:spcBef>
              <a:defRPr sz="1100">
                <a:solidFill>
                  <a:schemeClr val="tx1"/>
                </a:solidFill>
                <a:latin typeface="Arial" charset="0"/>
              </a:defRPr>
            </a:lvl2pPr>
            <a:lvl3pPr marL="1081164" indent="-216233" defTabSz="914485" eaLnBrk="0" hangingPunct="0">
              <a:spcBef>
                <a:spcPct val="30000"/>
              </a:spcBef>
              <a:defRPr sz="1100">
                <a:solidFill>
                  <a:schemeClr val="tx1"/>
                </a:solidFill>
                <a:latin typeface="Arial" charset="0"/>
              </a:defRPr>
            </a:lvl3pPr>
            <a:lvl4pPr marL="1513629" indent="-216233" defTabSz="914485" eaLnBrk="0" hangingPunct="0">
              <a:spcBef>
                <a:spcPct val="30000"/>
              </a:spcBef>
              <a:defRPr sz="1100">
                <a:solidFill>
                  <a:schemeClr val="tx1"/>
                </a:solidFill>
                <a:latin typeface="Arial" charset="0"/>
              </a:defRPr>
            </a:lvl4pPr>
            <a:lvl5pPr marL="1946095" indent="-216233" defTabSz="914485" eaLnBrk="0" hangingPunct="0">
              <a:spcBef>
                <a:spcPct val="30000"/>
              </a:spcBef>
              <a:defRPr sz="1100">
                <a:solidFill>
                  <a:schemeClr val="tx1"/>
                </a:solidFill>
                <a:latin typeface="Arial" charset="0"/>
              </a:defRPr>
            </a:lvl5pPr>
            <a:lvl6pPr marL="2378560" indent="-216233" defTabSz="914485" eaLnBrk="0" fontAlgn="base" hangingPunct="0">
              <a:spcBef>
                <a:spcPct val="30000"/>
              </a:spcBef>
              <a:spcAft>
                <a:spcPct val="0"/>
              </a:spcAft>
              <a:defRPr sz="1100">
                <a:solidFill>
                  <a:schemeClr val="tx1"/>
                </a:solidFill>
                <a:latin typeface="Arial" charset="0"/>
              </a:defRPr>
            </a:lvl6pPr>
            <a:lvl7pPr marL="2811026" indent="-216233" defTabSz="914485" eaLnBrk="0" fontAlgn="base" hangingPunct="0">
              <a:spcBef>
                <a:spcPct val="30000"/>
              </a:spcBef>
              <a:spcAft>
                <a:spcPct val="0"/>
              </a:spcAft>
              <a:defRPr sz="1100">
                <a:solidFill>
                  <a:schemeClr val="tx1"/>
                </a:solidFill>
                <a:latin typeface="Arial" charset="0"/>
              </a:defRPr>
            </a:lvl7pPr>
            <a:lvl8pPr marL="3243491" indent="-216233" defTabSz="914485" eaLnBrk="0" fontAlgn="base" hangingPunct="0">
              <a:spcBef>
                <a:spcPct val="30000"/>
              </a:spcBef>
              <a:spcAft>
                <a:spcPct val="0"/>
              </a:spcAft>
              <a:defRPr sz="1100">
                <a:solidFill>
                  <a:schemeClr val="tx1"/>
                </a:solidFill>
                <a:latin typeface="Arial" charset="0"/>
              </a:defRPr>
            </a:lvl8pPr>
            <a:lvl9pPr marL="3675957" indent="-216233" defTabSz="914485" eaLnBrk="0" fontAlgn="base" hangingPunct="0">
              <a:spcBef>
                <a:spcPct val="30000"/>
              </a:spcBef>
              <a:spcAft>
                <a:spcPct val="0"/>
              </a:spcAft>
              <a:defRPr sz="1100">
                <a:solidFill>
                  <a:schemeClr val="tx1"/>
                </a:solidFill>
                <a:latin typeface="Arial" charset="0"/>
              </a:defRPr>
            </a:lvl9pPr>
          </a:lstStyle>
          <a:p>
            <a:pPr eaLnBrk="1" hangingPunct="1">
              <a:spcBef>
                <a:spcPct val="0"/>
              </a:spcBef>
            </a:pPr>
            <a:fld id="{C071E89E-2E46-40DB-B004-5B80CB23C734}" type="slidenum">
              <a:rPr lang="en-US" altLang="en-US" sz="1200">
                <a:solidFill>
                  <a:prstClr val="black"/>
                </a:solidFill>
              </a:rPr>
              <a:pPr eaLnBrk="1" hangingPunct="1">
                <a:spcBef>
                  <a:spcPct val="0"/>
                </a:spcBef>
              </a:pPr>
              <a:t>22</a:t>
            </a:fld>
            <a:endParaRPr lang="en-US" altLang="en-US" sz="1200" dirty="0">
              <a:solidFill>
                <a:prstClr val="black"/>
              </a:solidFill>
            </a:endParaRPr>
          </a:p>
        </p:txBody>
      </p:sp>
      <p:sp>
        <p:nvSpPr>
          <p:cNvPr id="38915" name="Rectangle 2"/>
          <p:cNvSpPr>
            <a:spLocks noGrp="1" noRot="1" noChangeAspect="1" noChangeArrowheads="1" noTextEdit="1"/>
          </p:cNvSpPr>
          <p:nvPr>
            <p:ph type="sldImg"/>
          </p:nvPr>
        </p:nvSpPr>
        <p:spPr>
          <a:xfrm>
            <a:off x="1144588" y="687388"/>
            <a:ext cx="4570412" cy="3429000"/>
          </a:xfrm>
          <a:ln/>
        </p:spPr>
      </p:sp>
      <p:sp>
        <p:nvSpPr>
          <p:cNvPr id="38916" name="Rectangle 3"/>
          <p:cNvSpPr>
            <a:spLocks noGrp="1" noChangeArrowheads="1"/>
          </p:cNvSpPr>
          <p:nvPr>
            <p:ph type="body" idx="1"/>
          </p:nvPr>
        </p:nvSpPr>
        <p:spPr>
          <a:xfrm>
            <a:off x="686098" y="4343703"/>
            <a:ext cx="5485805" cy="4112381"/>
          </a:xfrm>
          <a:noFill/>
        </p:spPr>
        <p:txBody>
          <a:bodyPr/>
          <a:lstStyle/>
          <a:p>
            <a:pPr>
              <a:spcBef>
                <a:spcPct val="0"/>
              </a:spcBef>
            </a:pPr>
            <a:endParaRPr lang="en-US" altLang="en-US"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lvl1pPr defTabSz="914485" eaLnBrk="0" hangingPunct="0">
              <a:spcBef>
                <a:spcPct val="30000"/>
              </a:spcBef>
              <a:defRPr sz="1100">
                <a:solidFill>
                  <a:schemeClr val="tx1"/>
                </a:solidFill>
                <a:latin typeface="Arial" charset="0"/>
              </a:defRPr>
            </a:lvl1pPr>
            <a:lvl2pPr marL="702756" indent="-270291" defTabSz="914485" eaLnBrk="0" hangingPunct="0">
              <a:spcBef>
                <a:spcPct val="30000"/>
              </a:spcBef>
              <a:defRPr sz="1100">
                <a:solidFill>
                  <a:schemeClr val="tx1"/>
                </a:solidFill>
                <a:latin typeface="Arial" charset="0"/>
              </a:defRPr>
            </a:lvl2pPr>
            <a:lvl3pPr marL="1081164" indent="-216233" defTabSz="914485" eaLnBrk="0" hangingPunct="0">
              <a:spcBef>
                <a:spcPct val="30000"/>
              </a:spcBef>
              <a:defRPr sz="1100">
                <a:solidFill>
                  <a:schemeClr val="tx1"/>
                </a:solidFill>
                <a:latin typeface="Arial" charset="0"/>
              </a:defRPr>
            </a:lvl3pPr>
            <a:lvl4pPr marL="1513629" indent="-216233" defTabSz="914485" eaLnBrk="0" hangingPunct="0">
              <a:spcBef>
                <a:spcPct val="30000"/>
              </a:spcBef>
              <a:defRPr sz="1100">
                <a:solidFill>
                  <a:schemeClr val="tx1"/>
                </a:solidFill>
                <a:latin typeface="Arial" charset="0"/>
              </a:defRPr>
            </a:lvl4pPr>
            <a:lvl5pPr marL="1946095" indent="-216233" defTabSz="914485" eaLnBrk="0" hangingPunct="0">
              <a:spcBef>
                <a:spcPct val="30000"/>
              </a:spcBef>
              <a:defRPr sz="1100">
                <a:solidFill>
                  <a:schemeClr val="tx1"/>
                </a:solidFill>
                <a:latin typeface="Arial" charset="0"/>
              </a:defRPr>
            </a:lvl5pPr>
            <a:lvl6pPr marL="2378560" indent="-216233" defTabSz="914485" eaLnBrk="0" fontAlgn="base" hangingPunct="0">
              <a:spcBef>
                <a:spcPct val="30000"/>
              </a:spcBef>
              <a:spcAft>
                <a:spcPct val="0"/>
              </a:spcAft>
              <a:defRPr sz="1100">
                <a:solidFill>
                  <a:schemeClr val="tx1"/>
                </a:solidFill>
                <a:latin typeface="Arial" charset="0"/>
              </a:defRPr>
            </a:lvl6pPr>
            <a:lvl7pPr marL="2811026" indent="-216233" defTabSz="914485" eaLnBrk="0" fontAlgn="base" hangingPunct="0">
              <a:spcBef>
                <a:spcPct val="30000"/>
              </a:spcBef>
              <a:spcAft>
                <a:spcPct val="0"/>
              </a:spcAft>
              <a:defRPr sz="1100">
                <a:solidFill>
                  <a:schemeClr val="tx1"/>
                </a:solidFill>
                <a:latin typeface="Arial" charset="0"/>
              </a:defRPr>
            </a:lvl7pPr>
            <a:lvl8pPr marL="3243491" indent="-216233" defTabSz="914485" eaLnBrk="0" fontAlgn="base" hangingPunct="0">
              <a:spcBef>
                <a:spcPct val="30000"/>
              </a:spcBef>
              <a:spcAft>
                <a:spcPct val="0"/>
              </a:spcAft>
              <a:defRPr sz="1100">
                <a:solidFill>
                  <a:schemeClr val="tx1"/>
                </a:solidFill>
                <a:latin typeface="Arial" charset="0"/>
              </a:defRPr>
            </a:lvl8pPr>
            <a:lvl9pPr marL="3675957" indent="-216233" defTabSz="914485" eaLnBrk="0" fontAlgn="base" hangingPunct="0">
              <a:spcBef>
                <a:spcPct val="30000"/>
              </a:spcBef>
              <a:spcAft>
                <a:spcPct val="0"/>
              </a:spcAft>
              <a:defRPr sz="1100">
                <a:solidFill>
                  <a:schemeClr val="tx1"/>
                </a:solidFill>
                <a:latin typeface="Arial" charset="0"/>
              </a:defRPr>
            </a:lvl9pPr>
          </a:lstStyle>
          <a:p>
            <a:pPr eaLnBrk="1" hangingPunct="1">
              <a:spcBef>
                <a:spcPct val="0"/>
              </a:spcBef>
            </a:pPr>
            <a:fld id="{0D3863F6-2228-466F-9710-5B0972320EED}" type="slidenum">
              <a:rPr lang="en-US" altLang="en-US" sz="1200">
                <a:solidFill>
                  <a:prstClr val="black"/>
                </a:solidFill>
              </a:rPr>
              <a:pPr eaLnBrk="1" hangingPunct="1">
                <a:spcBef>
                  <a:spcPct val="0"/>
                </a:spcBef>
              </a:pPr>
              <a:t>23</a:t>
            </a:fld>
            <a:endParaRPr lang="en-US" altLang="en-US" sz="1200" dirty="0">
              <a:solidFill>
                <a:prstClr val="black"/>
              </a:solidFill>
            </a:endParaRPr>
          </a:p>
        </p:txBody>
      </p:sp>
      <p:sp>
        <p:nvSpPr>
          <p:cNvPr id="39939" name="Rectangle 2"/>
          <p:cNvSpPr>
            <a:spLocks noGrp="1" noRot="1" noChangeAspect="1" noChangeArrowheads="1" noTextEdit="1"/>
          </p:cNvSpPr>
          <p:nvPr>
            <p:ph type="sldImg"/>
          </p:nvPr>
        </p:nvSpPr>
        <p:spPr>
          <a:xfrm>
            <a:off x="1144588" y="687388"/>
            <a:ext cx="4570412" cy="3429000"/>
          </a:xfrm>
          <a:ln/>
        </p:spPr>
      </p:sp>
      <p:sp>
        <p:nvSpPr>
          <p:cNvPr id="39940" name="Rectangle 3"/>
          <p:cNvSpPr>
            <a:spLocks noGrp="1" noChangeArrowheads="1"/>
          </p:cNvSpPr>
          <p:nvPr>
            <p:ph type="body" idx="1"/>
          </p:nvPr>
        </p:nvSpPr>
        <p:spPr>
          <a:xfrm>
            <a:off x="686098" y="4343703"/>
            <a:ext cx="5485805" cy="4112381"/>
          </a:xfrm>
          <a:noFill/>
        </p:spPr>
        <p:txBody>
          <a:bodyPr/>
          <a:lstStyle/>
          <a:p>
            <a:pPr eaLnBrk="1" hangingPunct="1"/>
            <a:endParaRPr lang="en-US" altLang="en-US"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lvl1pPr defTabSz="914485" eaLnBrk="0" hangingPunct="0">
              <a:spcBef>
                <a:spcPct val="30000"/>
              </a:spcBef>
              <a:defRPr sz="1100">
                <a:solidFill>
                  <a:schemeClr val="tx1"/>
                </a:solidFill>
                <a:latin typeface="Arial" charset="0"/>
              </a:defRPr>
            </a:lvl1pPr>
            <a:lvl2pPr marL="702756" indent="-270291" defTabSz="914485" eaLnBrk="0" hangingPunct="0">
              <a:spcBef>
                <a:spcPct val="30000"/>
              </a:spcBef>
              <a:defRPr sz="1100">
                <a:solidFill>
                  <a:schemeClr val="tx1"/>
                </a:solidFill>
                <a:latin typeface="Arial" charset="0"/>
              </a:defRPr>
            </a:lvl2pPr>
            <a:lvl3pPr marL="1081164" indent="-216233" defTabSz="914485" eaLnBrk="0" hangingPunct="0">
              <a:spcBef>
                <a:spcPct val="30000"/>
              </a:spcBef>
              <a:defRPr sz="1100">
                <a:solidFill>
                  <a:schemeClr val="tx1"/>
                </a:solidFill>
                <a:latin typeface="Arial" charset="0"/>
              </a:defRPr>
            </a:lvl3pPr>
            <a:lvl4pPr marL="1513629" indent="-216233" defTabSz="914485" eaLnBrk="0" hangingPunct="0">
              <a:spcBef>
                <a:spcPct val="30000"/>
              </a:spcBef>
              <a:defRPr sz="1100">
                <a:solidFill>
                  <a:schemeClr val="tx1"/>
                </a:solidFill>
                <a:latin typeface="Arial" charset="0"/>
              </a:defRPr>
            </a:lvl4pPr>
            <a:lvl5pPr marL="1946095" indent="-216233" defTabSz="914485" eaLnBrk="0" hangingPunct="0">
              <a:spcBef>
                <a:spcPct val="30000"/>
              </a:spcBef>
              <a:defRPr sz="1100">
                <a:solidFill>
                  <a:schemeClr val="tx1"/>
                </a:solidFill>
                <a:latin typeface="Arial" charset="0"/>
              </a:defRPr>
            </a:lvl5pPr>
            <a:lvl6pPr marL="2378560" indent="-216233" defTabSz="914485" eaLnBrk="0" fontAlgn="base" hangingPunct="0">
              <a:spcBef>
                <a:spcPct val="30000"/>
              </a:spcBef>
              <a:spcAft>
                <a:spcPct val="0"/>
              </a:spcAft>
              <a:defRPr sz="1100">
                <a:solidFill>
                  <a:schemeClr val="tx1"/>
                </a:solidFill>
                <a:latin typeface="Arial" charset="0"/>
              </a:defRPr>
            </a:lvl6pPr>
            <a:lvl7pPr marL="2811026" indent="-216233" defTabSz="914485" eaLnBrk="0" fontAlgn="base" hangingPunct="0">
              <a:spcBef>
                <a:spcPct val="30000"/>
              </a:spcBef>
              <a:spcAft>
                <a:spcPct val="0"/>
              </a:spcAft>
              <a:defRPr sz="1100">
                <a:solidFill>
                  <a:schemeClr val="tx1"/>
                </a:solidFill>
                <a:latin typeface="Arial" charset="0"/>
              </a:defRPr>
            </a:lvl7pPr>
            <a:lvl8pPr marL="3243491" indent="-216233" defTabSz="914485" eaLnBrk="0" fontAlgn="base" hangingPunct="0">
              <a:spcBef>
                <a:spcPct val="30000"/>
              </a:spcBef>
              <a:spcAft>
                <a:spcPct val="0"/>
              </a:spcAft>
              <a:defRPr sz="1100">
                <a:solidFill>
                  <a:schemeClr val="tx1"/>
                </a:solidFill>
                <a:latin typeface="Arial" charset="0"/>
              </a:defRPr>
            </a:lvl8pPr>
            <a:lvl9pPr marL="3675957" indent="-216233" defTabSz="914485" eaLnBrk="0" fontAlgn="base" hangingPunct="0">
              <a:spcBef>
                <a:spcPct val="30000"/>
              </a:spcBef>
              <a:spcAft>
                <a:spcPct val="0"/>
              </a:spcAft>
              <a:defRPr sz="1100">
                <a:solidFill>
                  <a:schemeClr val="tx1"/>
                </a:solidFill>
                <a:latin typeface="Arial" charset="0"/>
              </a:defRPr>
            </a:lvl9pPr>
          </a:lstStyle>
          <a:p>
            <a:pPr eaLnBrk="1" hangingPunct="1">
              <a:spcBef>
                <a:spcPct val="0"/>
              </a:spcBef>
            </a:pPr>
            <a:fld id="{D53C899F-9D40-490C-9378-6F100F8F0C3A}" type="slidenum">
              <a:rPr lang="en-US" altLang="en-US" sz="1200">
                <a:solidFill>
                  <a:prstClr val="black"/>
                </a:solidFill>
              </a:rPr>
              <a:pPr eaLnBrk="1" hangingPunct="1">
                <a:spcBef>
                  <a:spcPct val="0"/>
                </a:spcBef>
              </a:pPr>
              <a:t>24</a:t>
            </a:fld>
            <a:endParaRPr lang="en-US" altLang="en-US" sz="1200" dirty="0">
              <a:solidFill>
                <a:prstClr val="black"/>
              </a:solidFill>
            </a:endParaRPr>
          </a:p>
        </p:txBody>
      </p:sp>
      <p:sp>
        <p:nvSpPr>
          <p:cNvPr id="40963" name="Rectangle 2"/>
          <p:cNvSpPr>
            <a:spLocks noGrp="1" noRot="1" noChangeAspect="1" noChangeArrowheads="1" noTextEdit="1"/>
          </p:cNvSpPr>
          <p:nvPr>
            <p:ph type="sldImg"/>
          </p:nvPr>
        </p:nvSpPr>
        <p:spPr>
          <a:xfrm>
            <a:off x="1144588" y="687388"/>
            <a:ext cx="4570412" cy="3429000"/>
          </a:xfrm>
          <a:ln/>
        </p:spPr>
      </p:sp>
      <p:sp>
        <p:nvSpPr>
          <p:cNvPr id="40964" name="Rectangle 3"/>
          <p:cNvSpPr>
            <a:spLocks noGrp="1" noChangeArrowheads="1"/>
          </p:cNvSpPr>
          <p:nvPr>
            <p:ph type="body" idx="1"/>
          </p:nvPr>
        </p:nvSpPr>
        <p:spPr>
          <a:xfrm>
            <a:off x="686098" y="4343703"/>
            <a:ext cx="5485805" cy="4112381"/>
          </a:xfrm>
          <a:noFill/>
        </p:spPr>
        <p:txBody>
          <a:bodyPr/>
          <a:lstStyle/>
          <a:p>
            <a:pPr eaLnBrk="1" hangingPunct="1"/>
            <a:endParaRPr lang="en-US" altLang="en-US" dirty="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D04629F-8C01-4CAB-9423-7E14383DC299}" type="slidenum">
              <a:rPr lang="en-US" smtClean="0"/>
              <a:pPr/>
              <a:t>25</a:t>
            </a:fld>
            <a:endParaRPr 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defTabSz="914485" eaLnBrk="0" hangingPunct="0">
              <a:spcBef>
                <a:spcPct val="30000"/>
              </a:spcBef>
              <a:defRPr sz="1100">
                <a:solidFill>
                  <a:schemeClr val="tx1"/>
                </a:solidFill>
                <a:latin typeface="Arial" charset="0"/>
              </a:defRPr>
            </a:lvl1pPr>
            <a:lvl2pPr marL="702756" indent="-270291" defTabSz="914485" eaLnBrk="0" hangingPunct="0">
              <a:spcBef>
                <a:spcPct val="30000"/>
              </a:spcBef>
              <a:defRPr sz="1100">
                <a:solidFill>
                  <a:schemeClr val="tx1"/>
                </a:solidFill>
                <a:latin typeface="Arial" charset="0"/>
              </a:defRPr>
            </a:lvl2pPr>
            <a:lvl3pPr marL="1081164" indent="-216233" defTabSz="914485" eaLnBrk="0" hangingPunct="0">
              <a:spcBef>
                <a:spcPct val="30000"/>
              </a:spcBef>
              <a:defRPr sz="1100">
                <a:solidFill>
                  <a:schemeClr val="tx1"/>
                </a:solidFill>
                <a:latin typeface="Arial" charset="0"/>
              </a:defRPr>
            </a:lvl3pPr>
            <a:lvl4pPr marL="1513629" indent="-216233" defTabSz="914485" eaLnBrk="0" hangingPunct="0">
              <a:spcBef>
                <a:spcPct val="30000"/>
              </a:spcBef>
              <a:defRPr sz="1100">
                <a:solidFill>
                  <a:schemeClr val="tx1"/>
                </a:solidFill>
                <a:latin typeface="Arial" charset="0"/>
              </a:defRPr>
            </a:lvl4pPr>
            <a:lvl5pPr marL="1946095" indent="-216233" defTabSz="914485" eaLnBrk="0" hangingPunct="0">
              <a:spcBef>
                <a:spcPct val="30000"/>
              </a:spcBef>
              <a:defRPr sz="1100">
                <a:solidFill>
                  <a:schemeClr val="tx1"/>
                </a:solidFill>
                <a:latin typeface="Arial" charset="0"/>
              </a:defRPr>
            </a:lvl5pPr>
            <a:lvl6pPr marL="2378560" indent="-216233" defTabSz="914485" eaLnBrk="0" fontAlgn="base" hangingPunct="0">
              <a:spcBef>
                <a:spcPct val="30000"/>
              </a:spcBef>
              <a:spcAft>
                <a:spcPct val="0"/>
              </a:spcAft>
              <a:defRPr sz="1100">
                <a:solidFill>
                  <a:schemeClr val="tx1"/>
                </a:solidFill>
                <a:latin typeface="Arial" charset="0"/>
              </a:defRPr>
            </a:lvl6pPr>
            <a:lvl7pPr marL="2811026" indent="-216233" defTabSz="914485" eaLnBrk="0" fontAlgn="base" hangingPunct="0">
              <a:spcBef>
                <a:spcPct val="30000"/>
              </a:spcBef>
              <a:spcAft>
                <a:spcPct val="0"/>
              </a:spcAft>
              <a:defRPr sz="1100">
                <a:solidFill>
                  <a:schemeClr val="tx1"/>
                </a:solidFill>
                <a:latin typeface="Arial" charset="0"/>
              </a:defRPr>
            </a:lvl7pPr>
            <a:lvl8pPr marL="3243491" indent="-216233" defTabSz="914485" eaLnBrk="0" fontAlgn="base" hangingPunct="0">
              <a:spcBef>
                <a:spcPct val="30000"/>
              </a:spcBef>
              <a:spcAft>
                <a:spcPct val="0"/>
              </a:spcAft>
              <a:defRPr sz="1100">
                <a:solidFill>
                  <a:schemeClr val="tx1"/>
                </a:solidFill>
                <a:latin typeface="Arial" charset="0"/>
              </a:defRPr>
            </a:lvl8pPr>
            <a:lvl9pPr marL="3675957" indent="-216233" defTabSz="914485" eaLnBrk="0" fontAlgn="base" hangingPunct="0">
              <a:spcBef>
                <a:spcPct val="30000"/>
              </a:spcBef>
              <a:spcAft>
                <a:spcPct val="0"/>
              </a:spcAft>
              <a:defRPr sz="1100">
                <a:solidFill>
                  <a:schemeClr val="tx1"/>
                </a:solidFill>
                <a:latin typeface="Arial" charset="0"/>
              </a:defRPr>
            </a:lvl9pPr>
          </a:lstStyle>
          <a:p>
            <a:pPr eaLnBrk="1" hangingPunct="1">
              <a:spcBef>
                <a:spcPct val="0"/>
              </a:spcBef>
            </a:pPr>
            <a:fld id="{5B577A23-96FC-4611-B3E0-4E702FB43E9B}" type="slidenum">
              <a:rPr lang="en-US" altLang="en-US" sz="1200">
                <a:solidFill>
                  <a:prstClr val="black"/>
                </a:solidFill>
              </a:rPr>
              <a:pPr eaLnBrk="1" hangingPunct="1">
                <a:spcBef>
                  <a:spcPct val="0"/>
                </a:spcBef>
              </a:pPr>
              <a:t>26</a:t>
            </a:fld>
            <a:endParaRPr lang="en-US" altLang="en-US" sz="1200" dirty="0">
              <a:solidFill>
                <a:prstClr val="black"/>
              </a:solidFill>
            </a:endParaRPr>
          </a:p>
        </p:txBody>
      </p:sp>
      <p:sp>
        <p:nvSpPr>
          <p:cNvPr id="41987" name="Rectangle 2"/>
          <p:cNvSpPr>
            <a:spLocks noGrp="1" noRot="1" noChangeAspect="1" noChangeArrowheads="1" noTextEdit="1"/>
          </p:cNvSpPr>
          <p:nvPr>
            <p:ph type="sldImg"/>
          </p:nvPr>
        </p:nvSpPr>
        <p:spPr>
          <a:xfrm>
            <a:off x="1144588" y="685800"/>
            <a:ext cx="4570412" cy="3429000"/>
          </a:xfrm>
          <a:ln/>
        </p:spPr>
      </p:sp>
      <p:sp>
        <p:nvSpPr>
          <p:cNvPr id="41988" name="Rectangle 3"/>
          <p:cNvSpPr>
            <a:spLocks noGrp="1" noChangeArrowheads="1"/>
          </p:cNvSpPr>
          <p:nvPr>
            <p:ph type="body" idx="1"/>
          </p:nvPr>
        </p:nvSpPr>
        <p:spPr>
          <a:noFill/>
        </p:spPr>
        <p:txBody>
          <a:bodyPr/>
          <a:lstStyle/>
          <a:p>
            <a:pPr eaLnBrk="1" hangingPunct="1"/>
            <a:endParaRPr lang="en-US" altLang="en-US" dirty="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p:spPr>
        <p:txBody>
          <a:bodyPr/>
          <a:lstStyle>
            <a:lvl1pPr defTabSz="914485" eaLnBrk="0" hangingPunct="0">
              <a:spcBef>
                <a:spcPct val="30000"/>
              </a:spcBef>
              <a:defRPr sz="1100">
                <a:solidFill>
                  <a:schemeClr val="tx1"/>
                </a:solidFill>
                <a:latin typeface="Arial" charset="0"/>
              </a:defRPr>
            </a:lvl1pPr>
            <a:lvl2pPr marL="702756" indent="-270291" defTabSz="914485" eaLnBrk="0" hangingPunct="0">
              <a:spcBef>
                <a:spcPct val="30000"/>
              </a:spcBef>
              <a:defRPr sz="1100">
                <a:solidFill>
                  <a:schemeClr val="tx1"/>
                </a:solidFill>
                <a:latin typeface="Arial" charset="0"/>
              </a:defRPr>
            </a:lvl2pPr>
            <a:lvl3pPr marL="1081164" indent="-216233" defTabSz="914485" eaLnBrk="0" hangingPunct="0">
              <a:spcBef>
                <a:spcPct val="30000"/>
              </a:spcBef>
              <a:defRPr sz="1100">
                <a:solidFill>
                  <a:schemeClr val="tx1"/>
                </a:solidFill>
                <a:latin typeface="Arial" charset="0"/>
              </a:defRPr>
            </a:lvl3pPr>
            <a:lvl4pPr marL="1513629" indent="-216233" defTabSz="914485" eaLnBrk="0" hangingPunct="0">
              <a:spcBef>
                <a:spcPct val="30000"/>
              </a:spcBef>
              <a:defRPr sz="1100">
                <a:solidFill>
                  <a:schemeClr val="tx1"/>
                </a:solidFill>
                <a:latin typeface="Arial" charset="0"/>
              </a:defRPr>
            </a:lvl4pPr>
            <a:lvl5pPr marL="1946095" indent="-216233" defTabSz="914485" eaLnBrk="0" hangingPunct="0">
              <a:spcBef>
                <a:spcPct val="30000"/>
              </a:spcBef>
              <a:defRPr sz="1100">
                <a:solidFill>
                  <a:schemeClr val="tx1"/>
                </a:solidFill>
                <a:latin typeface="Arial" charset="0"/>
              </a:defRPr>
            </a:lvl5pPr>
            <a:lvl6pPr marL="2378560" indent="-216233" defTabSz="914485" eaLnBrk="0" fontAlgn="base" hangingPunct="0">
              <a:spcBef>
                <a:spcPct val="30000"/>
              </a:spcBef>
              <a:spcAft>
                <a:spcPct val="0"/>
              </a:spcAft>
              <a:defRPr sz="1100">
                <a:solidFill>
                  <a:schemeClr val="tx1"/>
                </a:solidFill>
                <a:latin typeface="Arial" charset="0"/>
              </a:defRPr>
            </a:lvl6pPr>
            <a:lvl7pPr marL="2811026" indent="-216233" defTabSz="914485" eaLnBrk="0" fontAlgn="base" hangingPunct="0">
              <a:spcBef>
                <a:spcPct val="30000"/>
              </a:spcBef>
              <a:spcAft>
                <a:spcPct val="0"/>
              </a:spcAft>
              <a:defRPr sz="1100">
                <a:solidFill>
                  <a:schemeClr val="tx1"/>
                </a:solidFill>
                <a:latin typeface="Arial" charset="0"/>
              </a:defRPr>
            </a:lvl7pPr>
            <a:lvl8pPr marL="3243491" indent="-216233" defTabSz="914485" eaLnBrk="0" fontAlgn="base" hangingPunct="0">
              <a:spcBef>
                <a:spcPct val="30000"/>
              </a:spcBef>
              <a:spcAft>
                <a:spcPct val="0"/>
              </a:spcAft>
              <a:defRPr sz="1100">
                <a:solidFill>
                  <a:schemeClr val="tx1"/>
                </a:solidFill>
                <a:latin typeface="Arial" charset="0"/>
              </a:defRPr>
            </a:lvl8pPr>
            <a:lvl9pPr marL="3675957" indent="-216233" defTabSz="914485" eaLnBrk="0" fontAlgn="base" hangingPunct="0">
              <a:spcBef>
                <a:spcPct val="30000"/>
              </a:spcBef>
              <a:spcAft>
                <a:spcPct val="0"/>
              </a:spcAft>
              <a:defRPr sz="1100">
                <a:solidFill>
                  <a:schemeClr val="tx1"/>
                </a:solidFill>
                <a:latin typeface="Arial" charset="0"/>
              </a:defRPr>
            </a:lvl9pPr>
          </a:lstStyle>
          <a:p>
            <a:pPr eaLnBrk="1" hangingPunct="1">
              <a:spcBef>
                <a:spcPct val="0"/>
              </a:spcBef>
            </a:pPr>
            <a:fld id="{5BFEDFEC-7215-4A40-9735-87B9F1A9C0CA}" type="slidenum">
              <a:rPr lang="en-US" altLang="en-US" sz="1200">
                <a:solidFill>
                  <a:prstClr val="black"/>
                </a:solidFill>
              </a:rPr>
              <a:pPr eaLnBrk="1" hangingPunct="1">
                <a:spcBef>
                  <a:spcPct val="0"/>
                </a:spcBef>
              </a:pPr>
              <a:t>27</a:t>
            </a:fld>
            <a:endParaRPr lang="en-US" altLang="en-US" sz="1200" dirty="0">
              <a:solidFill>
                <a:prstClr val="black"/>
              </a:solidFill>
            </a:endParaRPr>
          </a:p>
        </p:txBody>
      </p:sp>
      <p:sp>
        <p:nvSpPr>
          <p:cNvPr id="43011" name="Rectangle 2"/>
          <p:cNvSpPr>
            <a:spLocks noGrp="1" noRot="1" noChangeAspect="1" noChangeArrowheads="1" noTextEdit="1"/>
          </p:cNvSpPr>
          <p:nvPr>
            <p:ph type="sldImg"/>
          </p:nvPr>
        </p:nvSpPr>
        <p:spPr>
          <a:xfrm>
            <a:off x="1144588" y="685800"/>
            <a:ext cx="4570412" cy="3429000"/>
          </a:xfrm>
          <a:ln/>
        </p:spPr>
      </p:sp>
      <p:sp>
        <p:nvSpPr>
          <p:cNvPr id="43012" name="Rectangle 3"/>
          <p:cNvSpPr>
            <a:spLocks noGrp="1" noChangeArrowheads="1"/>
          </p:cNvSpPr>
          <p:nvPr>
            <p:ph type="body" idx="1"/>
          </p:nvPr>
        </p:nvSpPr>
        <p:spPr>
          <a:noFill/>
        </p:spPr>
        <p:txBody>
          <a:bodyPr/>
          <a:lstStyle/>
          <a:p>
            <a:pPr eaLnBrk="1" hangingPunct="1"/>
            <a:endParaRPr lang="en-US" altLang="en-US" dirty="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defTabSz="914485" eaLnBrk="0" hangingPunct="0">
              <a:spcBef>
                <a:spcPct val="30000"/>
              </a:spcBef>
              <a:defRPr sz="1100">
                <a:solidFill>
                  <a:schemeClr val="tx1"/>
                </a:solidFill>
                <a:latin typeface="Arial" charset="0"/>
              </a:defRPr>
            </a:lvl1pPr>
            <a:lvl2pPr marL="702756" indent="-270291" defTabSz="914485" eaLnBrk="0" hangingPunct="0">
              <a:spcBef>
                <a:spcPct val="30000"/>
              </a:spcBef>
              <a:defRPr sz="1100">
                <a:solidFill>
                  <a:schemeClr val="tx1"/>
                </a:solidFill>
                <a:latin typeface="Arial" charset="0"/>
              </a:defRPr>
            </a:lvl2pPr>
            <a:lvl3pPr marL="1081164" indent="-216233" defTabSz="914485" eaLnBrk="0" hangingPunct="0">
              <a:spcBef>
                <a:spcPct val="30000"/>
              </a:spcBef>
              <a:defRPr sz="1100">
                <a:solidFill>
                  <a:schemeClr val="tx1"/>
                </a:solidFill>
                <a:latin typeface="Arial" charset="0"/>
              </a:defRPr>
            </a:lvl3pPr>
            <a:lvl4pPr marL="1513629" indent="-216233" defTabSz="914485" eaLnBrk="0" hangingPunct="0">
              <a:spcBef>
                <a:spcPct val="30000"/>
              </a:spcBef>
              <a:defRPr sz="1100">
                <a:solidFill>
                  <a:schemeClr val="tx1"/>
                </a:solidFill>
                <a:latin typeface="Arial" charset="0"/>
              </a:defRPr>
            </a:lvl4pPr>
            <a:lvl5pPr marL="1946095" indent="-216233" defTabSz="914485" eaLnBrk="0" hangingPunct="0">
              <a:spcBef>
                <a:spcPct val="30000"/>
              </a:spcBef>
              <a:defRPr sz="1100">
                <a:solidFill>
                  <a:schemeClr val="tx1"/>
                </a:solidFill>
                <a:latin typeface="Arial" charset="0"/>
              </a:defRPr>
            </a:lvl5pPr>
            <a:lvl6pPr marL="2378560" indent="-216233" defTabSz="914485" eaLnBrk="0" fontAlgn="base" hangingPunct="0">
              <a:spcBef>
                <a:spcPct val="30000"/>
              </a:spcBef>
              <a:spcAft>
                <a:spcPct val="0"/>
              </a:spcAft>
              <a:defRPr sz="1100">
                <a:solidFill>
                  <a:schemeClr val="tx1"/>
                </a:solidFill>
                <a:latin typeface="Arial" charset="0"/>
              </a:defRPr>
            </a:lvl6pPr>
            <a:lvl7pPr marL="2811026" indent="-216233" defTabSz="914485" eaLnBrk="0" fontAlgn="base" hangingPunct="0">
              <a:spcBef>
                <a:spcPct val="30000"/>
              </a:spcBef>
              <a:spcAft>
                <a:spcPct val="0"/>
              </a:spcAft>
              <a:defRPr sz="1100">
                <a:solidFill>
                  <a:schemeClr val="tx1"/>
                </a:solidFill>
                <a:latin typeface="Arial" charset="0"/>
              </a:defRPr>
            </a:lvl7pPr>
            <a:lvl8pPr marL="3243491" indent="-216233" defTabSz="914485" eaLnBrk="0" fontAlgn="base" hangingPunct="0">
              <a:spcBef>
                <a:spcPct val="30000"/>
              </a:spcBef>
              <a:spcAft>
                <a:spcPct val="0"/>
              </a:spcAft>
              <a:defRPr sz="1100">
                <a:solidFill>
                  <a:schemeClr val="tx1"/>
                </a:solidFill>
                <a:latin typeface="Arial" charset="0"/>
              </a:defRPr>
            </a:lvl8pPr>
            <a:lvl9pPr marL="3675957" indent="-216233" defTabSz="914485" eaLnBrk="0" fontAlgn="base" hangingPunct="0">
              <a:spcBef>
                <a:spcPct val="30000"/>
              </a:spcBef>
              <a:spcAft>
                <a:spcPct val="0"/>
              </a:spcAft>
              <a:defRPr sz="1100">
                <a:solidFill>
                  <a:schemeClr val="tx1"/>
                </a:solidFill>
                <a:latin typeface="Arial" charset="0"/>
              </a:defRPr>
            </a:lvl9pPr>
          </a:lstStyle>
          <a:p>
            <a:pPr eaLnBrk="1" hangingPunct="1">
              <a:spcBef>
                <a:spcPct val="0"/>
              </a:spcBef>
            </a:pPr>
            <a:fld id="{3518907D-F3BD-47AA-97C6-7ABC0DE79AE9}" type="slidenum">
              <a:rPr lang="en-US" altLang="en-US" sz="1200">
                <a:solidFill>
                  <a:prstClr val="black"/>
                </a:solidFill>
              </a:rPr>
              <a:pPr eaLnBrk="1" hangingPunct="1">
                <a:spcBef>
                  <a:spcPct val="0"/>
                </a:spcBef>
              </a:pPr>
              <a:t>28</a:t>
            </a:fld>
            <a:endParaRPr lang="en-US" altLang="en-US" sz="1200" dirty="0">
              <a:solidFill>
                <a:prstClr val="black"/>
              </a:solidFill>
            </a:endParaRPr>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p:spPr>
        <p:txBody>
          <a:bodyPr/>
          <a:lstStyle/>
          <a:p>
            <a:pPr eaLnBrk="1" hangingPunct="1"/>
            <a:endParaRPr lang="en-US" altLang="en-US" dirty="0"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p:spPr>
        <p:txBody>
          <a:bodyPr/>
          <a:lstStyle>
            <a:lvl1pPr defTabSz="914485" eaLnBrk="0" hangingPunct="0">
              <a:spcBef>
                <a:spcPct val="30000"/>
              </a:spcBef>
              <a:defRPr sz="1100">
                <a:solidFill>
                  <a:schemeClr val="tx1"/>
                </a:solidFill>
                <a:latin typeface="Arial" charset="0"/>
              </a:defRPr>
            </a:lvl1pPr>
            <a:lvl2pPr marL="702756" indent="-270291" defTabSz="914485" eaLnBrk="0" hangingPunct="0">
              <a:spcBef>
                <a:spcPct val="30000"/>
              </a:spcBef>
              <a:defRPr sz="1100">
                <a:solidFill>
                  <a:schemeClr val="tx1"/>
                </a:solidFill>
                <a:latin typeface="Arial" charset="0"/>
              </a:defRPr>
            </a:lvl2pPr>
            <a:lvl3pPr marL="1081164" indent="-216233" defTabSz="914485" eaLnBrk="0" hangingPunct="0">
              <a:spcBef>
                <a:spcPct val="30000"/>
              </a:spcBef>
              <a:defRPr sz="1100">
                <a:solidFill>
                  <a:schemeClr val="tx1"/>
                </a:solidFill>
                <a:latin typeface="Arial" charset="0"/>
              </a:defRPr>
            </a:lvl3pPr>
            <a:lvl4pPr marL="1513629" indent="-216233" defTabSz="914485" eaLnBrk="0" hangingPunct="0">
              <a:spcBef>
                <a:spcPct val="30000"/>
              </a:spcBef>
              <a:defRPr sz="1100">
                <a:solidFill>
                  <a:schemeClr val="tx1"/>
                </a:solidFill>
                <a:latin typeface="Arial" charset="0"/>
              </a:defRPr>
            </a:lvl4pPr>
            <a:lvl5pPr marL="1946095" indent="-216233" defTabSz="914485" eaLnBrk="0" hangingPunct="0">
              <a:spcBef>
                <a:spcPct val="30000"/>
              </a:spcBef>
              <a:defRPr sz="1100">
                <a:solidFill>
                  <a:schemeClr val="tx1"/>
                </a:solidFill>
                <a:latin typeface="Arial" charset="0"/>
              </a:defRPr>
            </a:lvl5pPr>
            <a:lvl6pPr marL="2378560" indent="-216233" defTabSz="914485" eaLnBrk="0" fontAlgn="base" hangingPunct="0">
              <a:spcBef>
                <a:spcPct val="30000"/>
              </a:spcBef>
              <a:spcAft>
                <a:spcPct val="0"/>
              </a:spcAft>
              <a:defRPr sz="1100">
                <a:solidFill>
                  <a:schemeClr val="tx1"/>
                </a:solidFill>
                <a:latin typeface="Arial" charset="0"/>
              </a:defRPr>
            </a:lvl6pPr>
            <a:lvl7pPr marL="2811026" indent="-216233" defTabSz="914485" eaLnBrk="0" fontAlgn="base" hangingPunct="0">
              <a:spcBef>
                <a:spcPct val="30000"/>
              </a:spcBef>
              <a:spcAft>
                <a:spcPct val="0"/>
              </a:spcAft>
              <a:defRPr sz="1100">
                <a:solidFill>
                  <a:schemeClr val="tx1"/>
                </a:solidFill>
                <a:latin typeface="Arial" charset="0"/>
              </a:defRPr>
            </a:lvl7pPr>
            <a:lvl8pPr marL="3243491" indent="-216233" defTabSz="914485" eaLnBrk="0" fontAlgn="base" hangingPunct="0">
              <a:spcBef>
                <a:spcPct val="30000"/>
              </a:spcBef>
              <a:spcAft>
                <a:spcPct val="0"/>
              </a:spcAft>
              <a:defRPr sz="1100">
                <a:solidFill>
                  <a:schemeClr val="tx1"/>
                </a:solidFill>
                <a:latin typeface="Arial" charset="0"/>
              </a:defRPr>
            </a:lvl8pPr>
            <a:lvl9pPr marL="3675957" indent="-216233" defTabSz="914485" eaLnBrk="0" fontAlgn="base" hangingPunct="0">
              <a:spcBef>
                <a:spcPct val="30000"/>
              </a:spcBef>
              <a:spcAft>
                <a:spcPct val="0"/>
              </a:spcAft>
              <a:defRPr sz="1100">
                <a:solidFill>
                  <a:schemeClr val="tx1"/>
                </a:solidFill>
                <a:latin typeface="Arial" charset="0"/>
              </a:defRPr>
            </a:lvl9pPr>
          </a:lstStyle>
          <a:p>
            <a:pPr eaLnBrk="1" hangingPunct="1">
              <a:spcBef>
                <a:spcPct val="0"/>
              </a:spcBef>
            </a:pPr>
            <a:fld id="{552F024C-6F0A-4F7F-A8CF-62190CD93387}" type="slidenum">
              <a:rPr lang="en-US" altLang="en-US" sz="1200">
                <a:solidFill>
                  <a:prstClr val="black"/>
                </a:solidFill>
              </a:rPr>
              <a:pPr eaLnBrk="1" hangingPunct="1">
                <a:spcBef>
                  <a:spcPct val="0"/>
                </a:spcBef>
              </a:pPr>
              <a:t>29</a:t>
            </a:fld>
            <a:endParaRPr lang="en-US" altLang="en-US" sz="1200" dirty="0">
              <a:solidFill>
                <a:prstClr val="black"/>
              </a:solidFill>
            </a:endParaRP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noFill/>
        </p:spPr>
        <p:txBody>
          <a:bodyPr/>
          <a:lstStyle/>
          <a:p>
            <a:pPr eaLnBrk="1" hangingPunct="1"/>
            <a:endParaRPr lang="en-US" alt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E506470-EE83-47C5-972F-60D2A222F865}" type="datetimeFigureOut">
              <a:rPr lang="en-US" smtClean="0"/>
              <a:pPr/>
              <a:t>9/16/13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9C3B35-9300-45F7-8D2D-01E904D1F710}"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E506470-EE83-47C5-972F-60D2A222F865}" type="datetimeFigureOut">
              <a:rPr lang="en-US" smtClean="0"/>
              <a:pPr/>
              <a:t>9/16/13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9C3B35-9300-45F7-8D2D-01E904D1F710}"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E506470-EE83-47C5-972F-60D2A222F865}" type="datetimeFigureOut">
              <a:rPr lang="en-US" smtClean="0"/>
              <a:pPr/>
              <a:t>9/16/13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9C3B35-9300-45F7-8D2D-01E904D1F710}"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E506470-EE83-47C5-972F-60D2A222F865}" type="datetimeFigureOut">
              <a:rPr lang="en-US" smtClean="0"/>
              <a:pPr/>
              <a:t>9/16/13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D9C3B35-9300-45F7-8D2D-01E904D1F710}"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E506470-EE83-47C5-972F-60D2A222F865}" type="datetimeFigureOut">
              <a:rPr lang="en-US" smtClean="0"/>
              <a:pPr/>
              <a:t>9/16/13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D9C3B35-9300-45F7-8D2D-01E904D1F710}"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E506470-EE83-47C5-972F-60D2A222F865}" type="datetimeFigureOut">
              <a:rPr lang="en-US" smtClean="0"/>
              <a:pPr/>
              <a:t>9/16/13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D9C3B35-9300-45F7-8D2D-01E904D1F710}"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E506470-EE83-47C5-972F-60D2A222F865}" type="datetimeFigureOut">
              <a:rPr lang="en-US" smtClean="0"/>
              <a:pPr/>
              <a:t>9/16/13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D9C3B35-9300-45F7-8D2D-01E904D1F710}"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E506470-EE83-47C5-972F-60D2A222F865}" type="datetimeFigureOut">
              <a:rPr lang="en-US" smtClean="0"/>
              <a:pPr/>
              <a:t>9/16/13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D9C3B35-9300-45F7-8D2D-01E904D1F710}" type="slidenum">
              <a:rPr lang="en-US" smtClean="0"/>
              <a:pPr/>
              <a:t>‹#›</a:t>
            </a:fld>
            <a:endParaRPr lang="en-US" dirty="0"/>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0E506470-EE83-47C5-972F-60D2A222F865}" type="datetimeFigureOut">
              <a:rPr lang="en-US" smtClean="0"/>
              <a:pPr/>
              <a:t>9/16/13</a:t>
            </a:fld>
            <a:endParaRPr lang="en-US" dirty="0"/>
          </a:p>
        </p:txBody>
      </p:sp>
      <p:sp>
        <p:nvSpPr>
          <p:cNvPr id="9" name="Slide Number Placeholder 8"/>
          <p:cNvSpPr>
            <a:spLocks noGrp="1"/>
          </p:cNvSpPr>
          <p:nvPr>
            <p:ph type="sldNum" sz="quarter" idx="11"/>
          </p:nvPr>
        </p:nvSpPr>
        <p:spPr/>
        <p:txBody>
          <a:bodyPr/>
          <a:lstStyle/>
          <a:p>
            <a:fld id="{BD9C3B35-9300-45F7-8D2D-01E904D1F710}" type="slidenum">
              <a:rPr lang="en-US" smtClean="0"/>
              <a:pPr/>
              <a:t>‹#›</a:t>
            </a:fld>
            <a:endParaRPr lang="en-US" dirty="0"/>
          </a:p>
        </p:txBody>
      </p:sp>
      <p:sp>
        <p:nvSpPr>
          <p:cNvPr id="10" name="Footer Placeholder 9"/>
          <p:cNvSpPr>
            <a:spLocks noGrp="1"/>
          </p:cNvSpPr>
          <p:nvPr>
            <p:ph type="ftr" sz="quarter" idx="12"/>
          </p:nvPr>
        </p:nvSpPr>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E506470-EE83-47C5-972F-60D2A222F865}" type="datetimeFigureOut">
              <a:rPr lang="en-US" smtClean="0"/>
              <a:pPr/>
              <a:t>9/16/13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9C3B35-9300-45F7-8D2D-01E904D1F710}"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E506470-EE83-47C5-972F-60D2A222F865}" type="datetimeFigureOut">
              <a:rPr lang="en-US" smtClean="0"/>
              <a:pPr/>
              <a:t>9/16/13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D9C3B35-9300-45F7-8D2D-01E904D1F710}" type="slidenum">
              <a:rPr lang="en-US" smtClean="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ltLang="en-US" dirty="0">
              <a:solidFill>
                <a:srgbClr val="000000"/>
              </a:solidFill>
            </a:endParaRPr>
          </a:p>
        </p:txBody>
      </p:sp>
    </p:spTree>
    <p:extLst>
      <p:ext uri="{BB962C8B-B14F-4D97-AF65-F5344CB8AC3E}">
        <p14:creationId xmlns:p14="http://schemas.microsoft.com/office/powerpoint/2010/main" val="53721180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ltLang="en-US" dirty="0">
              <a:solidFill>
                <a:srgbClr val="000000"/>
              </a:solidFill>
            </a:endParaRPr>
          </a:p>
        </p:txBody>
      </p:sp>
    </p:spTree>
    <p:extLst>
      <p:ext uri="{BB962C8B-B14F-4D97-AF65-F5344CB8AC3E}">
        <p14:creationId xmlns:p14="http://schemas.microsoft.com/office/powerpoint/2010/main" val="244051791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5"/>
          <p:cNvSpPr>
            <a:spLocks noGrp="1" noChangeArrowheads="1"/>
          </p:cNvSpPr>
          <p:nvPr>
            <p:ph type="ftr" sz="quarter" idx="10"/>
          </p:nvPr>
        </p:nvSpPr>
        <p:spPr>
          <a:ln/>
        </p:spPr>
        <p:txBody>
          <a:bodyPr/>
          <a:lstStyle>
            <a:lvl1pPr>
              <a:defRPr/>
            </a:lvl1pPr>
          </a:lstStyle>
          <a:p>
            <a:pPr>
              <a:defRPr/>
            </a:pPr>
            <a:endParaRPr lang="en-US" altLang="en-US" dirty="0">
              <a:solidFill>
                <a:srgbClr val="000000"/>
              </a:solidFill>
            </a:endParaRPr>
          </a:p>
        </p:txBody>
      </p:sp>
    </p:spTree>
    <p:extLst>
      <p:ext uri="{BB962C8B-B14F-4D97-AF65-F5344CB8AC3E}">
        <p14:creationId xmlns:p14="http://schemas.microsoft.com/office/powerpoint/2010/main" val="2149430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370013"/>
            <a:ext cx="408305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92650" y="1370013"/>
            <a:ext cx="4083050" cy="45259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5"/>
          <p:cNvSpPr>
            <a:spLocks noGrp="1" noChangeArrowheads="1"/>
          </p:cNvSpPr>
          <p:nvPr>
            <p:ph type="ftr" sz="quarter" idx="10"/>
          </p:nvPr>
        </p:nvSpPr>
        <p:spPr>
          <a:ln/>
        </p:spPr>
        <p:txBody>
          <a:bodyPr/>
          <a:lstStyle>
            <a:lvl1pPr>
              <a:defRPr/>
            </a:lvl1pPr>
          </a:lstStyle>
          <a:p>
            <a:pPr>
              <a:defRPr/>
            </a:pPr>
            <a:endParaRPr lang="en-US" altLang="en-US" dirty="0">
              <a:solidFill>
                <a:srgbClr val="000000"/>
              </a:solidFill>
            </a:endParaRPr>
          </a:p>
        </p:txBody>
      </p:sp>
    </p:spTree>
    <p:extLst>
      <p:ext uri="{BB962C8B-B14F-4D97-AF65-F5344CB8AC3E}">
        <p14:creationId xmlns:p14="http://schemas.microsoft.com/office/powerpoint/2010/main" val="41763833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5"/>
          <p:cNvSpPr>
            <a:spLocks noGrp="1" noChangeArrowheads="1"/>
          </p:cNvSpPr>
          <p:nvPr>
            <p:ph type="ftr" sz="quarter" idx="10"/>
          </p:nvPr>
        </p:nvSpPr>
        <p:spPr>
          <a:ln/>
        </p:spPr>
        <p:txBody>
          <a:bodyPr/>
          <a:lstStyle>
            <a:lvl1pPr>
              <a:defRPr/>
            </a:lvl1pPr>
          </a:lstStyle>
          <a:p>
            <a:pPr>
              <a:defRPr/>
            </a:pPr>
            <a:endParaRPr lang="en-US" altLang="en-US" dirty="0">
              <a:solidFill>
                <a:srgbClr val="000000"/>
              </a:solidFill>
            </a:endParaRPr>
          </a:p>
        </p:txBody>
      </p:sp>
    </p:spTree>
    <p:extLst>
      <p:ext uri="{BB962C8B-B14F-4D97-AF65-F5344CB8AC3E}">
        <p14:creationId xmlns:p14="http://schemas.microsoft.com/office/powerpoint/2010/main" val="1525209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5"/>
          <p:cNvSpPr>
            <a:spLocks noGrp="1" noChangeArrowheads="1"/>
          </p:cNvSpPr>
          <p:nvPr>
            <p:ph type="ftr" sz="quarter" idx="10"/>
          </p:nvPr>
        </p:nvSpPr>
        <p:spPr>
          <a:ln/>
        </p:spPr>
        <p:txBody>
          <a:bodyPr/>
          <a:lstStyle>
            <a:lvl1pPr>
              <a:defRPr/>
            </a:lvl1pPr>
          </a:lstStyle>
          <a:p>
            <a:pPr>
              <a:defRPr/>
            </a:pPr>
            <a:endParaRPr lang="en-US" altLang="en-US" dirty="0">
              <a:solidFill>
                <a:srgbClr val="000000"/>
              </a:solidFill>
            </a:endParaRPr>
          </a:p>
        </p:txBody>
      </p:sp>
    </p:spTree>
    <p:extLst>
      <p:ext uri="{BB962C8B-B14F-4D97-AF65-F5344CB8AC3E}">
        <p14:creationId xmlns:p14="http://schemas.microsoft.com/office/powerpoint/2010/main" val="20048079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5"/>
          <p:cNvSpPr>
            <a:spLocks noGrp="1" noChangeArrowheads="1"/>
          </p:cNvSpPr>
          <p:nvPr>
            <p:ph type="ftr" sz="quarter" idx="10"/>
          </p:nvPr>
        </p:nvSpPr>
        <p:spPr>
          <a:ln/>
        </p:spPr>
        <p:txBody>
          <a:bodyPr/>
          <a:lstStyle>
            <a:lvl1pPr>
              <a:defRPr/>
            </a:lvl1pPr>
          </a:lstStyle>
          <a:p>
            <a:pPr>
              <a:defRPr/>
            </a:pPr>
            <a:endParaRPr lang="en-US" altLang="en-US" dirty="0">
              <a:solidFill>
                <a:srgbClr val="000000"/>
              </a:solidFill>
            </a:endParaRPr>
          </a:p>
        </p:txBody>
      </p:sp>
    </p:spTree>
    <p:extLst>
      <p:ext uri="{BB962C8B-B14F-4D97-AF65-F5344CB8AC3E}">
        <p14:creationId xmlns:p14="http://schemas.microsoft.com/office/powerpoint/2010/main" val="11243407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ltLang="en-US" dirty="0">
              <a:solidFill>
                <a:srgbClr val="000000"/>
              </a:solidFill>
            </a:endParaRPr>
          </a:p>
        </p:txBody>
      </p:sp>
    </p:spTree>
    <p:extLst>
      <p:ext uri="{BB962C8B-B14F-4D97-AF65-F5344CB8AC3E}">
        <p14:creationId xmlns:p14="http://schemas.microsoft.com/office/powerpoint/2010/main" val="34850927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5"/>
          <p:cNvSpPr>
            <a:spLocks noGrp="1" noChangeArrowheads="1"/>
          </p:cNvSpPr>
          <p:nvPr>
            <p:ph type="ftr" sz="quarter" idx="10"/>
          </p:nvPr>
        </p:nvSpPr>
        <p:spPr>
          <a:ln/>
        </p:spPr>
        <p:txBody>
          <a:bodyPr/>
          <a:lstStyle>
            <a:lvl1pPr>
              <a:defRPr/>
            </a:lvl1pPr>
          </a:lstStyle>
          <a:p>
            <a:pPr>
              <a:defRPr/>
            </a:pPr>
            <a:endParaRPr lang="en-US" altLang="en-US" dirty="0">
              <a:solidFill>
                <a:srgbClr val="000000"/>
              </a:solidFill>
            </a:endParaRPr>
          </a:p>
        </p:txBody>
      </p:sp>
    </p:spTree>
    <p:extLst>
      <p:ext uri="{BB962C8B-B14F-4D97-AF65-F5344CB8AC3E}">
        <p14:creationId xmlns:p14="http://schemas.microsoft.com/office/powerpoint/2010/main" val="29425199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ltLang="en-US" dirty="0">
              <a:solidFill>
                <a:srgbClr val="000000"/>
              </a:solidFill>
            </a:endParaRPr>
          </a:p>
        </p:txBody>
      </p:sp>
    </p:spTree>
    <p:extLst>
      <p:ext uri="{BB962C8B-B14F-4D97-AF65-F5344CB8AC3E}">
        <p14:creationId xmlns:p14="http://schemas.microsoft.com/office/powerpoint/2010/main" val="378712574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6413" y="547688"/>
            <a:ext cx="2284412" cy="53482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0" y="547688"/>
            <a:ext cx="6704013" cy="53482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5"/>
          <p:cNvSpPr>
            <a:spLocks noGrp="1" noChangeArrowheads="1"/>
          </p:cNvSpPr>
          <p:nvPr>
            <p:ph type="ftr" sz="quarter" idx="10"/>
          </p:nvPr>
        </p:nvSpPr>
        <p:spPr>
          <a:ln/>
        </p:spPr>
        <p:txBody>
          <a:bodyPr/>
          <a:lstStyle>
            <a:lvl1pPr>
              <a:defRPr/>
            </a:lvl1pPr>
          </a:lstStyle>
          <a:p>
            <a:pPr>
              <a:defRPr/>
            </a:pPr>
            <a:endParaRPr lang="en-US" altLang="en-US" dirty="0">
              <a:solidFill>
                <a:srgbClr val="000000"/>
              </a:solidFill>
            </a:endParaRPr>
          </a:p>
        </p:txBody>
      </p:sp>
    </p:spTree>
    <p:extLst>
      <p:ext uri="{BB962C8B-B14F-4D97-AF65-F5344CB8AC3E}">
        <p14:creationId xmlns:p14="http://schemas.microsoft.com/office/powerpoint/2010/main" val="14716302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0" y="547688"/>
            <a:ext cx="9140825" cy="365125"/>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457200" y="1370013"/>
            <a:ext cx="8318500" cy="4525962"/>
          </a:xfrm>
        </p:spPr>
        <p:txBody>
          <a:bodyPr/>
          <a:lstStyle/>
          <a:p>
            <a:pPr lvl="0"/>
            <a:endParaRPr lang="en-US" noProof="0" dirty="0" smtClean="0"/>
          </a:p>
        </p:txBody>
      </p:sp>
      <p:sp>
        <p:nvSpPr>
          <p:cNvPr id="4" name="Rectangle 5"/>
          <p:cNvSpPr>
            <a:spLocks noGrp="1" noChangeArrowheads="1"/>
          </p:cNvSpPr>
          <p:nvPr>
            <p:ph type="ftr" sz="quarter" idx="10"/>
          </p:nvPr>
        </p:nvSpPr>
        <p:spPr>
          <a:ln/>
        </p:spPr>
        <p:txBody>
          <a:bodyPr/>
          <a:lstStyle>
            <a:lvl1pPr>
              <a:defRPr/>
            </a:lvl1pPr>
          </a:lstStyle>
          <a:p>
            <a:pPr>
              <a:defRPr/>
            </a:pPr>
            <a:endParaRPr lang="en-US" altLang="en-US" dirty="0">
              <a:solidFill>
                <a:srgbClr val="000000"/>
              </a:solidFill>
            </a:endParaRPr>
          </a:p>
        </p:txBody>
      </p:sp>
    </p:spTree>
    <p:extLst>
      <p:ext uri="{BB962C8B-B14F-4D97-AF65-F5344CB8AC3E}">
        <p14:creationId xmlns:p14="http://schemas.microsoft.com/office/powerpoint/2010/main" val="359734385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BD9C3B35-9300-45F7-8D2D-01E904D1F710}" type="slidenum">
              <a:rPr lang="en-US" smtClean="0"/>
              <a:pPr/>
              <a:t>‹#›</a:t>
            </a:fld>
            <a:endParaRPr lang="en-US" dirty="0"/>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dirty="0"/>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0E506470-EE83-47C5-972F-60D2A222F865}" type="datetimeFigureOut">
              <a:rPr lang="en-US" smtClean="0"/>
              <a:pPr/>
              <a:t>9/16/13</a:t>
            </a:fld>
            <a:endParaRPr lang="en-US" dirty="0"/>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547688"/>
            <a:ext cx="9140825" cy="36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1" compatLnSpc="1">
            <a:prstTxWarp prst="textNoShape">
              <a:avLst/>
            </a:prstTxWarp>
          </a:bodyPr>
          <a:lstStyle/>
          <a:p>
            <a:pPr lvl="0"/>
            <a:r>
              <a:rPr lang="en-US" altLang="en-US" smtClean="0"/>
              <a:t>Click to edit Master title style</a:t>
            </a:r>
          </a:p>
        </p:txBody>
      </p:sp>
      <p:sp>
        <p:nvSpPr>
          <p:cNvPr id="1027" name="Rectangle 3"/>
          <p:cNvSpPr>
            <a:spLocks noGrp="1" noChangeArrowheads="1"/>
          </p:cNvSpPr>
          <p:nvPr>
            <p:ph type="body" idx="1"/>
          </p:nvPr>
        </p:nvSpPr>
        <p:spPr bwMode="auto">
          <a:xfrm>
            <a:off x="457200" y="1370013"/>
            <a:ext cx="8318500" cy="4525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b="0"/>
            </a:lvl1pPr>
          </a:lstStyle>
          <a:p>
            <a:pPr fontAlgn="base">
              <a:spcBef>
                <a:spcPct val="0"/>
              </a:spcBef>
              <a:spcAft>
                <a:spcPct val="0"/>
              </a:spcAft>
              <a:defRPr/>
            </a:pPr>
            <a:endParaRPr lang="en-US" altLang="en-US" dirty="0">
              <a:solidFill>
                <a:srgbClr val="000000"/>
              </a:solidFill>
              <a:latin typeface="Arial" charset="0"/>
            </a:endParaRPr>
          </a:p>
        </p:txBody>
      </p:sp>
    </p:spTree>
    <p:extLst>
      <p:ext uri="{BB962C8B-B14F-4D97-AF65-F5344CB8AC3E}">
        <p14:creationId xmlns:p14="http://schemas.microsoft.com/office/powerpoint/2010/main" val="188156347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Lst>
  <p:txStyles>
    <p:titleStyle>
      <a:lvl1pPr algn="ctr" rtl="0" eaLnBrk="0" fontAlgn="base" hangingPunct="0">
        <a:spcBef>
          <a:spcPct val="0"/>
        </a:spcBef>
        <a:spcAft>
          <a:spcPct val="0"/>
        </a:spcAft>
        <a:defRPr>
          <a:solidFill>
            <a:schemeClr val="tx2"/>
          </a:solidFill>
          <a:latin typeface="+mj-lt"/>
          <a:ea typeface="+mj-ea"/>
          <a:cs typeface="+mj-cs"/>
        </a:defRPr>
      </a:lvl1pPr>
      <a:lvl2pPr algn="ctr" rtl="0" eaLnBrk="0" fontAlgn="base" hangingPunct="0">
        <a:spcBef>
          <a:spcPct val="0"/>
        </a:spcBef>
        <a:spcAft>
          <a:spcPct val="0"/>
        </a:spcAft>
        <a:defRPr>
          <a:solidFill>
            <a:schemeClr val="tx2"/>
          </a:solidFill>
          <a:latin typeface="Arial Black" pitchFamily="34" charset="0"/>
        </a:defRPr>
      </a:lvl2pPr>
      <a:lvl3pPr algn="ctr" rtl="0" eaLnBrk="0" fontAlgn="base" hangingPunct="0">
        <a:spcBef>
          <a:spcPct val="0"/>
        </a:spcBef>
        <a:spcAft>
          <a:spcPct val="0"/>
        </a:spcAft>
        <a:defRPr>
          <a:solidFill>
            <a:schemeClr val="tx2"/>
          </a:solidFill>
          <a:latin typeface="Arial Black" pitchFamily="34" charset="0"/>
        </a:defRPr>
      </a:lvl3pPr>
      <a:lvl4pPr algn="ctr" rtl="0" eaLnBrk="0" fontAlgn="base" hangingPunct="0">
        <a:spcBef>
          <a:spcPct val="0"/>
        </a:spcBef>
        <a:spcAft>
          <a:spcPct val="0"/>
        </a:spcAft>
        <a:defRPr>
          <a:solidFill>
            <a:schemeClr val="tx2"/>
          </a:solidFill>
          <a:latin typeface="Arial Black" pitchFamily="34" charset="0"/>
        </a:defRPr>
      </a:lvl4pPr>
      <a:lvl5pPr algn="ctr" rtl="0" eaLnBrk="0" fontAlgn="base" hangingPunct="0">
        <a:spcBef>
          <a:spcPct val="0"/>
        </a:spcBef>
        <a:spcAft>
          <a:spcPct val="0"/>
        </a:spcAft>
        <a:defRPr>
          <a:solidFill>
            <a:schemeClr val="tx2"/>
          </a:solidFill>
          <a:latin typeface="Arial Black" pitchFamily="34" charset="0"/>
        </a:defRPr>
      </a:lvl5pPr>
      <a:lvl6pPr marL="457200" algn="ctr" rtl="0" fontAlgn="base">
        <a:spcBef>
          <a:spcPct val="0"/>
        </a:spcBef>
        <a:spcAft>
          <a:spcPct val="0"/>
        </a:spcAft>
        <a:defRPr>
          <a:solidFill>
            <a:schemeClr val="tx2"/>
          </a:solidFill>
          <a:latin typeface="Arial Black" pitchFamily="34" charset="0"/>
        </a:defRPr>
      </a:lvl6pPr>
      <a:lvl7pPr marL="914400" algn="ctr" rtl="0" fontAlgn="base">
        <a:spcBef>
          <a:spcPct val="0"/>
        </a:spcBef>
        <a:spcAft>
          <a:spcPct val="0"/>
        </a:spcAft>
        <a:defRPr>
          <a:solidFill>
            <a:schemeClr val="tx2"/>
          </a:solidFill>
          <a:latin typeface="Arial Black" pitchFamily="34" charset="0"/>
        </a:defRPr>
      </a:lvl7pPr>
      <a:lvl8pPr marL="1371600" algn="ctr" rtl="0" fontAlgn="base">
        <a:spcBef>
          <a:spcPct val="0"/>
        </a:spcBef>
        <a:spcAft>
          <a:spcPct val="0"/>
        </a:spcAft>
        <a:defRPr>
          <a:solidFill>
            <a:schemeClr val="tx2"/>
          </a:solidFill>
          <a:latin typeface="Arial Black" pitchFamily="34" charset="0"/>
        </a:defRPr>
      </a:lvl8pPr>
      <a:lvl9pPr marL="1828800" algn="ctr" rtl="0" fontAlgn="base">
        <a:spcBef>
          <a:spcPct val="0"/>
        </a:spcBef>
        <a:spcAft>
          <a:spcPct val="0"/>
        </a:spcAft>
        <a:defRPr>
          <a:solidFill>
            <a:schemeClr val="tx2"/>
          </a:solidFill>
          <a:latin typeface="Arial Black" pitchFamily="34" charset="0"/>
        </a:defRPr>
      </a:lvl9pPr>
    </p:titleStyle>
    <p:bodyStyle>
      <a:lvl1pPr marL="342900" indent="-342900" algn="l" rtl="0" eaLnBrk="0" fontAlgn="base" hangingPunct="0">
        <a:spcBef>
          <a:spcPct val="20000"/>
        </a:spcBef>
        <a:spcAft>
          <a:spcPct val="0"/>
        </a:spcAft>
        <a:buChar char="•"/>
        <a:defRPr>
          <a:solidFill>
            <a:schemeClr val="tx1"/>
          </a:solidFill>
          <a:latin typeface="+mn-lt"/>
          <a:ea typeface="+mn-ea"/>
          <a:cs typeface="+mn-cs"/>
        </a:defRPr>
      </a:lvl1pPr>
      <a:lvl2pPr marL="742950" indent="-285750" algn="l" rtl="0" eaLnBrk="0" fontAlgn="base" hangingPunct="0">
        <a:spcBef>
          <a:spcPct val="20000"/>
        </a:spcBef>
        <a:spcAft>
          <a:spcPct val="0"/>
        </a:spcAft>
        <a:buChar char="–"/>
        <a:defRPr>
          <a:solidFill>
            <a:schemeClr val="tx1"/>
          </a:solidFill>
          <a:latin typeface="Arial" charset="0"/>
        </a:defRPr>
      </a:lvl2pPr>
      <a:lvl3pPr marL="1143000" indent="-228600" algn="l" rtl="0" eaLnBrk="0" fontAlgn="base" hangingPunct="0">
        <a:spcBef>
          <a:spcPct val="20000"/>
        </a:spcBef>
        <a:spcAft>
          <a:spcPct val="0"/>
        </a:spcAft>
        <a:buChar char="•"/>
        <a:defRPr>
          <a:solidFill>
            <a:schemeClr val="tx1"/>
          </a:solidFill>
          <a:latin typeface="Arial" charset="0"/>
        </a:defRPr>
      </a:lvl3pPr>
      <a:lvl4pPr marL="1600200" indent="-228600" algn="l" rtl="0" eaLnBrk="0" fontAlgn="base" hangingPunct="0">
        <a:spcBef>
          <a:spcPct val="20000"/>
        </a:spcBef>
        <a:spcAft>
          <a:spcPct val="0"/>
        </a:spcAft>
        <a:buChar char="–"/>
        <a:defRPr>
          <a:solidFill>
            <a:schemeClr val="tx1"/>
          </a:solidFill>
          <a:latin typeface="Arial" charset="0"/>
        </a:defRPr>
      </a:lvl4pPr>
      <a:lvl5pPr marL="2057400" indent="-228600" algn="l" rtl="0" eaLnBrk="0" fontAlgn="base" hangingPunct="0">
        <a:spcBef>
          <a:spcPct val="20000"/>
        </a:spcBef>
        <a:spcAft>
          <a:spcPct val="0"/>
        </a:spcAft>
        <a:buChar char="»"/>
        <a:defRPr>
          <a:solidFill>
            <a:schemeClr val="tx1"/>
          </a:solidFill>
          <a:latin typeface="Arial" charset="0"/>
        </a:defRPr>
      </a:lvl5pPr>
      <a:lvl6pPr marL="2514600" indent="-228600" algn="l" rtl="0" fontAlgn="base">
        <a:spcBef>
          <a:spcPct val="20000"/>
        </a:spcBef>
        <a:spcAft>
          <a:spcPct val="0"/>
        </a:spcAft>
        <a:buChar char="»"/>
        <a:defRPr>
          <a:solidFill>
            <a:schemeClr val="tx1"/>
          </a:solidFill>
          <a:latin typeface="Arial" charset="0"/>
        </a:defRPr>
      </a:lvl6pPr>
      <a:lvl7pPr marL="2971800" indent="-228600" algn="l" rtl="0" fontAlgn="base">
        <a:spcBef>
          <a:spcPct val="20000"/>
        </a:spcBef>
        <a:spcAft>
          <a:spcPct val="0"/>
        </a:spcAft>
        <a:buChar char="»"/>
        <a:defRPr>
          <a:solidFill>
            <a:schemeClr val="tx1"/>
          </a:solidFill>
          <a:latin typeface="Arial" charset="0"/>
        </a:defRPr>
      </a:lvl7pPr>
      <a:lvl8pPr marL="3429000" indent="-228600" algn="l" rtl="0" fontAlgn="base">
        <a:spcBef>
          <a:spcPct val="20000"/>
        </a:spcBef>
        <a:spcAft>
          <a:spcPct val="0"/>
        </a:spcAft>
        <a:buChar char="»"/>
        <a:defRPr>
          <a:solidFill>
            <a:schemeClr val="tx1"/>
          </a:solidFill>
          <a:latin typeface="Arial" charset="0"/>
        </a:defRPr>
      </a:lvl8pPr>
      <a:lvl9pPr marL="3886200" indent="-228600" algn="l" rtl="0" fontAlgn="base">
        <a:spcBef>
          <a:spcPct val="20000"/>
        </a:spcBef>
        <a:spcAft>
          <a:spcPct val="0"/>
        </a:spcAft>
        <a:buChar char="»"/>
        <a:defRPr>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 Id="rId1" Type="http://schemas.openxmlformats.org/officeDocument/2006/relationships/slideLayout" Target="../slideLayouts/slideLayout2.xml"/><Relationship Id="rId2" Type="http://schemas.openxmlformats.org/officeDocument/2006/relationships/image" Target="../media/image2.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4" Type="http://schemas.openxmlformats.org/officeDocument/2006/relationships/oleObject" Target="../embeddings/oleObject1.bin"/><Relationship Id="rId5" Type="http://schemas.openxmlformats.org/officeDocument/2006/relationships/image" Target="../media/image7.emf"/><Relationship Id="rId1" Type="http://schemas.openxmlformats.org/officeDocument/2006/relationships/vmlDrawing" Target="../drawings/vmlDrawing1.vml"/><Relationship Id="rId2"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4" Type="http://schemas.openxmlformats.org/officeDocument/2006/relationships/oleObject" Target="../embeddings/oleObject2.bin"/><Relationship Id="rId5" Type="http://schemas.openxmlformats.org/officeDocument/2006/relationships/image" Target="../media/image8.emf"/><Relationship Id="rId6" Type="http://schemas.openxmlformats.org/officeDocument/2006/relationships/oleObject" Target="../embeddings/oleObject3.bin"/><Relationship Id="rId7" Type="http://schemas.openxmlformats.org/officeDocument/2006/relationships/image" Target="../media/image9.emf"/><Relationship Id="rId1" Type="http://schemas.openxmlformats.org/officeDocument/2006/relationships/vmlDrawing" Target="../drawings/vmlDrawing2.vml"/><Relationship Id="rId2"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4" Type="http://schemas.openxmlformats.org/officeDocument/2006/relationships/image" Target="../media/image12.jpeg"/><Relationship Id="rId1" Type="http://schemas.openxmlformats.org/officeDocument/2006/relationships/slideLayout" Target="../slideLayouts/slideLayout2.xml"/><Relationship Id="rId2" Type="http://schemas.openxmlformats.org/officeDocument/2006/relationships/image" Target="../media/image10.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3.xml"/><Relationship Id="rId4" Type="http://schemas.openxmlformats.org/officeDocument/2006/relationships/oleObject" Target="../embeddings/oleObject4.bin"/><Relationship Id="rId5" Type="http://schemas.openxmlformats.org/officeDocument/2006/relationships/image" Target="../media/image13.emf"/><Relationship Id="rId1" Type="http://schemas.openxmlformats.org/officeDocument/2006/relationships/vmlDrawing" Target="../drawings/vmlDrawing3.vml"/><Relationship Id="rId2"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oleObject" Target="../embeddings/oleObject5.bin"/><Relationship Id="rId5" Type="http://schemas.openxmlformats.org/officeDocument/2006/relationships/image" Target="../media/image14.emf"/><Relationship Id="rId6" Type="http://schemas.openxmlformats.org/officeDocument/2006/relationships/oleObject" Target="../embeddings/oleObject6.bin"/><Relationship Id="rId7" Type="http://schemas.openxmlformats.org/officeDocument/2006/relationships/image" Target="../media/image15.emf"/><Relationship Id="rId1" Type="http://schemas.openxmlformats.org/officeDocument/2006/relationships/vmlDrawing" Target="../drawings/vmlDrawing4.vml"/><Relationship Id="rId2"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chart" Target="../charts/char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chart" Target="../charts/char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chart" Target="../charts/char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chart" Target="../charts/chart4.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7.xml"/><Relationship Id="rId4" Type="http://schemas.openxmlformats.org/officeDocument/2006/relationships/oleObject" Target="../embeddings/oleObject7.bin"/><Relationship Id="rId5" Type="http://schemas.openxmlformats.org/officeDocument/2006/relationships/image" Target="../media/image16.emf"/><Relationship Id="rId1" Type="http://schemas.openxmlformats.org/officeDocument/2006/relationships/vmlDrawing" Target="../drawings/vmlDrawing5.vml"/><Relationship Id="rId2"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8.xml"/><Relationship Id="rId4" Type="http://schemas.openxmlformats.org/officeDocument/2006/relationships/oleObject" Target="../embeddings/oleObject8.bin"/><Relationship Id="rId5" Type="http://schemas.openxmlformats.org/officeDocument/2006/relationships/image" Target="../media/image17.emf"/><Relationship Id="rId6" Type="http://schemas.openxmlformats.org/officeDocument/2006/relationships/oleObject" Target="../embeddings/oleObject9.bin"/><Relationship Id="rId7" Type="http://schemas.openxmlformats.org/officeDocument/2006/relationships/image" Target="../media/image18.emf"/><Relationship Id="rId1" Type="http://schemas.openxmlformats.org/officeDocument/2006/relationships/vmlDrawing" Target="../drawings/vmlDrawing6.vml"/><Relationship Id="rId2"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9.xml"/><Relationship Id="rId4" Type="http://schemas.openxmlformats.org/officeDocument/2006/relationships/oleObject" Target="../embeddings/oleObject10.bin"/><Relationship Id="rId5" Type="http://schemas.openxmlformats.org/officeDocument/2006/relationships/image" Target="../media/image19.emf"/><Relationship Id="rId1" Type="http://schemas.openxmlformats.org/officeDocument/2006/relationships/vmlDrawing" Target="../drawings/vmlDrawing7.vml"/><Relationship Id="rId2"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image" Target="../media/image2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2.xml"/><Relationship Id="rId4" Type="http://schemas.openxmlformats.org/officeDocument/2006/relationships/oleObject" Target="../embeddings/oleObject11.bin"/><Relationship Id="rId5" Type="http://schemas.openxmlformats.org/officeDocument/2006/relationships/image" Target="../media/image22.emf"/><Relationship Id="rId1" Type="http://schemas.openxmlformats.org/officeDocument/2006/relationships/vmlDrawing" Target="../drawings/vmlDrawing8.vml"/><Relationship Id="rId2"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3.xml"/><Relationship Id="rId4" Type="http://schemas.openxmlformats.org/officeDocument/2006/relationships/oleObject" Target="../embeddings/oleObject12.bin"/><Relationship Id="rId5" Type="http://schemas.openxmlformats.org/officeDocument/2006/relationships/image" Target="../media/image23.emf"/><Relationship Id="rId1" Type="http://schemas.openxmlformats.org/officeDocument/2006/relationships/vmlDrawing" Target="../drawings/vmlDrawing9.vml"/><Relationship Id="rId2"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eg"/><Relationship Id="rId4" Type="http://schemas.openxmlformats.org/officeDocument/2006/relationships/image" Target="../media/image25.jpeg"/><Relationship Id="rId1" Type="http://schemas.openxmlformats.org/officeDocument/2006/relationships/slideLayout" Target="../slideLayouts/slideLayout13.xml"/><Relationship Id="rId2" Type="http://schemas.openxmlformats.org/officeDocument/2006/relationships/notesSlide" Target="../notesSlides/notesSlide14.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5.xml"/><Relationship Id="rId4" Type="http://schemas.openxmlformats.org/officeDocument/2006/relationships/oleObject" Target="../embeddings/oleObject13.bin"/><Relationship Id="rId5" Type="http://schemas.openxmlformats.org/officeDocument/2006/relationships/image" Target="../media/image26.emf"/><Relationship Id="rId6" Type="http://schemas.openxmlformats.org/officeDocument/2006/relationships/oleObject" Target="../embeddings/oleObject14.bin"/><Relationship Id="rId7" Type="http://schemas.openxmlformats.org/officeDocument/2006/relationships/image" Target="../media/image27.emf"/><Relationship Id="rId1" Type="http://schemas.openxmlformats.org/officeDocument/2006/relationships/vmlDrawing" Target="../drawings/vmlDrawing10.vml"/><Relationship Id="rId2"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6.xml"/><Relationship Id="rId4" Type="http://schemas.openxmlformats.org/officeDocument/2006/relationships/oleObject" Target="../embeddings/oleObject15.bin"/><Relationship Id="rId5" Type="http://schemas.openxmlformats.org/officeDocument/2006/relationships/image" Target="../media/image28.emf"/><Relationship Id="rId6" Type="http://schemas.openxmlformats.org/officeDocument/2006/relationships/oleObject" Target="../embeddings/oleObject16.bin"/><Relationship Id="rId7" Type="http://schemas.openxmlformats.org/officeDocument/2006/relationships/image" Target="../media/image29.emf"/><Relationship Id="rId1" Type="http://schemas.openxmlformats.org/officeDocument/2006/relationships/vmlDrawing" Target="../drawings/vmlDrawing11.vml"/><Relationship Id="rId2"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7.xml"/><Relationship Id="rId4" Type="http://schemas.openxmlformats.org/officeDocument/2006/relationships/oleObject" Target="../embeddings/oleObject17.bin"/><Relationship Id="rId5" Type="http://schemas.openxmlformats.org/officeDocument/2006/relationships/image" Target="../media/image30.emf"/><Relationship Id="rId6" Type="http://schemas.openxmlformats.org/officeDocument/2006/relationships/hyperlink" Target="http://www.nschdata.org/" TargetMode="External"/><Relationship Id="rId1" Type="http://schemas.openxmlformats.org/officeDocument/2006/relationships/vmlDrawing" Target="../drawings/vmlDrawing12.vml"/><Relationship Id="rId2"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8.xml"/><Relationship Id="rId4" Type="http://schemas.openxmlformats.org/officeDocument/2006/relationships/oleObject" Target="../embeddings/oleObject18.bin"/><Relationship Id="rId5" Type="http://schemas.openxmlformats.org/officeDocument/2006/relationships/image" Target="../media/image31.emf"/><Relationship Id="rId1" Type="http://schemas.openxmlformats.org/officeDocument/2006/relationships/vmlDrawing" Target="../drawings/vmlDrawing13.vml"/><Relationship Id="rId2"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9.xml"/><Relationship Id="rId3" Type="http://schemas.openxmlformats.org/officeDocument/2006/relationships/image" Target="../media/image32.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0.xml"/><Relationship Id="rId4" Type="http://schemas.openxmlformats.org/officeDocument/2006/relationships/oleObject" Target="../embeddings/oleObject19.bin"/><Relationship Id="rId5" Type="http://schemas.openxmlformats.org/officeDocument/2006/relationships/image" Target="../media/image33.emf"/><Relationship Id="rId1" Type="http://schemas.openxmlformats.org/officeDocument/2006/relationships/vmlDrawing" Target="../drawings/vmlDrawing14.vml"/><Relationship Id="rId2"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1.xml"/><Relationship Id="rId4" Type="http://schemas.openxmlformats.org/officeDocument/2006/relationships/oleObject" Target="../embeddings/oleObject20.bin"/><Relationship Id="rId5" Type="http://schemas.openxmlformats.org/officeDocument/2006/relationships/image" Target="../media/image34.emf"/><Relationship Id="rId1" Type="http://schemas.openxmlformats.org/officeDocument/2006/relationships/vmlDrawing" Target="../drawings/vmlDrawing15.vml"/><Relationship Id="rId2"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2.xml"/><Relationship Id="rId4" Type="http://schemas.openxmlformats.org/officeDocument/2006/relationships/oleObject" Target="../embeddings/oleObject21.bin"/><Relationship Id="rId5" Type="http://schemas.openxmlformats.org/officeDocument/2006/relationships/image" Target="../media/image35.emf"/><Relationship Id="rId6" Type="http://schemas.openxmlformats.org/officeDocument/2006/relationships/oleObject" Target="../embeddings/oleObject22.bin"/><Relationship Id="rId7" Type="http://schemas.openxmlformats.org/officeDocument/2006/relationships/image" Target="../media/image36.emf"/><Relationship Id="rId8" Type="http://schemas.openxmlformats.org/officeDocument/2006/relationships/oleObject" Target="../embeddings/oleObject23.bin"/><Relationship Id="rId9" Type="http://schemas.openxmlformats.org/officeDocument/2006/relationships/image" Target="../media/image37.emf"/><Relationship Id="rId10" Type="http://schemas.openxmlformats.org/officeDocument/2006/relationships/hyperlink" Target="http://hcupnet.ahrq.gov/" TargetMode="External"/><Relationship Id="rId1" Type="http://schemas.openxmlformats.org/officeDocument/2006/relationships/vmlDrawing" Target="../drawings/vmlDrawing16.vml"/><Relationship Id="rId2"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3.xml"/><Relationship Id="rId4" Type="http://schemas.openxmlformats.org/officeDocument/2006/relationships/oleObject" Target="../embeddings/oleObject24.bin"/><Relationship Id="rId5" Type="http://schemas.openxmlformats.org/officeDocument/2006/relationships/image" Target="../media/image38.emf"/><Relationship Id="rId6" Type="http://schemas.openxmlformats.org/officeDocument/2006/relationships/oleObject" Target="../embeddings/oleObject25.bin"/><Relationship Id="rId7" Type="http://schemas.openxmlformats.org/officeDocument/2006/relationships/image" Target="../media/image39.emf"/><Relationship Id="rId1" Type="http://schemas.openxmlformats.org/officeDocument/2006/relationships/vmlDrawing" Target="../drawings/vmlDrawing17.vml"/><Relationship Id="rId2"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0"/>
            <a:ext cx="7543800" cy="2667001"/>
          </a:xfrm>
        </p:spPr>
        <p:txBody>
          <a:bodyPr>
            <a:normAutofit/>
          </a:bodyPr>
          <a:lstStyle/>
          <a:p>
            <a:r>
              <a:rPr lang="en-US" sz="3200" b="1" dirty="0" smtClean="0"/>
              <a:t>An Introduction to the </a:t>
            </a:r>
            <a:r>
              <a:rPr lang="en-US" sz="4800" b="1" dirty="0" smtClean="0"/>
              <a:t/>
            </a:r>
            <a:br>
              <a:rPr lang="en-US" sz="4800" b="1" dirty="0" smtClean="0"/>
            </a:br>
            <a:r>
              <a:rPr lang="en-US" sz="4800" b="1" dirty="0" smtClean="0"/>
              <a:t>Role of Family Medicine</a:t>
            </a:r>
            <a:br>
              <a:rPr lang="en-US" sz="4800" b="1" dirty="0" smtClean="0"/>
            </a:br>
            <a:r>
              <a:rPr lang="en-US" sz="3200" b="1" dirty="0" smtClean="0"/>
              <a:t>in the Healthcare System</a:t>
            </a:r>
            <a:endParaRPr lang="en-US" sz="3200" b="1" dirty="0"/>
          </a:p>
        </p:txBody>
      </p:sp>
      <p:sp>
        <p:nvSpPr>
          <p:cNvPr id="3" name="Subtitle 2"/>
          <p:cNvSpPr>
            <a:spLocks noGrp="1"/>
          </p:cNvSpPr>
          <p:nvPr>
            <p:ph type="subTitle" idx="1"/>
          </p:nvPr>
        </p:nvSpPr>
        <p:spPr>
          <a:xfrm>
            <a:off x="685800" y="3810000"/>
            <a:ext cx="6461760" cy="2286000"/>
          </a:xfrm>
        </p:spPr>
        <p:txBody>
          <a:bodyPr>
            <a:normAutofit lnSpcReduction="10000"/>
          </a:bodyPr>
          <a:lstStyle/>
          <a:p>
            <a:r>
              <a:rPr lang="en-US" b="1" dirty="0" smtClean="0">
                <a:solidFill>
                  <a:schemeClr val="tx1"/>
                </a:solidFill>
              </a:rPr>
              <a:t>John Boltri, M.D., F.A.A.F.P. </a:t>
            </a:r>
          </a:p>
          <a:p>
            <a:r>
              <a:rPr lang="en-US" sz="1400" b="1" dirty="0" smtClean="0">
                <a:solidFill>
                  <a:schemeClr val="tx1"/>
                </a:solidFill>
              </a:rPr>
              <a:t>Professor and Chair </a:t>
            </a:r>
          </a:p>
          <a:p>
            <a:r>
              <a:rPr lang="en-US" sz="1900" b="1" dirty="0" smtClean="0">
                <a:solidFill>
                  <a:schemeClr val="tx1"/>
                </a:solidFill>
              </a:rPr>
              <a:t>Margit Chadwell, </a:t>
            </a:r>
            <a:r>
              <a:rPr lang="en-US" sz="1900" b="1" dirty="0">
                <a:solidFill>
                  <a:schemeClr val="tx1"/>
                </a:solidFill>
              </a:rPr>
              <a:t>M.D., F.A.A.F.P. </a:t>
            </a:r>
            <a:endParaRPr lang="en-US" sz="1900" b="1" dirty="0" smtClean="0">
              <a:solidFill>
                <a:schemeClr val="tx1"/>
              </a:solidFill>
            </a:endParaRPr>
          </a:p>
          <a:p>
            <a:r>
              <a:rPr lang="en-US" sz="1400" b="1" dirty="0" smtClean="0">
                <a:solidFill>
                  <a:schemeClr val="tx1"/>
                </a:solidFill>
              </a:rPr>
              <a:t>Family Medicine Clerkship Director</a:t>
            </a:r>
          </a:p>
          <a:p>
            <a:endParaRPr lang="en-US" sz="1400" b="1" dirty="0">
              <a:solidFill>
                <a:schemeClr val="tx1"/>
              </a:solidFill>
            </a:endParaRPr>
          </a:p>
          <a:p>
            <a:endParaRPr lang="en-US" sz="1400" b="1" dirty="0" smtClean="0">
              <a:solidFill>
                <a:schemeClr val="tx1"/>
              </a:solidFill>
            </a:endParaRPr>
          </a:p>
          <a:p>
            <a:pPr algn="ctr"/>
            <a:r>
              <a:rPr lang="en-US" sz="1600" b="1" dirty="0" smtClean="0">
                <a:solidFill>
                  <a:schemeClr val="tx1"/>
                </a:solidFill>
              </a:rPr>
              <a:t>Department </a:t>
            </a:r>
            <a:r>
              <a:rPr lang="en-US" sz="1600" b="1" dirty="0">
                <a:solidFill>
                  <a:schemeClr val="tx1"/>
                </a:solidFill>
              </a:rPr>
              <a:t>of Family Medicine and Public Health </a:t>
            </a:r>
            <a:r>
              <a:rPr lang="en-US" sz="1600" b="1" dirty="0" smtClean="0">
                <a:solidFill>
                  <a:schemeClr val="tx1"/>
                </a:solidFill>
              </a:rPr>
              <a:t>Sciences</a:t>
            </a:r>
          </a:p>
          <a:p>
            <a:pPr algn="ctr"/>
            <a:r>
              <a:rPr lang="en-US" sz="1600" b="1" dirty="0" smtClean="0">
                <a:solidFill>
                  <a:schemeClr val="tx1"/>
                </a:solidFill>
              </a:rPr>
              <a:t>Wayne State University School of Medicine</a:t>
            </a:r>
            <a:endParaRPr lang="en-US" sz="1600" b="1" dirty="0">
              <a:solidFill>
                <a:schemeClr val="tx1"/>
              </a:solidFill>
            </a:endParaRPr>
          </a:p>
        </p:txBody>
      </p:sp>
    </p:spTree>
    <p:extLst>
      <p:ext uri="{BB962C8B-B14F-4D97-AF65-F5344CB8AC3E}">
        <p14:creationId xmlns:p14="http://schemas.microsoft.com/office/powerpoint/2010/main" val="2137160800"/>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1400" b="1" dirty="0"/>
              <a:t>An Introduction to the </a:t>
            </a:r>
            <a:r>
              <a:rPr lang="en-US" sz="2800" b="1" dirty="0"/>
              <a:t/>
            </a:r>
            <a:br>
              <a:rPr lang="en-US" sz="2800" b="1" dirty="0"/>
            </a:br>
            <a:r>
              <a:rPr lang="en-US" sz="2800" b="1" dirty="0"/>
              <a:t>Role of Family Medicine</a:t>
            </a:r>
            <a:br>
              <a:rPr lang="en-US" sz="2800" b="1" dirty="0"/>
            </a:br>
            <a:r>
              <a:rPr lang="en-US" sz="1400" b="1" dirty="0"/>
              <a:t>in the Healthcare </a:t>
            </a:r>
            <a:r>
              <a:rPr lang="en-US" sz="1400" b="1" dirty="0" smtClean="0"/>
              <a:t>System</a:t>
            </a:r>
            <a:endParaRPr lang="en-US" sz="2800" b="1" dirty="0"/>
          </a:p>
        </p:txBody>
      </p:sp>
      <p:sp>
        <p:nvSpPr>
          <p:cNvPr id="3" name="Content Placeholder 2"/>
          <p:cNvSpPr>
            <a:spLocks noGrp="1"/>
          </p:cNvSpPr>
          <p:nvPr>
            <p:ph idx="1"/>
          </p:nvPr>
        </p:nvSpPr>
        <p:spPr/>
        <p:txBody>
          <a:bodyPr/>
          <a:lstStyle/>
          <a:p>
            <a:pPr marL="114300" indent="0">
              <a:buNone/>
            </a:pPr>
            <a:r>
              <a:rPr lang="en-US" b="1" dirty="0" smtClean="0"/>
              <a:t>Session Goals and Objectives:</a:t>
            </a:r>
          </a:p>
          <a:p>
            <a:pPr marL="114300" indent="0">
              <a:buNone/>
            </a:pPr>
            <a:endParaRPr lang="en-US" b="1" dirty="0" smtClean="0"/>
          </a:p>
          <a:p>
            <a:pPr marL="114300" indent="0">
              <a:buNone/>
            </a:pPr>
            <a:r>
              <a:rPr lang="en-US" b="1" dirty="0" smtClean="0"/>
              <a:t>1. Compare the </a:t>
            </a:r>
            <a:r>
              <a:rPr lang="en-US" b="1" dirty="0" smtClean="0">
                <a:solidFill>
                  <a:schemeClr val="accent3">
                    <a:lumMod val="75000"/>
                  </a:schemeClr>
                </a:solidFill>
              </a:rPr>
              <a:t>medical outcomes </a:t>
            </a:r>
            <a:r>
              <a:rPr lang="en-US" b="1" dirty="0" smtClean="0"/>
              <a:t>between countries with and without a primary care base</a:t>
            </a:r>
          </a:p>
          <a:p>
            <a:pPr marL="114300" indent="0">
              <a:buNone/>
            </a:pPr>
            <a:endParaRPr lang="en-US" b="1" dirty="0" smtClean="0"/>
          </a:p>
          <a:p>
            <a:pPr marL="114300" indent="0">
              <a:buNone/>
            </a:pPr>
            <a:r>
              <a:rPr lang="en-US" b="1" dirty="0" smtClean="0"/>
              <a:t>2. Compare the </a:t>
            </a:r>
            <a:r>
              <a:rPr lang="en-US" b="1" dirty="0" smtClean="0">
                <a:solidFill>
                  <a:schemeClr val="accent3">
                    <a:lumMod val="75000"/>
                  </a:schemeClr>
                </a:solidFill>
              </a:rPr>
              <a:t>health care expenditures </a:t>
            </a:r>
            <a:r>
              <a:rPr lang="en-US" b="1" dirty="0" smtClean="0"/>
              <a:t>of the United States with other countries</a:t>
            </a:r>
          </a:p>
          <a:p>
            <a:endParaRPr lang="en-US" b="1" dirty="0"/>
          </a:p>
          <a:p>
            <a:pPr marL="114300" indent="0">
              <a:buNone/>
            </a:pPr>
            <a:endParaRPr lang="en-US" b="1" dirty="0" smtClean="0"/>
          </a:p>
          <a:p>
            <a:pPr marL="114300" indent="0">
              <a:buNone/>
            </a:pPr>
            <a:r>
              <a:rPr lang="en-US" b="1" dirty="0" smtClean="0"/>
              <a:t>3. Discuss the relationship of access to primary care and </a:t>
            </a:r>
            <a:r>
              <a:rPr lang="en-US" b="1" dirty="0" smtClean="0">
                <a:solidFill>
                  <a:schemeClr val="accent3">
                    <a:lumMod val="75000"/>
                  </a:schemeClr>
                </a:solidFill>
              </a:rPr>
              <a:t>health disparities</a:t>
            </a:r>
            <a:endParaRPr lang="en-US" b="1" dirty="0">
              <a:solidFill>
                <a:schemeClr val="accent3">
                  <a:lumMod val="75000"/>
                </a:schemeClr>
              </a:solidFill>
            </a:endParaRPr>
          </a:p>
        </p:txBody>
      </p:sp>
      <p:pic>
        <p:nvPicPr>
          <p:cNvPr id="1026" name="Picture 2" descr="C:\Users\mchadwel\AppData\Local\Microsoft\Windows\Temporary Internet Files\Content.IE5\NR5U5XWC\MP900448704[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72345" y="3891586"/>
            <a:ext cx="1938446" cy="1290014"/>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C:\Users\mchadwel\AppData\Local\Microsoft\Windows\Temporary Internet Files\Content.IE5\ZAEYA84N\MP900439333[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00400" y="5436650"/>
            <a:ext cx="1219200" cy="1322832"/>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C:\Users\mchadwel\AppData\Local\Microsoft\Windows\Temporary Internet Files\Content.IE5\QHGJR5YR\MP900442238[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64178" y="2755596"/>
            <a:ext cx="1140987" cy="758421"/>
          </a:xfrm>
          <a:prstGeom prst="rect">
            <a:avLst/>
          </a:prstGeom>
          <a:noFill/>
          <a:extLst>
            <a:ext uri="{909E8E84-426E-40dd-AFC4-6F175D3DCCD1}">
              <a14:hiddenFill xmlns:a14="http://schemas.microsoft.com/office/drawing/2010/main">
                <a:solidFill>
                  <a:srgbClr val="FFFFFF"/>
                </a:solidFill>
              </a14:hiddenFill>
            </a:ext>
          </a:extLst>
        </p:spPr>
      </p:pic>
      <p:pic>
        <p:nvPicPr>
          <p:cNvPr id="1033" name="Picture 9" descr="C:\Users\mchadwel\AppData\Local\Microsoft\Windows\Temporary Internet Files\Content.IE5\NR5U5XWC\MP900423016[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539819" y="168144"/>
            <a:ext cx="2848718" cy="18108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39815119"/>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sz="2000" b="1" dirty="0"/>
              <a:t>An Introduction to the </a:t>
            </a:r>
            <a:br>
              <a:rPr lang="en-US" sz="2000" b="1" dirty="0"/>
            </a:br>
            <a:r>
              <a:rPr lang="en-US" sz="2800" b="1" dirty="0"/>
              <a:t>Role of Family Medicine</a:t>
            </a:r>
            <a:r>
              <a:rPr lang="en-US" sz="2000" b="1" dirty="0"/>
              <a:t/>
            </a:r>
            <a:br>
              <a:rPr lang="en-US" sz="2000" b="1" dirty="0"/>
            </a:br>
            <a:r>
              <a:rPr lang="en-US" sz="2000" b="1" dirty="0"/>
              <a:t>in the Healthcare System</a:t>
            </a:r>
          </a:p>
        </p:txBody>
      </p:sp>
      <p:sp>
        <p:nvSpPr>
          <p:cNvPr id="5" name="Content Placeholder 4"/>
          <p:cNvSpPr>
            <a:spLocks noGrp="1"/>
          </p:cNvSpPr>
          <p:nvPr>
            <p:ph idx="1"/>
          </p:nvPr>
        </p:nvSpPr>
        <p:spPr/>
        <p:txBody>
          <a:bodyPr/>
          <a:lstStyle/>
          <a:p>
            <a:pPr marL="114300" indent="0" algn="ctr">
              <a:buNone/>
            </a:pPr>
            <a:r>
              <a:rPr lang="en-US" sz="2400" b="1" dirty="0" smtClean="0"/>
              <a:t>A comparison of </a:t>
            </a:r>
            <a:r>
              <a:rPr lang="en-US" sz="2400" b="1" dirty="0"/>
              <a:t>the </a:t>
            </a:r>
            <a:r>
              <a:rPr lang="en-US" sz="2400" b="1" dirty="0">
                <a:solidFill>
                  <a:schemeClr val="accent3">
                    <a:lumMod val="75000"/>
                  </a:schemeClr>
                </a:solidFill>
              </a:rPr>
              <a:t>health care expenditures </a:t>
            </a:r>
            <a:r>
              <a:rPr lang="en-US" sz="2400" b="1" dirty="0"/>
              <a:t>of the United States with other countries</a:t>
            </a:r>
          </a:p>
          <a:p>
            <a:endParaRPr lang="en-US" dirty="0"/>
          </a:p>
        </p:txBody>
      </p:sp>
      <p:pic>
        <p:nvPicPr>
          <p:cNvPr id="4102" name="Picture 6" descr="C:\Users\mchadwel\AppData\Local\Microsoft\Windows\Temporary Internet Files\Content.IE5\Q91Y4YDT\MP900427809[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76400" y="2438400"/>
            <a:ext cx="5181600" cy="38214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3883281"/>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noFill/>
        </p:spPr>
        <p:txBody>
          <a:bodyPr/>
          <a:lstStyle/>
          <a:p>
            <a:pPr eaLnBrk="1" hangingPunct="1"/>
            <a:r>
              <a:rPr lang="en-US" altLang="en-US" dirty="0" smtClean="0"/>
              <a:t>Healthy Life Expectancy at Age 60, 2002</a:t>
            </a:r>
          </a:p>
        </p:txBody>
      </p:sp>
      <p:graphicFrame>
        <p:nvGraphicFramePr>
          <p:cNvPr id="2051" name="Object 3"/>
          <p:cNvGraphicFramePr>
            <a:graphicFrameLocks noGrp="1" noChangeAspect="1"/>
          </p:cNvGraphicFramePr>
          <p:nvPr>
            <p:ph idx="1"/>
          </p:nvPr>
        </p:nvGraphicFramePr>
        <p:xfrm>
          <a:off x="180975" y="1752600"/>
          <a:ext cx="8832850" cy="4546600"/>
        </p:xfrm>
        <a:graphic>
          <a:graphicData uri="http://schemas.openxmlformats.org/presentationml/2006/ole">
            <mc:AlternateContent xmlns:mc="http://schemas.openxmlformats.org/markup-compatibility/2006">
              <mc:Choice xmlns:v="urn:schemas-microsoft-com:vml" Requires="v">
                <p:oleObj spid="_x0000_s1030" name="Chart" r:id="rId4" imgW="8496172" imgH="4800600" progId="MSGraph.Chart.8">
                  <p:embed followColorScheme="full"/>
                </p:oleObj>
              </mc:Choice>
              <mc:Fallback>
                <p:oleObj name="Chart" r:id="rId4" imgW="8496172" imgH="4800600" progId="MSGraph.Chart.8">
                  <p:embed followColorScheme="full"/>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0975" y="1752600"/>
                        <a:ext cx="8832850" cy="4546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52" name="Text Box 4"/>
          <p:cNvSpPr txBox="1">
            <a:spLocks noChangeArrowheads="1"/>
          </p:cNvSpPr>
          <p:nvPr/>
        </p:nvSpPr>
        <p:spPr bwMode="auto">
          <a:xfrm>
            <a:off x="277813" y="1552575"/>
            <a:ext cx="668337"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400" b="1" dirty="0" smtClean="0">
                <a:solidFill>
                  <a:srgbClr val="000000"/>
                </a:solidFill>
                <a:latin typeface="Arial" charset="0"/>
              </a:rPr>
              <a:t>Years</a:t>
            </a:r>
          </a:p>
        </p:txBody>
      </p:sp>
      <p:sp>
        <p:nvSpPr>
          <p:cNvPr id="2053" name="Text Box 5"/>
          <p:cNvSpPr txBox="1">
            <a:spLocks noChangeArrowheads="1"/>
          </p:cNvSpPr>
          <p:nvPr/>
        </p:nvSpPr>
        <p:spPr bwMode="auto">
          <a:xfrm>
            <a:off x="228600" y="6096000"/>
            <a:ext cx="6127750" cy="466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5000"/>
              </a:spcAft>
              <a:buFontTx/>
              <a:buNone/>
            </a:pPr>
            <a:r>
              <a:rPr lang="en-US" altLang="en-US" sz="1200" dirty="0" smtClean="0">
                <a:solidFill>
                  <a:srgbClr val="000000"/>
                </a:solidFill>
                <a:latin typeface="Arial" charset="0"/>
              </a:rPr>
              <a:t>Note: Indicator was not updated due to lack of data. Baseline figures are presented. </a:t>
            </a:r>
          </a:p>
          <a:p>
            <a:pPr eaLnBrk="1" fontAlgn="base" hangingPunct="1">
              <a:spcBef>
                <a:spcPct val="0"/>
              </a:spcBef>
              <a:spcAft>
                <a:spcPct val="0"/>
              </a:spcAft>
              <a:buFontTx/>
              <a:buNone/>
            </a:pPr>
            <a:r>
              <a:rPr lang="en-US" altLang="en-US" sz="1200" dirty="0" smtClean="0">
                <a:solidFill>
                  <a:srgbClr val="000000"/>
                </a:solidFill>
                <a:latin typeface="Arial" charset="0"/>
              </a:rPr>
              <a:t>Data: The World Health Report 2003 (WHO 2003, Annex Table 4).</a:t>
            </a:r>
          </a:p>
        </p:txBody>
      </p:sp>
      <p:sp>
        <p:nvSpPr>
          <p:cNvPr id="2054" name="Text Box 6"/>
          <p:cNvSpPr txBox="1">
            <a:spLocks noChangeArrowheads="1"/>
          </p:cNvSpPr>
          <p:nvPr/>
        </p:nvSpPr>
        <p:spPr bwMode="auto">
          <a:xfrm>
            <a:off x="958850" y="1004888"/>
            <a:ext cx="72390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algn="ctr" eaLnBrk="1" fontAlgn="base" hangingPunct="1">
              <a:spcBef>
                <a:spcPct val="0"/>
              </a:spcBef>
              <a:spcAft>
                <a:spcPct val="0"/>
              </a:spcAft>
              <a:buFontTx/>
              <a:buNone/>
            </a:pPr>
            <a:r>
              <a:rPr lang="en-US" altLang="en-US" sz="1400" b="1" dirty="0" smtClean="0">
                <a:solidFill>
                  <a:srgbClr val="000000"/>
                </a:solidFill>
                <a:latin typeface="Arial" charset="0"/>
              </a:rPr>
              <a:t>Developed by the World Health Organization, healthy life expectancy is based on life expectancy adjusted for time spent in poor health due to disease and/or injury</a:t>
            </a:r>
          </a:p>
        </p:txBody>
      </p:sp>
      <p:sp>
        <p:nvSpPr>
          <p:cNvPr id="2055" name="Rectangle 14"/>
          <p:cNvSpPr>
            <a:spLocks noChangeArrowheads="1"/>
          </p:cNvSpPr>
          <p:nvPr/>
        </p:nvSpPr>
        <p:spPr bwMode="auto">
          <a:xfrm>
            <a:off x="0" y="6592888"/>
            <a:ext cx="9140825" cy="274637"/>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rIns="137160" bIns="0"/>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200" b="1" dirty="0" smtClean="0">
                <a:solidFill>
                  <a:srgbClr val="000000"/>
                </a:solidFill>
                <a:latin typeface="Arial" charset="0"/>
              </a:rPr>
              <a:t>Source: Commonwealth Fund National Scorecard on U.S. Health System Performance, 2008</a:t>
            </a:r>
          </a:p>
        </p:txBody>
      </p:sp>
      <p:sp>
        <p:nvSpPr>
          <p:cNvPr id="2056" name="Text Box 16"/>
          <p:cNvSpPr txBox="1">
            <a:spLocks noChangeArrowheads="1"/>
          </p:cNvSpPr>
          <p:nvPr/>
        </p:nvSpPr>
        <p:spPr bwMode="auto">
          <a:xfrm>
            <a:off x="0" y="0"/>
            <a:ext cx="9140825" cy="36512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82296" rIns="137160" bIns="0"/>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400" b="1" dirty="0" smtClean="0">
                <a:solidFill>
                  <a:srgbClr val="000000"/>
                </a:solidFill>
                <a:latin typeface="Arial" charset="0"/>
              </a:rPr>
              <a:t>HEALTHY LIVES</a:t>
            </a:r>
          </a:p>
        </p:txBody>
      </p:sp>
    </p:spTree>
    <p:extLst>
      <p:ext uri="{BB962C8B-B14F-4D97-AF65-F5344CB8AC3E}">
        <p14:creationId xmlns:p14="http://schemas.microsoft.com/office/powerpoint/2010/main" val="1859650275"/>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pPr eaLnBrk="1" hangingPunct="1"/>
            <a:r>
              <a:rPr lang="en-US" altLang="en-US" dirty="0" smtClean="0"/>
              <a:t>International Comparison of Spending on Health, 1980–2005</a:t>
            </a:r>
          </a:p>
        </p:txBody>
      </p:sp>
      <p:graphicFrame>
        <p:nvGraphicFramePr>
          <p:cNvPr id="11267" name="Object 3"/>
          <p:cNvGraphicFramePr>
            <a:graphicFrameLocks noGrp="1" noChangeAspect="1"/>
          </p:cNvGraphicFramePr>
          <p:nvPr>
            <p:ph sz="half" idx="1"/>
          </p:nvPr>
        </p:nvGraphicFramePr>
        <p:xfrm>
          <a:off x="327025" y="1816100"/>
          <a:ext cx="4197350" cy="4229100"/>
        </p:xfrm>
        <a:graphic>
          <a:graphicData uri="http://schemas.openxmlformats.org/presentationml/2006/ole">
            <mc:AlternateContent xmlns:mc="http://schemas.openxmlformats.org/markup-compatibility/2006">
              <mc:Choice xmlns:v="urn:schemas-microsoft-com:vml" Requires="v">
                <p:oleObj spid="_x0000_s6152" name="Chart" r:id="rId4" imgW="4953000" imgH="4991100" progId="MSGraph.Chart.8">
                  <p:embed followColorScheme="full"/>
                </p:oleObj>
              </mc:Choice>
              <mc:Fallback>
                <p:oleObj name="Chart" r:id="rId4" imgW="4953000" imgH="4991100" progId="MSGraph.Chart.8">
                  <p:embed followColorScheme="full"/>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7025" y="1816100"/>
                        <a:ext cx="4197350" cy="4229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11268" name="Object 4"/>
          <p:cNvGraphicFramePr>
            <a:graphicFrameLocks noGrp="1" noChangeAspect="1"/>
          </p:cNvGraphicFramePr>
          <p:nvPr>
            <p:ph sz="half" idx="2"/>
          </p:nvPr>
        </p:nvGraphicFramePr>
        <p:xfrm>
          <a:off x="4508500" y="1792288"/>
          <a:ext cx="4254500" cy="4314825"/>
        </p:xfrm>
        <a:graphic>
          <a:graphicData uri="http://schemas.openxmlformats.org/presentationml/2006/ole">
            <mc:AlternateContent xmlns:mc="http://schemas.openxmlformats.org/markup-compatibility/2006">
              <mc:Choice xmlns:v="urn:schemas-microsoft-com:vml" Requires="v">
                <p:oleObj spid="_x0000_s6153" name="Chart" r:id="rId6" imgW="4762551" imgH="4829252" progId="MSGraph.Chart.8">
                  <p:embed followColorScheme="full"/>
                </p:oleObj>
              </mc:Choice>
              <mc:Fallback>
                <p:oleObj name="Chart" r:id="rId6" imgW="4762551" imgH="4829252" progId="MSGraph.Chart.8">
                  <p:embed followColorScheme="full"/>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08500" y="1792288"/>
                        <a:ext cx="4254500" cy="4314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11269" name="Text Box 5"/>
          <p:cNvSpPr txBox="1">
            <a:spLocks noChangeArrowheads="1"/>
          </p:cNvSpPr>
          <p:nvPr/>
        </p:nvSpPr>
        <p:spPr bwMode="auto">
          <a:xfrm>
            <a:off x="44450" y="6100763"/>
            <a:ext cx="4038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fontAlgn="base">
              <a:spcBef>
                <a:spcPct val="0"/>
              </a:spcBef>
              <a:spcAft>
                <a:spcPct val="0"/>
              </a:spcAft>
              <a:buFontTx/>
              <a:buNone/>
            </a:pPr>
            <a:r>
              <a:rPr lang="en-US" altLang="en-US" sz="1200" dirty="0" smtClean="0">
                <a:solidFill>
                  <a:srgbClr val="000000"/>
                </a:solidFill>
                <a:latin typeface="Arial" charset="0"/>
              </a:rPr>
              <a:t>* PPP=Purchasing Power Parity.</a:t>
            </a:r>
          </a:p>
          <a:p>
            <a:pPr fontAlgn="base">
              <a:spcBef>
                <a:spcPct val="0"/>
              </a:spcBef>
              <a:spcAft>
                <a:spcPct val="0"/>
              </a:spcAft>
              <a:buFontTx/>
              <a:buNone/>
            </a:pPr>
            <a:r>
              <a:rPr lang="en-US" altLang="en-US" sz="1200" dirty="0" smtClean="0">
                <a:solidFill>
                  <a:srgbClr val="000000"/>
                </a:solidFill>
                <a:latin typeface="Arial" charset="0"/>
              </a:rPr>
              <a:t>Data: OECD Health Data 2007, Version 10/2007.</a:t>
            </a:r>
          </a:p>
        </p:txBody>
      </p:sp>
      <p:sp>
        <p:nvSpPr>
          <p:cNvPr id="11270" name="Text Box 6"/>
          <p:cNvSpPr txBox="1">
            <a:spLocks noChangeArrowheads="1"/>
          </p:cNvSpPr>
          <p:nvPr/>
        </p:nvSpPr>
        <p:spPr bwMode="auto">
          <a:xfrm>
            <a:off x="609600" y="1219200"/>
            <a:ext cx="38100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algn="ctr" eaLnBrk="1" fontAlgn="base" hangingPunct="1">
              <a:spcBef>
                <a:spcPct val="0"/>
              </a:spcBef>
              <a:spcAft>
                <a:spcPct val="0"/>
              </a:spcAft>
              <a:buFontTx/>
              <a:buNone/>
            </a:pPr>
            <a:r>
              <a:rPr lang="en-US" altLang="en-US" sz="1400" dirty="0" smtClean="0">
                <a:solidFill>
                  <a:srgbClr val="000000"/>
                </a:solidFill>
              </a:rPr>
              <a:t>Average spending on health</a:t>
            </a:r>
            <a:br>
              <a:rPr lang="en-US" altLang="en-US" sz="1400" dirty="0" smtClean="0">
                <a:solidFill>
                  <a:srgbClr val="000000"/>
                </a:solidFill>
              </a:rPr>
            </a:br>
            <a:r>
              <a:rPr lang="en-US" altLang="en-US" sz="1400" dirty="0" smtClean="0">
                <a:solidFill>
                  <a:srgbClr val="000000"/>
                </a:solidFill>
              </a:rPr>
              <a:t>per capita ($US PPP*)</a:t>
            </a:r>
          </a:p>
        </p:txBody>
      </p:sp>
      <p:sp>
        <p:nvSpPr>
          <p:cNvPr id="11271" name="Text Box 7"/>
          <p:cNvSpPr txBox="1">
            <a:spLocks noChangeArrowheads="1"/>
          </p:cNvSpPr>
          <p:nvPr/>
        </p:nvSpPr>
        <p:spPr bwMode="auto">
          <a:xfrm>
            <a:off x="5194300" y="1219200"/>
            <a:ext cx="37338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algn="ctr" eaLnBrk="1" fontAlgn="base" hangingPunct="1">
              <a:spcBef>
                <a:spcPct val="0"/>
              </a:spcBef>
              <a:spcAft>
                <a:spcPct val="0"/>
              </a:spcAft>
              <a:buFontTx/>
              <a:buNone/>
            </a:pPr>
            <a:r>
              <a:rPr lang="en-US" altLang="en-US" sz="1400" dirty="0" smtClean="0">
                <a:solidFill>
                  <a:srgbClr val="000000"/>
                </a:solidFill>
              </a:rPr>
              <a:t>Total expenditures on health</a:t>
            </a:r>
            <a:br>
              <a:rPr lang="en-US" altLang="en-US" sz="1400" dirty="0" smtClean="0">
                <a:solidFill>
                  <a:srgbClr val="000000"/>
                </a:solidFill>
              </a:rPr>
            </a:br>
            <a:r>
              <a:rPr lang="en-US" altLang="en-US" sz="1400" dirty="0" smtClean="0">
                <a:solidFill>
                  <a:srgbClr val="000000"/>
                </a:solidFill>
              </a:rPr>
              <a:t>as percent of GDP</a:t>
            </a:r>
          </a:p>
        </p:txBody>
      </p:sp>
      <p:sp>
        <p:nvSpPr>
          <p:cNvPr id="11272" name="Text Box 8"/>
          <p:cNvSpPr txBox="1">
            <a:spLocks noChangeArrowheads="1"/>
          </p:cNvSpPr>
          <p:nvPr/>
        </p:nvSpPr>
        <p:spPr bwMode="auto">
          <a:xfrm>
            <a:off x="8407400" y="6580188"/>
            <a:ext cx="6858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Ins="137160" bIns="0"/>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algn="r" eaLnBrk="1" fontAlgn="base" hangingPunct="1">
              <a:spcBef>
                <a:spcPct val="50000"/>
              </a:spcBef>
              <a:spcAft>
                <a:spcPct val="0"/>
              </a:spcAft>
              <a:buFontTx/>
              <a:buNone/>
            </a:pPr>
            <a:fld id="{1F6AE39E-D73C-4BA4-A445-0E7114742BE1}" type="slidenum">
              <a:rPr lang="en-US" altLang="en-US" sz="1200" b="1" smtClean="0">
                <a:solidFill>
                  <a:srgbClr val="FFFFFF"/>
                </a:solidFill>
                <a:latin typeface="Arial" charset="0"/>
              </a:rPr>
              <a:pPr algn="r" eaLnBrk="1" fontAlgn="base" hangingPunct="1">
                <a:spcBef>
                  <a:spcPct val="50000"/>
                </a:spcBef>
                <a:spcAft>
                  <a:spcPct val="0"/>
                </a:spcAft>
                <a:buFontTx/>
                <a:buNone/>
              </a:pPr>
              <a:t>5</a:t>
            </a:fld>
            <a:endParaRPr lang="en-US" altLang="en-US" sz="1200" b="1" dirty="0" smtClean="0">
              <a:solidFill>
                <a:srgbClr val="FFFFFF"/>
              </a:solidFill>
              <a:latin typeface="Arial" charset="0"/>
            </a:endParaRPr>
          </a:p>
        </p:txBody>
      </p:sp>
      <p:sp>
        <p:nvSpPr>
          <p:cNvPr id="11273" name="Text Box 9"/>
          <p:cNvSpPr txBox="1">
            <a:spLocks noChangeArrowheads="1"/>
          </p:cNvSpPr>
          <p:nvPr/>
        </p:nvSpPr>
        <p:spPr bwMode="auto">
          <a:xfrm>
            <a:off x="0" y="0"/>
            <a:ext cx="9140825" cy="36512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82296" rIns="137160" bIns="0"/>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400" b="1" dirty="0" smtClean="0">
                <a:solidFill>
                  <a:srgbClr val="000000"/>
                </a:solidFill>
                <a:latin typeface="Arial" charset="0"/>
              </a:rPr>
              <a:t>EFFICIENCY</a:t>
            </a:r>
          </a:p>
        </p:txBody>
      </p:sp>
      <p:sp>
        <p:nvSpPr>
          <p:cNvPr id="11274" name="Rectangle 14"/>
          <p:cNvSpPr>
            <a:spLocks noChangeArrowheads="1"/>
          </p:cNvSpPr>
          <p:nvPr/>
        </p:nvSpPr>
        <p:spPr bwMode="auto">
          <a:xfrm>
            <a:off x="0" y="6592888"/>
            <a:ext cx="9140825" cy="274637"/>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rIns="137160" bIns="0"/>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200" b="1" dirty="0" smtClean="0">
                <a:solidFill>
                  <a:srgbClr val="000000"/>
                </a:solidFill>
                <a:latin typeface="Arial" charset="0"/>
              </a:rPr>
              <a:t>Source: Commonwealth Fund National Scorecard on U.S. Health System Performance, 2008</a:t>
            </a:r>
          </a:p>
        </p:txBody>
      </p:sp>
    </p:spTree>
    <p:extLst>
      <p:ext uri="{BB962C8B-B14F-4D97-AF65-F5344CB8AC3E}">
        <p14:creationId xmlns:p14="http://schemas.microsoft.com/office/powerpoint/2010/main" val="2859711711"/>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7620000" cy="1143000"/>
          </a:xfrm>
        </p:spPr>
        <p:txBody>
          <a:bodyPr/>
          <a:lstStyle/>
          <a:p>
            <a:r>
              <a:rPr lang="en-US" sz="1600" b="1" dirty="0"/>
              <a:t>An Introduction to the </a:t>
            </a:r>
            <a:br>
              <a:rPr lang="en-US" sz="1600" b="1" dirty="0"/>
            </a:br>
            <a:r>
              <a:rPr lang="en-US" sz="2800" b="1" dirty="0"/>
              <a:t>Role of Family Medicine</a:t>
            </a:r>
            <a:r>
              <a:rPr lang="en-US" sz="1600" b="1" dirty="0"/>
              <a:t/>
            </a:r>
            <a:br>
              <a:rPr lang="en-US" sz="1600" b="1" dirty="0"/>
            </a:br>
            <a:r>
              <a:rPr lang="en-US" sz="1600" b="1" dirty="0"/>
              <a:t>in the Healthcare System</a:t>
            </a:r>
          </a:p>
        </p:txBody>
      </p:sp>
      <p:sp>
        <p:nvSpPr>
          <p:cNvPr id="3" name="Content Placeholder 2"/>
          <p:cNvSpPr>
            <a:spLocks noGrp="1"/>
          </p:cNvSpPr>
          <p:nvPr>
            <p:ph idx="1"/>
          </p:nvPr>
        </p:nvSpPr>
        <p:spPr/>
        <p:txBody>
          <a:bodyPr/>
          <a:lstStyle/>
          <a:p>
            <a:pPr marL="114300" indent="0">
              <a:spcBef>
                <a:spcPts val="0"/>
              </a:spcBef>
              <a:buNone/>
            </a:pPr>
            <a:r>
              <a:rPr lang="en-US" sz="3200" b="1" dirty="0" smtClean="0"/>
              <a:t>A Comparison of the </a:t>
            </a:r>
          </a:p>
          <a:p>
            <a:pPr marL="114300" indent="0">
              <a:spcBef>
                <a:spcPts val="0"/>
              </a:spcBef>
              <a:buNone/>
            </a:pPr>
            <a:r>
              <a:rPr lang="en-US" sz="3200" b="1" dirty="0" smtClean="0">
                <a:solidFill>
                  <a:schemeClr val="accent3">
                    <a:lumMod val="75000"/>
                  </a:schemeClr>
                </a:solidFill>
              </a:rPr>
              <a:t>medical </a:t>
            </a:r>
            <a:r>
              <a:rPr lang="en-US" sz="3200" b="1" dirty="0">
                <a:solidFill>
                  <a:schemeClr val="accent3">
                    <a:lumMod val="75000"/>
                  </a:schemeClr>
                </a:solidFill>
              </a:rPr>
              <a:t>outcomes </a:t>
            </a:r>
            <a:r>
              <a:rPr lang="en-US" sz="3200" b="1" dirty="0" smtClean="0"/>
              <a:t>between</a:t>
            </a:r>
          </a:p>
          <a:p>
            <a:pPr marL="114300" indent="0">
              <a:spcBef>
                <a:spcPts val="0"/>
              </a:spcBef>
              <a:buNone/>
            </a:pPr>
            <a:r>
              <a:rPr lang="en-US" sz="3200" b="1" dirty="0" smtClean="0"/>
              <a:t> </a:t>
            </a:r>
            <a:r>
              <a:rPr lang="en-US" sz="3200" b="1" dirty="0"/>
              <a:t>countries with and </a:t>
            </a:r>
            <a:r>
              <a:rPr lang="en-US" sz="3200" b="1" dirty="0" smtClean="0"/>
              <a:t>without</a:t>
            </a:r>
          </a:p>
          <a:p>
            <a:pPr marL="114300" indent="0">
              <a:spcBef>
                <a:spcPts val="0"/>
              </a:spcBef>
              <a:buNone/>
            </a:pPr>
            <a:r>
              <a:rPr lang="en-US" sz="3200" b="1" dirty="0" smtClean="0"/>
              <a:t> </a:t>
            </a:r>
            <a:r>
              <a:rPr lang="en-US" sz="3200" b="1" dirty="0"/>
              <a:t>a primary care base</a:t>
            </a:r>
          </a:p>
          <a:p>
            <a:endParaRPr lang="en-US" dirty="0"/>
          </a:p>
        </p:txBody>
      </p:sp>
      <p:pic>
        <p:nvPicPr>
          <p:cNvPr id="3074" name="Picture 2" descr="C:\Users\mchadwel\AppData\Local\Microsoft\Windows\Temporary Internet Files\Content.IE5\NR5U5XWC\MP900407008[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343400" y="3505200"/>
            <a:ext cx="3901440" cy="2599944"/>
          </a:xfrm>
          <a:prstGeom prst="rect">
            <a:avLst/>
          </a:prstGeom>
          <a:noFill/>
          <a:extLst>
            <a:ext uri="{909E8E84-426E-40dd-AFC4-6F175D3DCCD1}">
              <a14:hiddenFill xmlns:a14="http://schemas.microsoft.com/office/drawing/2010/main">
                <a:solidFill>
                  <a:srgbClr val="FFFFFF"/>
                </a:solidFill>
              </a14:hiddenFill>
            </a:ext>
          </a:extLst>
        </p:spPr>
      </p:pic>
      <p:pic>
        <p:nvPicPr>
          <p:cNvPr id="3077" name="Picture 5" descr="C:\Users\mchadwel\AppData\Local\Microsoft\Windows\Temporary Internet Files\Content.IE5\Q91Y4YDT\MP900185160[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 y="4191000"/>
            <a:ext cx="3124200" cy="2077593"/>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C:\Users\mchadwel\AppData\Local\Microsoft\Windows\Temporary Internet Files\Content.IE5\ZAEYA84N\MP900431112[1].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49240" y="152400"/>
            <a:ext cx="2743200"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5908008"/>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4" name="Object 2"/>
          <p:cNvGraphicFramePr>
            <a:graphicFrameLocks noGrp="1" noChangeAspect="1"/>
          </p:cNvGraphicFramePr>
          <p:nvPr>
            <p:ph idx="1"/>
          </p:nvPr>
        </p:nvGraphicFramePr>
        <p:xfrm>
          <a:off x="134938" y="1587500"/>
          <a:ext cx="8861425" cy="4140200"/>
        </p:xfrm>
        <a:graphic>
          <a:graphicData uri="http://schemas.openxmlformats.org/presentationml/2006/ole">
            <mc:AlternateContent xmlns:mc="http://schemas.openxmlformats.org/markup-compatibility/2006">
              <mc:Choice xmlns:v="urn:schemas-microsoft-com:vml" Requires="v">
                <p:oleObj spid="_x0000_s2054" name="Chart" r:id="rId4" imgW="8867753" imgH="4143491" progId="MSGraph.Chart.8">
                  <p:embed followColorScheme="full"/>
                </p:oleObj>
              </mc:Choice>
              <mc:Fallback>
                <p:oleObj name="Chart" r:id="rId4" imgW="8867753" imgH="4143491" progId="MSGraph.Chart.8">
                  <p:embed followColorScheme="full"/>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4938" y="1587500"/>
                        <a:ext cx="8861425" cy="41402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3075" name="Text Box 3"/>
          <p:cNvSpPr txBox="1">
            <a:spLocks noChangeArrowheads="1"/>
          </p:cNvSpPr>
          <p:nvPr/>
        </p:nvSpPr>
        <p:spPr bwMode="auto">
          <a:xfrm>
            <a:off x="107950" y="1282700"/>
            <a:ext cx="28956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400" b="1" dirty="0" smtClean="0">
                <a:solidFill>
                  <a:srgbClr val="000000"/>
                </a:solidFill>
                <a:latin typeface="Arial" charset="0"/>
              </a:rPr>
              <a:t>Deaths per 100,000 population*</a:t>
            </a:r>
          </a:p>
        </p:txBody>
      </p:sp>
      <p:sp>
        <p:nvSpPr>
          <p:cNvPr id="3076" name="Text Box 4"/>
          <p:cNvSpPr txBox="1">
            <a:spLocks noChangeArrowheads="1"/>
          </p:cNvSpPr>
          <p:nvPr/>
        </p:nvSpPr>
        <p:spPr bwMode="auto">
          <a:xfrm>
            <a:off x="44450" y="5715000"/>
            <a:ext cx="909955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200" dirty="0" smtClean="0">
                <a:solidFill>
                  <a:srgbClr val="000000"/>
                </a:solidFill>
                <a:latin typeface="Arial" charset="0"/>
              </a:rPr>
              <a:t>* Countries’ age-standardized death rates before age 75; including ischemic heart disease, diabetes, stroke, and bacterial infections.</a:t>
            </a:r>
          </a:p>
          <a:p>
            <a:pPr eaLnBrk="1" fontAlgn="base" hangingPunct="1">
              <a:spcBef>
                <a:spcPct val="0"/>
              </a:spcBef>
              <a:spcAft>
                <a:spcPct val="0"/>
              </a:spcAft>
              <a:buFontTx/>
              <a:buNone/>
            </a:pPr>
            <a:r>
              <a:rPr lang="en-US" altLang="en-US" sz="1200" dirty="0" smtClean="0">
                <a:solidFill>
                  <a:srgbClr val="000000"/>
                </a:solidFill>
                <a:latin typeface="Arial" charset="0"/>
              </a:rPr>
              <a:t>See report Appendix B for list of all conditions considered amenable to health care in the analysis.</a:t>
            </a:r>
          </a:p>
          <a:p>
            <a:pPr eaLnBrk="1" fontAlgn="base" hangingPunct="1">
              <a:spcBef>
                <a:spcPct val="0"/>
              </a:spcBef>
              <a:spcAft>
                <a:spcPct val="0"/>
              </a:spcAft>
              <a:buFontTx/>
              <a:buNone/>
            </a:pPr>
            <a:r>
              <a:rPr lang="en-US" altLang="en-US" sz="1200" dirty="0" smtClean="0">
                <a:solidFill>
                  <a:srgbClr val="000000"/>
                </a:solidFill>
                <a:latin typeface="Arial" charset="0"/>
              </a:rPr>
              <a:t>Data: E. Nolte and C. M. McKee, London School of Hygiene and Tropical Medicine analysis of World Health Organization mortality files (Nolte and McKee 2008).</a:t>
            </a:r>
          </a:p>
        </p:txBody>
      </p:sp>
      <p:sp>
        <p:nvSpPr>
          <p:cNvPr id="3077" name="Rectangle 5"/>
          <p:cNvSpPr>
            <a:spLocks noGrp="1" noChangeArrowheads="1"/>
          </p:cNvSpPr>
          <p:nvPr>
            <p:ph type="title"/>
          </p:nvPr>
        </p:nvSpPr>
        <p:spPr>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eaLnBrk="1" hangingPunct="1"/>
            <a:r>
              <a:rPr lang="en-US" altLang="en-US" dirty="0" smtClean="0"/>
              <a:t>Mortality Amenable to Health Care</a:t>
            </a:r>
            <a:endParaRPr lang="en-US" altLang="en-US" i="1" dirty="0" smtClean="0"/>
          </a:p>
        </p:txBody>
      </p:sp>
      <p:sp>
        <p:nvSpPr>
          <p:cNvPr id="3078" name="Text Box 6"/>
          <p:cNvSpPr txBox="1">
            <a:spLocks noChangeArrowheads="1"/>
          </p:cNvSpPr>
          <p:nvPr/>
        </p:nvSpPr>
        <p:spPr bwMode="auto">
          <a:xfrm>
            <a:off x="0" y="0"/>
            <a:ext cx="9140825" cy="36512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82296" rIns="137160" bIns="0"/>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400" b="1" dirty="0" smtClean="0">
                <a:solidFill>
                  <a:srgbClr val="000000"/>
                </a:solidFill>
                <a:latin typeface="Arial" charset="0"/>
              </a:rPr>
              <a:t>HEALTHY LIVES</a:t>
            </a:r>
          </a:p>
        </p:txBody>
      </p:sp>
      <p:sp>
        <p:nvSpPr>
          <p:cNvPr id="3079" name="Rectangle 10"/>
          <p:cNvSpPr>
            <a:spLocks noChangeArrowheads="1"/>
          </p:cNvSpPr>
          <p:nvPr/>
        </p:nvSpPr>
        <p:spPr bwMode="auto">
          <a:xfrm>
            <a:off x="0" y="6592888"/>
            <a:ext cx="9140825" cy="274637"/>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rIns="137160" bIns="0"/>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200" b="1" dirty="0" smtClean="0">
                <a:solidFill>
                  <a:srgbClr val="000000"/>
                </a:solidFill>
                <a:latin typeface="Arial" charset="0"/>
              </a:rPr>
              <a:t>Source: Commonwealth Fund National Scorecard on U.S. Health System Performance, 2008</a:t>
            </a:r>
          </a:p>
        </p:txBody>
      </p:sp>
    </p:spTree>
    <p:extLst>
      <p:ext uri="{BB962C8B-B14F-4D97-AF65-F5344CB8AC3E}">
        <p14:creationId xmlns:p14="http://schemas.microsoft.com/office/powerpoint/2010/main" val="362612834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 name="Object 5"/>
          <p:cNvGraphicFramePr>
            <a:graphicFrameLocks noGrp="1" noChangeAspect="1"/>
          </p:cNvGraphicFramePr>
          <p:nvPr>
            <p:ph sz="half" idx="1"/>
          </p:nvPr>
        </p:nvGraphicFramePr>
        <p:xfrm>
          <a:off x="25400" y="1905000"/>
          <a:ext cx="4470400" cy="3924300"/>
        </p:xfrm>
        <a:graphic>
          <a:graphicData uri="http://schemas.openxmlformats.org/presentationml/2006/ole">
            <mc:AlternateContent xmlns:mc="http://schemas.openxmlformats.org/markup-compatibility/2006">
              <mc:Choice xmlns:v="urn:schemas-microsoft-com:vml" Requires="v">
                <p:oleObj spid="_x0000_s3080" name="Chart" r:id="rId4" imgW="6705728" imgH="5886411" progId="MSGraph.Chart.8">
                  <p:embed followColorScheme="full"/>
                </p:oleObj>
              </mc:Choice>
              <mc:Fallback>
                <p:oleObj name="Chart" r:id="rId4" imgW="6705728" imgH="5886411" progId="MSGraph.Chart.8">
                  <p:embed followColorScheme="full"/>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5400" y="1905000"/>
                        <a:ext cx="4470400" cy="39243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4099" name="Text Box 7"/>
          <p:cNvSpPr txBox="1">
            <a:spLocks noChangeArrowheads="1"/>
          </p:cNvSpPr>
          <p:nvPr/>
        </p:nvSpPr>
        <p:spPr bwMode="auto">
          <a:xfrm>
            <a:off x="304800" y="1549400"/>
            <a:ext cx="4038600" cy="274638"/>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cap="rnd">
                <a:solidFill>
                  <a:schemeClr val="tx1"/>
                </a:solidFill>
                <a:prstDash val="sysDot"/>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algn="ctr" eaLnBrk="1" fontAlgn="base" hangingPunct="1">
              <a:spcBef>
                <a:spcPct val="0"/>
              </a:spcBef>
              <a:spcAft>
                <a:spcPct val="0"/>
              </a:spcAft>
              <a:buFontTx/>
              <a:buNone/>
            </a:pPr>
            <a:r>
              <a:rPr lang="en-US" altLang="en-US" sz="1200" dirty="0" smtClean="0">
                <a:solidFill>
                  <a:srgbClr val="000000"/>
                </a:solidFill>
              </a:rPr>
              <a:t>National Average and State Distribution</a:t>
            </a:r>
          </a:p>
        </p:txBody>
      </p:sp>
      <p:sp>
        <p:nvSpPr>
          <p:cNvPr id="4100" name="Text Box 8"/>
          <p:cNvSpPr txBox="1">
            <a:spLocks noChangeArrowheads="1"/>
          </p:cNvSpPr>
          <p:nvPr/>
        </p:nvSpPr>
        <p:spPr bwMode="auto">
          <a:xfrm>
            <a:off x="4724400" y="1570038"/>
            <a:ext cx="3886200" cy="274637"/>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cap="rnd">
                <a:solidFill>
                  <a:schemeClr val="tx1"/>
                </a:solidFill>
                <a:prstDash val="sysDot"/>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algn="ctr" eaLnBrk="1" fontAlgn="base" hangingPunct="1">
              <a:spcBef>
                <a:spcPct val="0"/>
              </a:spcBef>
              <a:spcAft>
                <a:spcPct val="0"/>
              </a:spcAft>
              <a:buFontTx/>
              <a:buNone/>
            </a:pPr>
            <a:r>
              <a:rPr lang="en-US" altLang="en-US" sz="1200" dirty="0" smtClean="0">
                <a:solidFill>
                  <a:srgbClr val="000000"/>
                </a:solidFill>
              </a:rPr>
              <a:t>International Comparison, 2004</a:t>
            </a:r>
          </a:p>
        </p:txBody>
      </p:sp>
      <p:graphicFrame>
        <p:nvGraphicFramePr>
          <p:cNvPr id="4101" name="Object 9"/>
          <p:cNvGraphicFramePr>
            <a:graphicFrameLocks noGrp="1" noChangeAspect="1"/>
          </p:cNvGraphicFramePr>
          <p:nvPr>
            <p:ph sz="half" idx="2"/>
          </p:nvPr>
        </p:nvGraphicFramePr>
        <p:xfrm>
          <a:off x="4470400" y="2071688"/>
          <a:ext cx="4546600" cy="3946525"/>
        </p:xfrm>
        <a:graphic>
          <a:graphicData uri="http://schemas.openxmlformats.org/presentationml/2006/ole">
            <mc:AlternateContent xmlns:mc="http://schemas.openxmlformats.org/markup-compatibility/2006">
              <mc:Choice xmlns:v="urn:schemas-microsoft-com:vml" Requires="v">
                <p:oleObj spid="_x0000_s3081" name="Chart" r:id="rId6" imgW="7581926" imgH="6581904" progId="MSGraph.Chart.8">
                  <p:embed followColorScheme="full"/>
                </p:oleObj>
              </mc:Choice>
              <mc:Fallback>
                <p:oleObj name="Chart" r:id="rId6" imgW="7581926" imgH="6581904" progId="MSGraph.Chart.8">
                  <p:embed followColorScheme="full"/>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70400" y="2071688"/>
                        <a:ext cx="4546600" cy="394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4102" name="Rectangle 11"/>
          <p:cNvSpPr>
            <a:spLocks noChangeArrowheads="1"/>
          </p:cNvSpPr>
          <p:nvPr/>
        </p:nvSpPr>
        <p:spPr bwMode="auto">
          <a:xfrm>
            <a:off x="0" y="6592888"/>
            <a:ext cx="9140825" cy="274637"/>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rIns="137160" bIns="0"/>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200" b="1" dirty="0" smtClean="0">
                <a:solidFill>
                  <a:srgbClr val="000000"/>
                </a:solidFill>
                <a:latin typeface="Arial" charset="0"/>
              </a:rPr>
              <a:t>Source: Commonwealth Fund National Scorecard on U.S. Health System Performance, 2008</a:t>
            </a:r>
          </a:p>
        </p:txBody>
      </p:sp>
      <p:sp>
        <p:nvSpPr>
          <p:cNvPr id="4103" name="Rectangle 14"/>
          <p:cNvSpPr>
            <a:spLocks noGrp="1" noChangeArrowheads="1"/>
          </p:cNvSpPr>
          <p:nvPr>
            <p:ph type="title"/>
          </p:nvPr>
        </p:nvSpPr>
        <p:spPr/>
        <p:txBody>
          <a:bodyPr/>
          <a:lstStyle/>
          <a:p>
            <a:pPr eaLnBrk="1" hangingPunct="1"/>
            <a:r>
              <a:rPr lang="en-US" altLang="en-US" dirty="0" smtClean="0"/>
              <a:t>Infant Mortality Rate</a:t>
            </a:r>
          </a:p>
        </p:txBody>
      </p:sp>
      <p:sp>
        <p:nvSpPr>
          <p:cNvPr id="4104" name="Text Box 15"/>
          <p:cNvSpPr txBox="1">
            <a:spLocks noChangeArrowheads="1"/>
          </p:cNvSpPr>
          <p:nvPr/>
        </p:nvSpPr>
        <p:spPr bwMode="auto">
          <a:xfrm>
            <a:off x="304800" y="1095375"/>
            <a:ext cx="29876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400" b="1" dirty="0" smtClean="0">
                <a:solidFill>
                  <a:srgbClr val="000000"/>
                </a:solidFill>
                <a:latin typeface="Arial" charset="0"/>
              </a:rPr>
              <a:t>Infant deaths per 1,000 live births</a:t>
            </a:r>
          </a:p>
        </p:txBody>
      </p:sp>
      <p:sp>
        <p:nvSpPr>
          <p:cNvPr id="4105" name="Text Box 16"/>
          <p:cNvSpPr txBox="1">
            <a:spLocks noChangeArrowheads="1"/>
          </p:cNvSpPr>
          <p:nvPr/>
        </p:nvSpPr>
        <p:spPr bwMode="auto">
          <a:xfrm>
            <a:off x="44450" y="5945188"/>
            <a:ext cx="8604250" cy="649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5000"/>
              </a:spcAft>
              <a:buFontTx/>
              <a:buNone/>
            </a:pPr>
            <a:r>
              <a:rPr lang="en-US" altLang="en-US" sz="1200" dirty="0" smtClean="0">
                <a:solidFill>
                  <a:srgbClr val="000000"/>
                </a:solidFill>
                <a:latin typeface="Arial" charset="0"/>
              </a:rPr>
              <a:t>^ Denotes baseline year.</a:t>
            </a:r>
          </a:p>
          <a:p>
            <a:pPr eaLnBrk="1" fontAlgn="base" hangingPunct="1">
              <a:spcBef>
                <a:spcPct val="0"/>
              </a:spcBef>
              <a:spcAft>
                <a:spcPct val="0"/>
              </a:spcAft>
              <a:buFontTx/>
              <a:buNone/>
            </a:pPr>
            <a:r>
              <a:rPr lang="en-US" altLang="en-US" sz="1200" dirty="0" smtClean="0">
                <a:solidFill>
                  <a:srgbClr val="000000"/>
                </a:solidFill>
                <a:latin typeface="Arial" charset="0"/>
              </a:rPr>
              <a:t>Data: National and state—National Vital Statistics System, Linked Birth and Infant Death Data (AHRQ 2003, 2004, 2005, 2006, 2007a); international comparison—OECD Health Data 2007, Version 10/2007.</a:t>
            </a:r>
          </a:p>
        </p:txBody>
      </p:sp>
      <p:sp>
        <p:nvSpPr>
          <p:cNvPr id="4106" name="Text Box 18"/>
          <p:cNvSpPr txBox="1">
            <a:spLocks noChangeArrowheads="1"/>
          </p:cNvSpPr>
          <p:nvPr/>
        </p:nvSpPr>
        <p:spPr bwMode="auto">
          <a:xfrm>
            <a:off x="0" y="0"/>
            <a:ext cx="9140825" cy="36512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82296" rIns="137160" bIns="0"/>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400" b="1" dirty="0" smtClean="0">
                <a:solidFill>
                  <a:srgbClr val="000000"/>
                </a:solidFill>
                <a:latin typeface="Arial" charset="0"/>
              </a:rPr>
              <a:t>HEALTHY LIVES</a:t>
            </a:r>
          </a:p>
        </p:txBody>
      </p:sp>
    </p:spTree>
    <p:extLst>
      <p:ext uri="{BB962C8B-B14F-4D97-AF65-F5344CB8AC3E}">
        <p14:creationId xmlns:p14="http://schemas.microsoft.com/office/powerpoint/2010/main" val="2987944641"/>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3"/>
          <p:cNvGraphicFramePr>
            <a:graphicFrameLocks/>
          </p:cNvGraphicFramePr>
          <p:nvPr>
            <p:extLst>
              <p:ext uri="{D42A27DB-BD31-4B8C-83A1-F6EECF244321}">
                <p14:modId xmlns:p14="http://schemas.microsoft.com/office/powerpoint/2010/main" val="3112817256"/>
              </p:ext>
            </p:extLst>
          </p:nvPr>
        </p:nvGraphicFramePr>
        <p:xfrm>
          <a:off x="588963" y="533400"/>
          <a:ext cx="8074025" cy="5200650"/>
        </p:xfrm>
        <a:graphic>
          <a:graphicData uri="http://schemas.openxmlformats.org/drawingml/2006/chart">
            <c:chart xmlns:c="http://schemas.openxmlformats.org/drawingml/2006/chart" xmlns:r="http://schemas.openxmlformats.org/officeDocument/2006/relationships" r:id="rId2"/>
          </a:graphicData>
        </a:graphic>
      </p:graphicFrame>
      <p:sp>
        <p:nvSpPr>
          <p:cNvPr id="5123" name="TextBox 4"/>
          <p:cNvSpPr txBox="1">
            <a:spLocks noChangeArrowheads="1"/>
          </p:cNvSpPr>
          <p:nvPr/>
        </p:nvSpPr>
        <p:spPr bwMode="auto">
          <a:xfrm>
            <a:off x="3921868" y="6300653"/>
            <a:ext cx="4619017"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fontAlgn="base" hangingPunct="1">
              <a:spcBef>
                <a:spcPct val="0"/>
              </a:spcBef>
              <a:spcAft>
                <a:spcPct val="0"/>
              </a:spcAft>
            </a:pPr>
            <a:r>
              <a:rPr lang="en-US" altLang="en-US" sz="1000" dirty="0" smtClean="0">
                <a:solidFill>
                  <a:srgbClr val="000000"/>
                </a:solidFill>
              </a:rPr>
              <a:t>Adapted from:  OECD (2011), </a:t>
            </a:r>
            <a:r>
              <a:rPr lang="en-US" altLang="en-US" sz="1000" i="1" dirty="0" smtClean="0">
                <a:solidFill>
                  <a:srgbClr val="000000"/>
                </a:solidFill>
              </a:rPr>
              <a:t>Health at a Glance 2011; OECD Indicators, </a:t>
            </a:r>
            <a:r>
              <a:rPr lang="en-US" altLang="en-US" sz="1000" dirty="0" smtClean="0">
                <a:solidFill>
                  <a:srgbClr val="000000"/>
                </a:solidFill>
              </a:rPr>
              <a:t>OECD Publishing.</a:t>
            </a:r>
          </a:p>
        </p:txBody>
      </p:sp>
      <p:sp>
        <p:nvSpPr>
          <p:cNvPr id="5124" name="Text Box 6"/>
          <p:cNvSpPr txBox="1">
            <a:spLocks noChangeArrowheads="1"/>
          </p:cNvSpPr>
          <p:nvPr/>
        </p:nvSpPr>
        <p:spPr bwMode="auto">
          <a:xfrm>
            <a:off x="0" y="0"/>
            <a:ext cx="9140825" cy="36512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82296" rIns="137160" bIns="0"/>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400" b="1" dirty="0" smtClean="0">
                <a:solidFill>
                  <a:srgbClr val="000000"/>
                </a:solidFill>
                <a:latin typeface="Arial" charset="0"/>
              </a:rPr>
              <a:t>HOSPITAL ADMISSION RATES</a:t>
            </a:r>
          </a:p>
        </p:txBody>
      </p:sp>
      <p:sp>
        <p:nvSpPr>
          <p:cNvPr id="4" name="TextBox 3"/>
          <p:cNvSpPr txBox="1"/>
          <p:nvPr/>
        </p:nvSpPr>
        <p:spPr>
          <a:xfrm>
            <a:off x="389106" y="5749047"/>
            <a:ext cx="2313454" cy="276999"/>
          </a:xfrm>
          <a:prstGeom prst="rect">
            <a:avLst/>
          </a:prstGeom>
          <a:noFill/>
        </p:spPr>
        <p:txBody>
          <a:bodyPr wrap="none" rtlCol="0">
            <a:spAutoFit/>
          </a:bodyPr>
          <a:lstStyle/>
          <a:p>
            <a:pPr fontAlgn="base">
              <a:spcBef>
                <a:spcPct val="0"/>
              </a:spcBef>
              <a:spcAft>
                <a:spcPct val="0"/>
              </a:spcAft>
            </a:pPr>
            <a:r>
              <a:rPr lang="en-US" sz="1200" b="1" dirty="0" smtClean="0">
                <a:solidFill>
                  <a:srgbClr val="000000"/>
                </a:solidFill>
                <a:latin typeface="Arial" charset="0"/>
              </a:rPr>
              <a:t>Rates per 100,000 population</a:t>
            </a:r>
          </a:p>
        </p:txBody>
      </p:sp>
    </p:spTree>
    <p:extLst>
      <p:ext uri="{BB962C8B-B14F-4D97-AF65-F5344CB8AC3E}">
        <p14:creationId xmlns:p14="http://schemas.microsoft.com/office/powerpoint/2010/main" val="934906486"/>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3"/>
          <p:cNvGraphicFramePr>
            <a:graphicFrameLocks noGrp="1"/>
          </p:cNvGraphicFramePr>
          <p:nvPr>
            <p:ph idx="1"/>
            <p:extLst>
              <p:ext uri="{D42A27DB-BD31-4B8C-83A1-F6EECF244321}">
                <p14:modId xmlns:p14="http://schemas.microsoft.com/office/powerpoint/2010/main" val="1377443506"/>
              </p:ext>
            </p:extLst>
          </p:nvPr>
        </p:nvGraphicFramePr>
        <p:xfrm>
          <a:off x="385763" y="533400"/>
          <a:ext cx="8372475" cy="5154613"/>
        </p:xfrm>
        <a:graphic>
          <a:graphicData uri="http://schemas.openxmlformats.org/drawingml/2006/chart">
            <c:chart xmlns:c="http://schemas.openxmlformats.org/drawingml/2006/chart" xmlns:r="http://schemas.openxmlformats.org/officeDocument/2006/relationships" r:id="rId3"/>
          </a:graphicData>
        </a:graphic>
      </p:graphicFrame>
      <p:sp>
        <p:nvSpPr>
          <p:cNvPr id="6147" name="TextBox 7"/>
          <p:cNvSpPr txBox="1">
            <a:spLocks noChangeArrowheads="1"/>
          </p:cNvSpPr>
          <p:nvPr/>
        </p:nvSpPr>
        <p:spPr bwMode="auto">
          <a:xfrm>
            <a:off x="4062919" y="6325208"/>
            <a:ext cx="471143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fontAlgn="base" hangingPunct="1">
              <a:spcBef>
                <a:spcPct val="0"/>
              </a:spcBef>
              <a:spcAft>
                <a:spcPct val="0"/>
              </a:spcAft>
            </a:pPr>
            <a:r>
              <a:rPr lang="en-US" altLang="en-US" sz="1000" dirty="0" smtClean="0">
                <a:solidFill>
                  <a:srgbClr val="000000"/>
                </a:solidFill>
              </a:rPr>
              <a:t>Adapted from:  OECD (2011), </a:t>
            </a:r>
            <a:r>
              <a:rPr lang="en-US" altLang="en-US" sz="1000" i="1" dirty="0" smtClean="0">
                <a:solidFill>
                  <a:srgbClr val="000000"/>
                </a:solidFill>
              </a:rPr>
              <a:t>Health at a Glance 2011; OECD Indicators, </a:t>
            </a:r>
            <a:r>
              <a:rPr lang="en-US" altLang="en-US" sz="1000" dirty="0" smtClean="0">
                <a:solidFill>
                  <a:srgbClr val="000000"/>
                </a:solidFill>
              </a:rPr>
              <a:t>OECD Publishing.</a:t>
            </a:r>
          </a:p>
        </p:txBody>
      </p:sp>
      <p:sp>
        <p:nvSpPr>
          <p:cNvPr id="6148" name="Text Box 6"/>
          <p:cNvSpPr txBox="1">
            <a:spLocks noChangeArrowheads="1"/>
          </p:cNvSpPr>
          <p:nvPr/>
        </p:nvSpPr>
        <p:spPr bwMode="auto">
          <a:xfrm>
            <a:off x="0" y="0"/>
            <a:ext cx="9140825" cy="36512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82296" rIns="137160" bIns="0"/>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400" b="1" dirty="0" smtClean="0">
                <a:solidFill>
                  <a:srgbClr val="000000"/>
                </a:solidFill>
                <a:latin typeface="Arial" charset="0"/>
              </a:rPr>
              <a:t>HOSPITAL ADMISSION RATES</a:t>
            </a:r>
          </a:p>
          <a:p>
            <a:pPr eaLnBrk="1" fontAlgn="base" hangingPunct="1">
              <a:spcBef>
                <a:spcPct val="0"/>
              </a:spcBef>
              <a:spcAft>
                <a:spcPct val="0"/>
              </a:spcAft>
              <a:buFontTx/>
              <a:buNone/>
            </a:pPr>
            <a:endParaRPr lang="en-US" altLang="en-US" sz="1400" b="1" dirty="0" smtClean="0">
              <a:solidFill>
                <a:srgbClr val="000000"/>
              </a:solidFill>
              <a:latin typeface="Arial" charset="0"/>
            </a:endParaRPr>
          </a:p>
        </p:txBody>
      </p:sp>
      <p:sp>
        <p:nvSpPr>
          <p:cNvPr id="6" name="TextBox 5"/>
          <p:cNvSpPr txBox="1"/>
          <p:nvPr/>
        </p:nvSpPr>
        <p:spPr>
          <a:xfrm>
            <a:off x="389106" y="5749047"/>
            <a:ext cx="2313454" cy="276999"/>
          </a:xfrm>
          <a:prstGeom prst="rect">
            <a:avLst/>
          </a:prstGeom>
          <a:noFill/>
        </p:spPr>
        <p:txBody>
          <a:bodyPr wrap="none" rtlCol="0">
            <a:spAutoFit/>
          </a:bodyPr>
          <a:lstStyle/>
          <a:p>
            <a:pPr fontAlgn="base">
              <a:spcBef>
                <a:spcPct val="0"/>
              </a:spcBef>
              <a:spcAft>
                <a:spcPct val="0"/>
              </a:spcAft>
            </a:pPr>
            <a:r>
              <a:rPr lang="en-US" sz="1200" b="1" dirty="0" smtClean="0">
                <a:solidFill>
                  <a:srgbClr val="000000"/>
                </a:solidFill>
                <a:latin typeface="Arial" charset="0"/>
              </a:rPr>
              <a:t>Rates per 100,000 population</a:t>
            </a:r>
          </a:p>
        </p:txBody>
      </p:sp>
    </p:spTree>
    <p:extLst>
      <p:ext uri="{BB962C8B-B14F-4D97-AF65-F5344CB8AC3E}">
        <p14:creationId xmlns:p14="http://schemas.microsoft.com/office/powerpoint/2010/main" val="760221063"/>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ontent Placeholder 3"/>
          <p:cNvGraphicFramePr>
            <a:graphicFrameLocks noGrp="1"/>
          </p:cNvGraphicFramePr>
          <p:nvPr>
            <p:ph idx="1"/>
            <p:extLst>
              <p:ext uri="{D42A27DB-BD31-4B8C-83A1-F6EECF244321}">
                <p14:modId xmlns:p14="http://schemas.microsoft.com/office/powerpoint/2010/main" val="1052313179"/>
              </p:ext>
            </p:extLst>
          </p:nvPr>
        </p:nvGraphicFramePr>
        <p:xfrm>
          <a:off x="417513" y="577850"/>
          <a:ext cx="8305800" cy="4924425"/>
        </p:xfrm>
        <a:graphic>
          <a:graphicData uri="http://schemas.openxmlformats.org/drawingml/2006/chart">
            <c:chart xmlns:c="http://schemas.openxmlformats.org/drawingml/2006/chart" xmlns:r="http://schemas.openxmlformats.org/officeDocument/2006/relationships" r:id="rId2"/>
          </a:graphicData>
        </a:graphic>
      </p:graphicFrame>
      <p:sp>
        <p:nvSpPr>
          <p:cNvPr id="7171" name="TextBox 4"/>
          <p:cNvSpPr txBox="1">
            <a:spLocks noChangeArrowheads="1"/>
          </p:cNvSpPr>
          <p:nvPr/>
        </p:nvSpPr>
        <p:spPr bwMode="auto">
          <a:xfrm>
            <a:off x="4309354" y="6156730"/>
            <a:ext cx="461090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fontAlgn="base" hangingPunct="1">
              <a:spcBef>
                <a:spcPct val="0"/>
              </a:spcBef>
              <a:spcAft>
                <a:spcPct val="0"/>
              </a:spcAft>
            </a:pPr>
            <a:r>
              <a:rPr lang="en-US" altLang="en-US" sz="1000" dirty="0" smtClean="0">
                <a:solidFill>
                  <a:srgbClr val="000000"/>
                </a:solidFill>
              </a:rPr>
              <a:t>Adapted from:  OECD (2011), </a:t>
            </a:r>
            <a:r>
              <a:rPr lang="en-US" altLang="en-US" sz="1000" i="1" dirty="0" smtClean="0">
                <a:solidFill>
                  <a:srgbClr val="000000"/>
                </a:solidFill>
              </a:rPr>
              <a:t>Health at a Glance 2011; OECD Indicators, </a:t>
            </a:r>
            <a:r>
              <a:rPr lang="en-US" altLang="en-US" sz="1000" dirty="0" smtClean="0">
                <a:solidFill>
                  <a:srgbClr val="000000"/>
                </a:solidFill>
              </a:rPr>
              <a:t>OECD Publishing.</a:t>
            </a:r>
          </a:p>
        </p:txBody>
      </p:sp>
      <p:sp>
        <p:nvSpPr>
          <p:cNvPr id="7172" name="Text Box 6"/>
          <p:cNvSpPr txBox="1">
            <a:spLocks noChangeArrowheads="1"/>
          </p:cNvSpPr>
          <p:nvPr/>
        </p:nvSpPr>
        <p:spPr bwMode="auto">
          <a:xfrm>
            <a:off x="0" y="0"/>
            <a:ext cx="9140825" cy="36512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82296" rIns="137160" bIns="0"/>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400" b="1" dirty="0" smtClean="0">
                <a:solidFill>
                  <a:srgbClr val="000000"/>
                </a:solidFill>
                <a:latin typeface="Arial" charset="0"/>
              </a:rPr>
              <a:t>HOSPITAL ADMISSION RATES</a:t>
            </a:r>
          </a:p>
          <a:p>
            <a:pPr eaLnBrk="1" fontAlgn="base" hangingPunct="1">
              <a:spcBef>
                <a:spcPct val="0"/>
              </a:spcBef>
              <a:spcAft>
                <a:spcPct val="0"/>
              </a:spcAft>
              <a:buFontTx/>
              <a:buNone/>
            </a:pPr>
            <a:endParaRPr lang="en-US" altLang="en-US" sz="1400" b="1" dirty="0" smtClean="0">
              <a:solidFill>
                <a:srgbClr val="000000"/>
              </a:solidFill>
              <a:latin typeface="Arial" charset="0"/>
            </a:endParaRPr>
          </a:p>
        </p:txBody>
      </p:sp>
      <p:sp>
        <p:nvSpPr>
          <p:cNvPr id="6" name="TextBox 5"/>
          <p:cNvSpPr txBox="1"/>
          <p:nvPr/>
        </p:nvSpPr>
        <p:spPr>
          <a:xfrm>
            <a:off x="389106" y="5749047"/>
            <a:ext cx="2313454" cy="276999"/>
          </a:xfrm>
          <a:prstGeom prst="rect">
            <a:avLst/>
          </a:prstGeom>
          <a:noFill/>
        </p:spPr>
        <p:txBody>
          <a:bodyPr wrap="none" rtlCol="0">
            <a:spAutoFit/>
          </a:bodyPr>
          <a:lstStyle/>
          <a:p>
            <a:pPr fontAlgn="base">
              <a:spcBef>
                <a:spcPct val="0"/>
              </a:spcBef>
              <a:spcAft>
                <a:spcPct val="0"/>
              </a:spcAft>
            </a:pPr>
            <a:r>
              <a:rPr lang="en-US" sz="1200" b="1" dirty="0" smtClean="0">
                <a:solidFill>
                  <a:srgbClr val="000000"/>
                </a:solidFill>
                <a:latin typeface="Arial" charset="0"/>
              </a:rPr>
              <a:t>Rates per 100,000 population</a:t>
            </a:r>
          </a:p>
        </p:txBody>
      </p:sp>
    </p:spTree>
    <p:extLst>
      <p:ext uri="{BB962C8B-B14F-4D97-AF65-F5344CB8AC3E}">
        <p14:creationId xmlns:p14="http://schemas.microsoft.com/office/powerpoint/2010/main" val="2430190449"/>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381000" y="228600"/>
            <a:ext cx="8229600" cy="1143000"/>
          </a:xfrm>
        </p:spPr>
        <p:txBody>
          <a:bodyPr/>
          <a:lstStyle/>
          <a:p>
            <a:r>
              <a:rPr lang="en-US" altLang="en-US" sz="2000" dirty="0" smtClean="0"/>
              <a:t>General practitioners as a percent of total doctors </a:t>
            </a:r>
            <a:br>
              <a:rPr lang="en-US" altLang="en-US" sz="2000" dirty="0" smtClean="0"/>
            </a:br>
            <a:r>
              <a:rPr lang="en-US" altLang="en-US" sz="2000" dirty="0" smtClean="0"/>
              <a:t>2009 (or nearest year)</a:t>
            </a:r>
          </a:p>
        </p:txBody>
      </p:sp>
      <p:graphicFrame>
        <p:nvGraphicFramePr>
          <p:cNvPr id="2" name="Content Placeholder 3"/>
          <p:cNvGraphicFramePr>
            <a:graphicFrameLocks noGrp="1"/>
          </p:cNvGraphicFramePr>
          <p:nvPr>
            <p:ph idx="1"/>
            <p:extLst>
              <p:ext uri="{D42A27DB-BD31-4B8C-83A1-F6EECF244321}">
                <p14:modId xmlns:p14="http://schemas.microsoft.com/office/powerpoint/2010/main" val="1724314721"/>
              </p:ext>
            </p:extLst>
          </p:nvPr>
        </p:nvGraphicFramePr>
        <p:xfrm>
          <a:off x="533400" y="914400"/>
          <a:ext cx="8305800" cy="5791200"/>
        </p:xfrm>
        <a:graphic>
          <a:graphicData uri="http://schemas.openxmlformats.org/drawingml/2006/chart">
            <c:chart xmlns:c="http://schemas.openxmlformats.org/drawingml/2006/chart" xmlns:r="http://schemas.openxmlformats.org/officeDocument/2006/relationships" r:id="rId3"/>
          </a:graphicData>
        </a:graphic>
      </p:graphicFrame>
      <p:sp>
        <p:nvSpPr>
          <p:cNvPr id="8196" name="TextBox 6"/>
          <p:cNvSpPr txBox="1">
            <a:spLocks noChangeArrowheads="1"/>
          </p:cNvSpPr>
          <p:nvPr/>
        </p:nvSpPr>
        <p:spPr bwMode="auto">
          <a:xfrm>
            <a:off x="381000" y="6019800"/>
            <a:ext cx="327659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b="1">
                <a:solidFill>
                  <a:schemeClr val="tx1"/>
                </a:solidFill>
                <a:latin typeface="Arial" charset="0"/>
              </a:defRPr>
            </a:lvl1pPr>
            <a:lvl2pPr marL="742950" indent="-285750" eaLnBrk="0" hangingPunct="0">
              <a:defRPr b="1">
                <a:solidFill>
                  <a:schemeClr val="tx1"/>
                </a:solidFill>
                <a:latin typeface="Arial" charset="0"/>
              </a:defRPr>
            </a:lvl2pPr>
            <a:lvl3pPr marL="1143000" indent="-228600" eaLnBrk="0" hangingPunct="0">
              <a:defRPr b="1">
                <a:solidFill>
                  <a:schemeClr val="tx1"/>
                </a:solidFill>
                <a:latin typeface="Arial" charset="0"/>
              </a:defRPr>
            </a:lvl3pPr>
            <a:lvl4pPr marL="1600200" indent="-228600" eaLnBrk="0" hangingPunct="0">
              <a:defRPr b="1">
                <a:solidFill>
                  <a:schemeClr val="tx1"/>
                </a:solidFill>
                <a:latin typeface="Arial" charset="0"/>
              </a:defRPr>
            </a:lvl4pPr>
            <a:lvl5pPr marL="2057400" indent="-228600" eaLnBrk="0" hangingPunct="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fontAlgn="base" hangingPunct="1">
              <a:spcBef>
                <a:spcPct val="0"/>
              </a:spcBef>
              <a:spcAft>
                <a:spcPct val="0"/>
              </a:spcAft>
            </a:pPr>
            <a:r>
              <a:rPr lang="en-US" altLang="en-US" sz="1000" dirty="0" smtClean="0">
                <a:solidFill>
                  <a:srgbClr val="000000"/>
                </a:solidFill>
              </a:rPr>
              <a:t>Adapted from:  OECD (2011), </a:t>
            </a:r>
            <a:r>
              <a:rPr lang="en-US" altLang="en-US" sz="1000" i="1" dirty="0" smtClean="0">
                <a:solidFill>
                  <a:srgbClr val="000000"/>
                </a:solidFill>
              </a:rPr>
              <a:t>Health at a Glance 2011; OECD Indicators, </a:t>
            </a:r>
            <a:r>
              <a:rPr lang="en-US" altLang="en-US" sz="1000" dirty="0" smtClean="0">
                <a:solidFill>
                  <a:srgbClr val="000000"/>
                </a:solidFill>
              </a:rPr>
              <a:t>OECD Publishing.</a:t>
            </a:r>
          </a:p>
        </p:txBody>
      </p:sp>
    </p:spTree>
    <p:extLst>
      <p:ext uri="{BB962C8B-B14F-4D97-AF65-F5344CB8AC3E}">
        <p14:creationId xmlns:p14="http://schemas.microsoft.com/office/powerpoint/2010/main" val="463195996"/>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noFill/>
          <a:extLst>
            <a:ext uri="{91240B29-F687-4f45-9708-019B960494DF}">
              <a14:hiddenLine xmlns:a14="http://schemas.microsoft.com/office/drawing/2010/main" w="9525">
                <a:solidFill>
                  <a:schemeClr val="tx1"/>
                </a:solidFill>
                <a:miter lim="800000"/>
                <a:headEnd/>
                <a:tailEnd/>
              </a14:hiddenLine>
            </a:ext>
          </a:extLst>
        </p:spPr>
        <p:txBody>
          <a:bodyPr/>
          <a:lstStyle/>
          <a:p>
            <a:pPr eaLnBrk="1" hangingPunct="1"/>
            <a:r>
              <a:rPr lang="en-US" altLang="en-US" dirty="0" smtClean="0"/>
              <a:t>Difficulty Getting Care on Nights, Weekends, Holidays Without</a:t>
            </a:r>
            <a:br>
              <a:rPr lang="en-US" altLang="en-US" dirty="0" smtClean="0"/>
            </a:br>
            <a:r>
              <a:rPr lang="en-US" altLang="en-US" dirty="0" smtClean="0"/>
              <a:t>Going to the Emergency Room, Among Sicker Adults</a:t>
            </a:r>
          </a:p>
        </p:txBody>
      </p:sp>
      <p:graphicFrame>
        <p:nvGraphicFramePr>
          <p:cNvPr id="9219" name="Object 3"/>
          <p:cNvGraphicFramePr>
            <a:graphicFrameLocks noGrp="1" noChangeAspect="1"/>
          </p:cNvGraphicFramePr>
          <p:nvPr>
            <p:ph idx="1"/>
          </p:nvPr>
        </p:nvGraphicFramePr>
        <p:xfrm>
          <a:off x="457200" y="1560513"/>
          <a:ext cx="8318500" cy="4002087"/>
        </p:xfrm>
        <a:graphic>
          <a:graphicData uri="http://schemas.openxmlformats.org/presentationml/2006/ole">
            <mc:AlternateContent xmlns:mc="http://schemas.openxmlformats.org/markup-compatibility/2006">
              <mc:Choice xmlns:v="urn:schemas-microsoft-com:vml" Requires="v">
                <p:oleObj spid="_x0000_s4102" name="Chart" r:id="rId4" imgW="8572539" imgH="4124299" progId="MSGraph.Chart.8">
                  <p:embed followColorScheme="full"/>
                </p:oleObj>
              </mc:Choice>
              <mc:Fallback>
                <p:oleObj name="Chart" r:id="rId4" imgW="8572539" imgH="4124299" progId="MSGraph.Chart.8">
                  <p:embed followColorScheme="full"/>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1560513"/>
                        <a:ext cx="8318500" cy="4002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9220" name="Line 4"/>
          <p:cNvSpPr>
            <a:spLocks noChangeShapeType="1"/>
          </p:cNvSpPr>
          <p:nvPr/>
        </p:nvSpPr>
        <p:spPr bwMode="auto">
          <a:xfrm>
            <a:off x="3124200" y="5518150"/>
            <a:ext cx="5410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b="1" dirty="0" smtClean="0">
              <a:solidFill>
                <a:srgbClr val="000000"/>
              </a:solidFill>
              <a:latin typeface="Arial" charset="0"/>
            </a:endParaRPr>
          </a:p>
        </p:txBody>
      </p:sp>
      <p:sp>
        <p:nvSpPr>
          <p:cNvPr id="9221" name="Text Box 5"/>
          <p:cNvSpPr txBox="1">
            <a:spLocks noChangeArrowheads="1"/>
          </p:cNvSpPr>
          <p:nvPr/>
        </p:nvSpPr>
        <p:spPr bwMode="auto">
          <a:xfrm>
            <a:off x="4508500" y="5557838"/>
            <a:ext cx="26590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400" dirty="0" smtClean="0">
                <a:solidFill>
                  <a:srgbClr val="000000"/>
                </a:solidFill>
              </a:rPr>
              <a:t>International Comparison</a:t>
            </a:r>
          </a:p>
        </p:txBody>
      </p:sp>
      <p:sp>
        <p:nvSpPr>
          <p:cNvPr id="9222" name="Text Box 6"/>
          <p:cNvSpPr txBox="1">
            <a:spLocks noChangeArrowheads="1"/>
          </p:cNvSpPr>
          <p:nvPr/>
        </p:nvSpPr>
        <p:spPr bwMode="auto">
          <a:xfrm>
            <a:off x="0" y="0"/>
            <a:ext cx="9140825" cy="36512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82296" rIns="137160" bIns="0"/>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400" b="1" dirty="0" smtClean="0">
                <a:solidFill>
                  <a:srgbClr val="000000"/>
                </a:solidFill>
                <a:latin typeface="Arial" charset="0"/>
              </a:rPr>
              <a:t>QUALITY: PATIENT-CENTERED, TIMELY CARE</a:t>
            </a:r>
          </a:p>
        </p:txBody>
      </p:sp>
      <p:sp>
        <p:nvSpPr>
          <p:cNvPr id="9223" name="Text Box 7"/>
          <p:cNvSpPr txBox="1">
            <a:spLocks noChangeArrowheads="1"/>
          </p:cNvSpPr>
          <p:nvPr/>
        </p:nvSpPr>
        <p:spPr bwMode="auto">
          <a:xfrm>
            <a:off x="609600" y="1416050"/>
            <a:ext cx="6503988"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fontAlgn="base">
              <a:spcBef>
                <a:spcPct val="0"/>
              </a:spcBef>
              <a:spcAft>
                <a:spcPct val="0"/>
              </a:spcAft>
              <a:buFontTx/>
              <a:buNone/>
            </a:pPr>
            <a:r>
              <a:rPr lang="en-US" altLang="en-US" sz="1400" b="1" dirty="0" smtClean="0">
                <a:solidFill>
                  <a:srgbClr val="000000"/>
                </a:solidFill>
                <a:latin typeface="Arial" charset="0"/>
              </a:rPr>
              <a:t>Percent of adults who sought care reporting “very” or “somewhat” difficult</a:t>
            </a:r>
          </a:p>
        </p:txBody>
      </p:sp>
      <p:sp>
        <p:nvSpPr>
          <p:cNvPr id="9224" name="Text Box 8"/>
          <p:cNvSpPr txBox="1">
            <a:spLocks noChangeArrowheads="1"/>
          </p:cNvSpPr>
          <p:nvPr/>
        </p:nvSpPr>
        <p:spPr bwMode="auto">
          <a:xfrm>
            <a:off x="44450" y="6096000"/>
            <a:ext cx="8947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fontAlgn="base">
              <a:spcBef>
                <a:spcPct val="0"/>
              </a:spcBef>
              <a:spcAft>
                <a:spcPct val="0"/>
              </a:spcAft>
              <a:buFontTx/>
              <a:buNone/>
            </a:pPr>
            <a:r>
              <a:rPr lang="en-US" altLang="en-US" sz="1200" dirty="0" smtClean="0">
                <a:solidFill>
                  <a:srgbClr val="000000"/>
                </a:solidFill>
                <a:latin typeface="Arial" charset="0"/>
              </a:rPr>
              <a:t>AUS=Australia; CAN=Canada; GER=Germany; NETH=Netherlands; NZ=New Zealand; UK=United Kingdom.</a:t>
            </a:r>
          </a:p>
          <a:p>
            <a:pPr fontAlgn="base">
              <a:spcBef>
                <a:spcPct val="0"/>
              </a:spcBef>
              <a:spcAft>
                <a:spcPct val="0"/>
              </a:spcAft>
              <a:buFontTx/>
              <a:buNone/>
            </a:pPr>
            <a:r>
              <a:rPr lang="en-US" altLang="en-US" sz="1200" dirty="0" smtClean="0">
                <a:solidFill>
                  <a:srgbClr val="000000"/>
                </a:solidFill>
                <a:latin typeface="Arial" charset="0"/>
              </a:rPr>
              <a:t>Data: 2005 and 2007 Commonwealth Fund International Health Policy Survey.</a:t>
            </a:r>
          </a:p>
        </p:txBody>
      </p:sp>
      <p:sp>
        <p:nvSpPr>
          <p:cNvPr id="9225" name="Rectangle 11"/>
          <p:cNvSpPr>
            <a:spLocks noChangeArrowheads="1"/>
          </p:cNvSpPr>
          <p:nvPr/>
        </p:nvSpPr>
        <p:spPr bwMode="auto">
          <a:xfrm>
            <a:off x="3943350" y="1981200"/>
            <a:ext cx="152400" cy="152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endParaRPr lang="en-US" altLang="en-US" b="1" dirty="0" smtClean="0">
              <a:solidFill>
                <a:srgbClr val="000000"/>
              </a:solidFill>
              <a:latin typeface="Arial" charset="0"/>
            </a:endParaRPr>
          </a:p>
        </p:txBody>
      </p:sp>
      <p:sp>
        <p:nvSpPr>
          <p:cNvPr id="9226" name="Text Box 12"/>
          <p:cNvSpPr txBox="1">
            <a:spLocks noChangeArrowheads="1"/>
          </p:cNvSpPr>
          <p:nvPr/>
        </p:nvSpPr>
        <p:spPr bwMode="auto">
          <a:xfrm>
            <a:off x="4092575" y="1903413"/>
            <a:ext cx="5778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400" b="1" dirty="0" smtClean="0">
                <a:solidFill>
                  <a:srgbClr val="000000"/>
                </a:solidFill>
                <a:latin typeface="Arial" charset="0"/>
              </a:rPr>
              <a:t>2005</a:t>
            </a:r>
          </a:p>
        </p:txBody>
      </p:sp>
      <p:sp>
        <p:nvSpPr>
          <p:cNvPr id="9227" name="Rectangle 13"/>
          <p:cNvSpPr>
            <a:spLocks noChangeArrowheads="1"/>
          </p:cNvSpPr>
          <p:nvPr/>
        </p:nvSpPr>
        <p:spPr bwMode="auto">
          <a:xfrm>
            <a:off x="5041900" y="1981200"/>
            <a:ext cx="152400" cy="152400"/>
          </a:xfrm>
          <a:prstGeom prst="rect">
            <a:avLst/>
          </a:prstGeom>
          <a:solidFill>
            <a:srgbClr val="8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endParaRPr lang="en-US" altLang="en-US" b="1" dirty="0" smtClean="0">
              <a:solidFill>
                <a:srgbClr val="000000"/>
              </a:solidFill>
              <a:latin typeface="Arial" charset="0"/>
            </a:endParaRPr>
          </a:p>
        </p:txBody>
      </p:sp>
      <p:sp>
        <p:nvSpPr>
          <p:cNvPr id="9228" name="Text Box 14"/>
          <p:cNvSpPr txBox="1">
            <a:spLocks noChangeArrowheads="1"/>
          </p:cNvSpPr>
          <p:nvPr/>
        </p:nvSpPr>
        <p:spPr bwMode="auto">
          <a:xfrm>
            <a:off x="5191125" y="1903413"/>
            <a:ext cx="5778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400" b="1" dirty="0" smtClean="0">
                <a:solidFill>
                  <a:srgbClr val="000000"/>
                </a:solidFill>
                <a:latin typeface="Arial" charset="0"/>
              </a:rPr>
              <a:t>2007</a:t>
            </a:r>
          </a:p>
        </p:txBody>
      </p:sp>
      <p:sp>
        <p:nvSpPr>
          <p:cNvPr id="9229" name="Text Box 15"/>
          <p:cNvSpPr txBox="1">
            <a:spLocks noChangeArrowheads="1"/>
          </p:cNvSpPr>
          <p:nvPr/>
        </p:nvSpPr>
        <p:spPr bwMode="auto">
          <a:xfrm>
            <a:off x="1089025" y="5122863"/>
            <a:ext cx="17065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600" dirty="0" smtClean="0">
                <a:solidFill>
                  <a:srgbClr val="000000"/>
                </a:solidFill>
              </a:rPr>
              <a:t>United States</a:t>
            </a:r>
          </a:p>
        </p:txBody>
      </p:sp>
      <p:sp>
        <p:nvSpPr>
          <p:cNvPr id="9230" name="Rectangle 17"/>
          <p:cNvSpPr>
            <a:spLocks noChangeArrowheads="1"/>
          </p:cNvSpPr>
          <p:nvPr/>
        </p:nvSpPr>
        <p:spPr bwMode="auto">
          <a:xfrm>
            <a:off x="0" y="6592888"/>
            <a:ext cx="9140825" cy="274637"/>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rIns="137160" bIns="0"/>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200" b="1" dirty="0" smtClean="0">
                <a:solidFill>
                  <a:srgbClr val="000000"/>
                </a:solidFill>
                <a:latin typeface="Arial" charset="0"/>
              </a:rPr>
              <a:t>Source: Commonwealth Fund National Scorecard on U.S. Health System Performance, 2008</a:t>
            </a:r>
          </a:p>
        </p:txBody>
      </p:sp>
    </p:spTree>
    <p:extLst>
      <p:ext uri="{BB962C8B-B14F-4D97-AF65-F5344CB8AC3E}">
        <p14:creationId xmlns:p14="http://schemas.microsoft.com/office/powerpoint/2010/main" val="523111986"/>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42" name="Object 2"/>
          <p:cNvGraphicFramePr>
            <a:graphicFrameLocks noGrp="1" noChangeAspect="1"/>
          </p:cNvGraphicFramePr>
          <p:nvPr>
            <p:ph sz="half" idx="1"/>
          </p:nvPr>
        </p:nvGraphicFramePr>
        <p:xfrm>
          <a:off x="101600" y="1560513"/>
          <a:ext cx="4441825" cy="3832225"/>
        </p:xfrm>
        <a:graphic>
          <a:graphicData uri="http://schemas.openxmlformats.org/presentationml/2006/ole">
            <mc:AlternateContent xmlns:mc="http://schemas.openxmlformats.org/markup-compatibility/2006">
              <mc:Choice xmlns:v="urn:schemas-microsoft-com:vml" Requires="v">
                <p:oleObj spid="_x0000_s5128" name="Chart" r:id="rId4" imgW="8324818" imgH="7181979" progId="MSGraph.Chart.8">
                  <p:embed followColorScheme="full"/>
                </p:oleObj>
              </mc:Choice>
              <mc:Fallback>
                <p:oleObj name="Chart" r:id="rId4" imgW="8324818" imgH="7181979" progId="MSGraph.Chart.8">
                  <p:embed followColorScheme="full"/>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600" y="1560513"/>
                        <a:ext cx="4441825" cy="3832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graphicFrame>
        <p:nvGraphicFramePr>
          <p:cNvPr id="10243" name="Object 5"/>
          <p:cNvGraphicFramePr>
            <a:graphicFrameLocks noGrp="1" noChangeAspect="1"/>
          </p:cNvGraphicFramePr>
          <p:nvPr>
            <p:ph sz="half" idx="2"/>
          </p:nvPr>
        </p:nvGraphicFramePr>
        <p:xfrm>
          <a:off x="4775200" y="1447800"/>
          <a:ext cx="4229100" cy="4076700"/>
        </p:xfrm>
        <a:graphic>
          <a:graphicData uri="http://schemas.openxmlformats.org/presentationml/2006/ole">
            <mc:AlternateContent xmlns:mc="http://schemas.openxmlformats.org/markup-compatibility/2006">
              <mc:Choice xmlns:v="urn:schemas-microsoft-com:vml" Requires="v">
                <p:oleObj spid="_x0000_s5129" name="Chart" r:id="rId6" imgW="4229061" imgH="4076726" progId="MSGraph.Chart.8">
                  <p:embed followColorScheme="full"/>
                </p:oleObj>
              </mc:Choice>
              <mc:Fallback>
                <p:oleObj name="Chart" r:id="rId6" imgW="4229061" imgH="4076726" progId="MSGraph.Chart.8">
                  <p:embed followColorScheme="full"/>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775200" y="1447800"/>
                        <a:ext cx="4229100" cy="40767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10244" name="Text Box 8"/>
          <p:cNvSpPr txBox="1">
            <a:spLocks noChangeArrowheads="1"/>
          </p:cNvSpPr>
          <p:nvPr/>
        </p:nvSpPr>
        <p:spPr bwMode="auto">
          <a:xfrm>
            <a:off x="8407400" y="6580188"/>
            <a:ext cx="6858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Ins="137160" bIns="0"/>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algn="r" eaLnBrk="1" fontAlgn="base" hangingPunct="1">
              <a:spcBef>
                <a:spcPct val="50000"/>
              </a:spcBef>
              <a:spcAft>
                <a:spcPct val="0"/>
              </a:spcAft>
              <a:buFontTx/>
              <a:buNone/>
            </a:pPr>
            <a:fld id="{DC1C3075-0DE3-45FA-A4F4-DC0C3B3D0F61}" type="slidenum">
              <a:rPr lang="en-US" altLang="en-US" sz="1200" b="1" smtClean="0">
                <a:solidFill>
                  <a:srgbClr val="FFFFFF"/>
                </a:solidFill>
                <a:latin typeface="Arial" charset="0"/>
              </a:rPr>
              <a:pPr algn="r" eaLnBrk="1" fontAlgn="base" hangingPunct="1">
                <a:spcBef>
                  <a:spcPct val="50000"/>
                </a:spcBef>
                <a:spcAft>
                  <a:spcPct val="0"/>
                </a:spcAft>
                <a:buFontTx/>
                <a:buNone/>
              </a:pPr>
              <a:t>14</a:t>
            </a:fld>
            <a:endParaRPr lang="en-US" altLang="en-US" sz="1200" b="1" dirty="0" smtClean="0">
              <a:solidFill>
                <a:srgbClr val="FFFFFF"/>
              </a:solidFill>
              <a:latin typeface="Arial" charset="0"/>
            </a:endParaRPr>
          </a:p>
        </p:txBody>
      </p:sp>
      <p:sp>
        <p:nvSpPr>
          <p:cNvPr id="10245" name="Text Box 9"/>
          <p:cNvSpPr txBox="1">
            <a:spLocks noChangeArrowheads="1"/>
          </p:cNvSpPr>
          <p:nvPr/>
        </p:nvSpPr>
        <p:spPr bwMode="auto">
          <a:xfrm>
            <a:off x="44450" y="5715000"/>
            <a:ext cx="894715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fontAlgn="base">
              <a:spcBef>
                <a:spcPct val="0"/>
              </a:spcBef>
              <a:spcAft>
                <a:spcPct val="0"/>
              </a:spcAft>
              <a:buFontTx/>
              <a:buNone/>
            </a:pPr>
            <a:r>
              <a:rPr lang="en-US" altLang="en-US" sz="1200" dirty="0" smtClean="0">
                <a:solidFill>
                  <a:srgbClr val="000000"/>
                </a:solidFill>
                <a:latin typeface="Arial" charset="0"/>
              </a:rPr>
              <a:t>* Did not get medical care because of cost of doctor’s visit, skipped medical test, treatment, or follow-up because of cost, or did not fill Rx or skipped doses because of cost.</a:t>
            </a:r>
          </a:p>
          <a:p>
            <a:pPr fontAlgn="base">
              <a:spcBef>
                <a:spcPct val="0"/>
              </a:spcBef>
              <a:spcAft>
                <a:spcPct val="0"/>
              </a:spcAft>
              <a:buFontTx/>
              <a:buNone/>
            </a:pPr>
            <a:r>
              <a:rPr lang="en-US" altLang="en-US" sz="1200" dirty="0" smtClean="0">
                <a:solidFill>
                  <a:srgbClr val="000000"/>
                </a:solidFill>
                <a:latin typeface="Arial" charset="0"/>
              </a:rPr>
              <a:t>AUS=Australia; CAN=Canada; GER=Germany; NETH=Netherlands; NZ=New Zealand; UK=United Kingdom; US=United States.</a:t>
            </a:r>
          </a:p>
          <a:p>
            <a:pPr fontAlgn="base">
              <a:spcBef>
                <a:spcPct val="0"/>
              </a:spcBef>
              <a:spcAft>
                <a:spcPct val="0"/>
              </a:spcAft>
              <a:buFontTx/>
              <a:buNone/>
            </a:pPr>
            <a:r>
              <a:rPr lang="en-US" altLang="en-US" sz="1200" dirty="0" smtClean="0">
                <a:solidFill>
                  <a:srgbClr val="000000"/>
                </a:solidFill>
                <a:latin typeface="Arial" charset="0"/>
              </a:rPr>
              <a:t>Data: 2007 Commonwealth Fund International Health Policy Survey.</a:t>
            </a:r>
          </a:p>
        </p:txBody>
      </p:sp>
      <p:sp>
        <p:nvSpPr>
          <p:cNvPr id="10246" name="Rectangle 12"/>
          <p:cNvSpPr>
            <a:spLocks noChangeArrowheads="1"/>
          </p:cNvSpPr>
          <p:nvPr/>
        </p:nvSpPr>
        <p:spPr bwMode="auto">
          <a:xfrm>
            <a:off x="0" y="6592888"/>
            <a:ext cx="9140825" cy="274637"/>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rIns="137160" bIns="0"/>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200" b="1" dirty="0" smtClean="0">
                <a:solidFill>
                  <a:srgbClr val="000000"/>
                </a:solidFill>
                <a:latin typeface="Arial" charset="0"/>
              </a:rPr>
              <a:t>Source: Commonwealth Fund National Scorecard on U.S. Health System Performance, 2008</a:t>
            </a:r>
          </a:p>
        </p:txBody>
      </p:sp>
      <p:sp>
        <p:nvSpPr>
          <p:cNvPr id="10247" name="Rectangle 14"/>
          <p:cNvSpPr>
            <a:spLocks noGrp="1" noChangeArrowheads="1"/>
          </p:cNvSpPr>
          <p:nvPr>
            <p:ph type="title"/>
          </p:nvPr>
        </p:nvSpPr>
        <p:spPr>
          <a:noFill/>
        </p:spPr>
        <p:txBody>
          <a:bodyPr/>
          <a:lstStyle/>
          <a:p>
            <a:pPr eaLnBrk="1" hangingPunct="1"/>
            <a:r>
              <a:rPr lang="en-US" altLang="en-US" dirty="0" smtClean="0"/>
              <a:t>Access Problems Because of Costs, By Income, 2007</a:t>
            </a:r>
          </a:p>
        </p:txBody>
      </p:sp>
      <p:sp>
        <p:nvSpPr>
          <p:cNvPr id="10248" name="Text Box 15"/>
          <p:cNvSpPr txBox="1">
            <a:spLocks noChangeArrowheads="1"/>
          </p:cNvSpPr>
          <p:nvPr/>
        </p:nvSpPr>
        <p:spPr bwMode="auto">
          <a:xfrm>
            <a:off x="165100" y="1143000"/>
            <a:ext cx="7924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fontAlgn="base">
              <a:spcBef>
                <a:spcPct val="0"/>
              </a:spcBef>
              <a:spcAft>
                <a:spcPct val="0"/>
              </a:spcAft>
              <a:buFontTx/>
              <a:buNone/>
            </a:pPr>
            <a:r>
              <a:rPr lang="en-US" altLang="en-US" sz="1400" b="1" dirty="0" smtClean="0">
                <a:solidFill>
                  <a:srgbClr val="000000"/>
                </a:solidFill>
                <a:latin typeface="Arial" charset="0"/>
              </a:rPr>
              <a:t>Percent of adults who had any of three access problems* in past year because of costs</a:t>
            </a:r>
          </a:p>
        </p:txBody>
      </p:sp>
      <p:sp>
        <p:nvSpPr>
          <p:cNvPr id="10249" name="Text Box 16"/>
          <p:cNvSpPr txBox="1">
            <a:spLocks noChangeArrowheads="1"/>
          </p:cNvSpPr>
          <p:nvPr/>
        </p:nvSpPr>
        <p:spPr bwMode="auto">
          <a:xfrm>
            <a:off x="0" y="0"/>
            <a:ext cx="9140825" cy="36512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82296" rIns="137160" bIns="0"/>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400" b="1" dirty="0" smtClean="0">
                <a:solidFill>
                  <a:srgbClr val="000000"/>
                </a:solidFill>
                <a:latin typeface="Arial" charset="0"/>
              </a:rPr>
              <a:t>ACCESS: PARTICIPATION</a:t>
            </a:r>
          </a:p>
        </p:txBody>
      </p:sp>
    </p:spTree>
    <p:extLst>
      <p:ext uri="{BB962C8B-B14F-4D97-AF65-F5344CB8AC3E}">
        <p14:creationId xmlns:p14="http://schemas.microsoft.com/office/powerpoint/2010/main" val="2297103900"/>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noFill/>
          <a:extLst>
            <a:ext uri="{91240B29-F687-4f45-9708-019B960494DF}">
              <a14:hiddenLine xmlns:a14="http://schemas.microsoft.com/office/drawing/2010/main" w="9525">
                <a:solidFill>
                  <a:schemeClr val="tx1"/>
                </a:solidFill>
                <a:miter lim="800000"/>
                <a:headEnd/>
                <a:tailEnd/>
              </a14:hiddenLine>
            </a:ext>
          </a:extLst>
        </p:spPr>
        <p:txBody>
          <a:bodyPr/>
          <a:lstStyle/>
          <a:p>
            <a:pPr eaLnBrk="1" hangingPunct="1"/>
            <a:r>
              <a:rPr lang="en-US" altLang="en-US" dirty="0" smtClean="0"/>
              <a:t>Went to Emergency Room for Condition That Could Have Been Treated</a:t>
            </a:r>
            <a:br>
              <a:rPr lang="en-US" altLang="en-US" dirty="0" smtClean="0"/>
            </a:br>
            <a:r>
              <a:rPr lang="en-US" altLang="en-US" dirty="0" smtClean="0"/>
              <a:t>by Regular Doctor, Among Sicker Adults</a:t>
            </a:r>
          </a:p>
        </p:txBody>
      </p:sp>
      <p:graphicFrame>
        <p:nvGraphicFramePr>
          <p:cNvPr id="12291" name="Object 3"/>
          <p:cNvGraphicFramePr>
            <a:graphicFrameLocks noGrp="1" noChangeAspect="1"/>
          </p:cNvGraphicFramePr>
          <p:nvPr>
            <p:ph idx="1"/>
          </p:nvPr>
        </p:nvGraphicFramePr>
        <p:xfrm>
          <a:off x="457200" y="1485900"/>
          <a:ext cx="8342313" cy="4152900"/>
        </p:xfrm>
        <a:graphic>
          <a:graphicData uri="http://schemas.openxmlformats.org/presentationml/2006/ole">
            <mc:AlternateContent xmlns:mc="http://schemas.openxmlformats.org/markup-compatibility/2006">
              <mc:Choice xmlns:v="urn:schemas-microsoft-com:vml" Requires="v">
                <p:oleObj spid="_x0000_s7174" name="Chart" r:id="rId4" imgW="8572539" imgH="4267290" progId="MSGraph.Chart.8">
                  <p:embed followColorScheme="full"/>
                </p:oleObj>
              </mc:Choice>
              <mc:Fallback>
                <p:oleObj name="Chart" r:id="rId4" imgW="8572539" imgH="4267290" progId="MSGraph.Chart.8">
                  <p:embed followColorScheme="full"/>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1485900"/>
                        <a:ext cx="8342313" cy="41529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2292" name="Line 4"/>
          <p:cNvSpPr>
            <a:spLocks noChangeShapeType="1"/>
          </p:cNvSpPr>
          <p:nvPr/>
        </p:nvSpPr>
        <p:spPr bwMode="auto">
          <a:xfrm>
            <a:off x="3048000" y="5549900"/>
            <a:ext cx="54864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b="1" dirty="0" smtClean="0">
              <a:solidFill>
                <a:srgbClr val="000000"/>
              </a:solidFill>
              <a:latin typeface="Arial" charset="0"/>
            </a:endParaRPr>
          </a:p>
        </p:txBody>
      </p:sp>
      <p:sp>
        <p:nvSpPr>
          <p:cNvPr id="12293" name="Text Box 5"/>
          <p:cNvSpPr txBox="1">
            <a:spLocks noChangeArrowheads="1"/>
          </p:cNvSpPr>
          <p:nvPr/>
        </p:nvSpPr>
        <p:spPr bwMode="auto">
          <a:xfrm>
            <a:off x="4495800" y="5589588"/>
            <a:ext cx="2659063"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400" dirty="0" smtClean="0">
                <a:solidFill>
                  <a:srgbClr val="000000"/>
                </a:solidFill>
              </a:rPr>
              <a:t>International Comparison</a:t>
            </a:r>
          </a:p>
        </p:txBody>
      </p:sp>
      <p:sp>
        <p:nvSpPr>
          <p:cNvPr id="12294" name="Text Box 6"/>
          <p:cNvSpPr txBox="1">
            <a:spLocks noChangeArrowheads="1"/>
          </p:cNvSpPr>
          <p:nvPr/>
        </p:nvSpPr>
        <p:spPr bwMode="auto">
          <a:xfrm>
            <a:off x="44450" y="6096000"/>
            <a:ext cx="8947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fontAlgn="base">
              <a:spcBef>
                <a:spcPct val="0"/>
              </a:spcBef>
              <a:spcAft>
                <a:spcPct val="0"/>
              </a:spcAft>
              <a:buFontTx/>
              <a:buNone/>
            </a:pPr>
            <a:r>
              <a:rPr lang="en-US" altLang="en-US" sz="1200" dirty="0" smtClean="0">
                <a:solidFill>
                  <a:srgbClr val="000000"/>
                </a:solidFill>
                <a:latin typeface="Arial" charset="0"/>
              </a:rPr>
              <a:t>AUS=Australia; CAN=Canada; GER=Germany; NETH=Netherlands; NZ=New Zealand; UK=United Kingdom.</a:t>
            </a:r>
          </a:p>
          <a:p>
            <a:pPr fontAlgn="base">
              <a:spcBef>
                <a:spcPct val="0"/>
              </a:spcBef>
              <a:spcAft>
                <a:spcPct val="0"/>
              </a:spcAft>
              <a:buFontTx/>
              <a:buNone/>
            </a:pPr>
            <a:r>
              <a:rPr lang="en-US" altLang="en-US" sz="1200" dirty="0" smtClean="0">
                <a:solidFill>
                  <a:srgbClr val="000000"/>
                </a:solidFill>
                <a:latin typeface="Arial" charset="0"/>
              </a:rPr>
              <a:t>Data: 2005 and 2007 Commonwealth Fund International Health Policy Survey.</a:t>
            </a:r>
          </a:p>
        </p:txBody>
      </p:sp>
      <p:sp>
        <p:nvSpPr>
          <p:cNvPr id="12295" name="Text Box 7"/>
          <p:cNvSpPr txBox="1">
            <a:spLocks noChangeArrowheads="1"/>
          </p:cNvSpPr>
          <p:nvPr/>
        </p:nvSpPr>
        <p:spPr bwMode="auto">
          <a:xfrm>
            <a:off x="0" y="0"/>
            <a:ext cx="9140825" cy="36512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82296" rIns="137160" bIns="0"/>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400" b="1" dirty="0" smtClean="0">
                <a:solidFill>
                  <a:srgbClr val="000000"/>
                </a:solidFill>
                <a:latin typeface="Arial" charset="0"/>
              </a:rPr>
              <a:t>EFFICIENCY</a:t>
            </a:r>
          </a:p>
        </p:txBody>
      </p:sp>
      <p:sp>
        <p:nvSpPr>
          <p:cNvPr id="12296" name="Rectangle 9"/>
          <p:cNvSpPr>
            <a:spLocks noChangeArrowheads="1"/>
          </p:cNvSpPr>
          <p:nvPr/>
        </p:nvSpPr>
        <p:spPr bwMode="auto">
          <a:xfrm>
            <a:off x="3975100" y="1981200"/>
            <a:ext cx="152400" cy="152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algn="ctr" eaLnBrk="1" fontAlgn="base" hangingPunct="1">
              <a:spcBef>
                <a:spcPct val="0"/>
              </a:spcBef>
              <a:spcAft>
                <a:spcPct val="0"/>
              </a:spcAft>
              <a:buFontTx/>
              <a:buNone/>
            </a:pPr>
            <a:endParaRPr lang="en-US" altLang="en-US" b="1" dirty="0" smtClean="0">
              <a:solidFill>
                <a:srgbClr val="000000"/>
              </a:solidFill>
              <a:latin typeface="Arial" charset="0"/>
            </a:endParaRPr>
          </a:p>
        </p:txBody>
      </p:sp>
      <p:sp>
        <p:nvSpPr>
          <p:cNvPr id="12297" name="Text Box 10"/>
          <p:cNvSpPr txBox="1">
            <a:spLocks noChangeArrowheads="1"/>
          </p:cNvSpPr>
          <p:nvPr/>
        </p:nvSpPr>
        <p:spPr bwMode="auto">
          <a:xfrm>
            <a:off x="4124325" y="1903413"/>
            <a:ext cx="5778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400" b="1" dirty="0" smtClean="0">
                <a:solidFill>
                  <a:srgbClr val="000000"/>
                </a:solidFill>
                <a:latin typeface="Arial" charset="0"/>
              </a:rPr>
              <a:t>2005</a:t>
            </a:r>
          </a:p>
        </p:txBody>
      </p:sp>
      <p:sp>
        <p:nvSpPr>
          <p:cNvPr id="12298" name="Rectangle 11"/>
          <p:cNvSpPr>
            <a:spLocks noChangeArrowheads="1"/>
          </p:cNvSpPr>
          <p:nvPr/>
        </p:nvSpPr>
        <p:spPr bwMode="auto">
          <a:xfrm>
            <a:off x="5099050" y="1981200"/>
            <a:ext cx="152400" cy="152400"/>
          </a:xfrm>
          <a:prstGeom prst="rect">
            <a:avLst/>
          </a:prstGeom>
          <a:solidFill>
            <a:srgbClr val="8000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endParaRPr lang="en-US" altLang="en-US" b="1" dirty="0" smtClean="0">
              <a:solidFill>
                <a:srgbClr val="000000"/>
              </a:solidFill>
              <a:latin typeface="Arial" charset="0"/>
            </a:endParaRPr>
          </a:p>
        </p:txBody>
      </p:sp>
      <p:sp>
        <p:nvSpPr>
          <p:cNvPr id="12299" name="Text Box 12"/>
          <p:cNvSpPr txBox="1">
            <a:spLocks noChangeArrowheads="1"/>
          </p:cNvSpPr>
          <p:nvPr/>
        </p:nvSpPr>
        <p:spPr bwMode="auto">
          <a:xfrm>
            <a:off x="5248275" y="1903413"/>
            <a:ext cx="5778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400" b="1" dirty="0" smtClean="0">
                <a:solidFill>
                  <a:srgbClr val="000000"/>
                </a:solidFill>
                <a:latin typeface="Arial" charset="0"/>
              </a:rPr>
              <a:t>2007</a:t>
            </a:r>
          </a:p>
        </p:txBody>
      </p:sp>
      <p:sp>
        <p:nvSpPr>
          <p:cNvPr id="12300" name="Text Box 13"/>
          <p:cNvSpPr txBox="1">
            <a:spLocks noChangeArrowheads="1"/>
          </p:cNvSpPr>
          <p:nvPr/>
        </p:nvSpPr>
        <p:spPr bwMode="auto">
          <a:xfrm>
            <a:off x="1000125" y="5173663"/>
            <a:ext cx="170656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600" dirty="0" smtClean="0">
                <a:solidFill>
                  <a:srgbClr val="000000"/>
                </a:solidFill>
              </a:rPr>
              <a:t>United States</a:t>
            </a:r>
          </a:p>
        </p:txBody>
      </p:sp>
      <p:sp>
        <p:nvSpPr>
          <p:cNvPr id="12301" name="Text Box 14"/>
          <p:cNvSpPr txBox="1">
            <a:spLocks noChangeArrowheads="1"/>
          </p:cNvSpPr>
          <p:nvPr/>
        </p:nvSpPr>
        <p:spPr bwMode="auto">
          <a:xfrm>
            <a:off x="457200" y="1295400"/>
            <a:ext cx="75438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fontAlgn="base">
              <a:spcBef>
                <a:spcPct val="0"/>
              </a:spcBef>
              <a:spcAft>
                <a:spcPct val="0"/>
              </a:spcAft>
              <a:buFontTx/>
              <a:buNone/>
            </a:pPr>
            <a:r>
              <a:rPr lang="en-US" altLang="en-US" sz="1400" b="1" dirty="0" smtClean="0">
                <a:solidFill>
                  <a:srgbClr val="000000"/>
                </a:solidFill>
                <a:latin typeface="Arial" charset="0"/>
              </a:rPr>
              <a:t>Percent of adults who went to ER in past two years for condition that could have been treated by regular doctor if available</a:t>
            </a:r>
          </a:p>
        </p:txBody>
      </p:sp>
      <p:sp>
        <p:nvSpPr>
          <p:cNvPr id="12302" name="Rectangle 16"/>
          <p:cNvSpPr>
            <a:spLocks noChangeArrowheads="1"/>
          </p:cNvSpPr>
          <p:nvPr/>
        </p:nvSpPr>
        <p:spPr bwMode="auto">
          <a:xfrm>
            <a:off x="0" y="6592888"/>
            <a:ext cx="9140825" cy="274637"/>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rIns="137160" bIns="0"/>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200" b="1" dirty="0" smtClean="0">
                <a:solidFill>
                  <a:srgbClr val="000000"/>
                </a:solidFill>
                <a:latin typeface="Arial" charset="0"/>
              </a:rPr>
              <a:t>Source: Commonwealth Fund National Scorecard on U.S. Health System Performance, 2008</a:t>
            </a:r>
          </a:p>
        </p:txBody>
      </p:sp>
    </p:spTree>
    <p:extLst>
      <p:ext uri="{BB962C8B-B14F-4D97-AF65-F5344CB8AC3E}">
        <p14:creationId xmlns:p14="http://schemas.microsoft.com/office/powerpoint/2010/main" val="601733890"/>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381000" y="304800"/>
            <a:ext cx="8229600" cy="1143000"/>
          </a:xfrm>
        </p:spPr>
        <p:txBody>
          <a:bodyPr/>
          <a:lstStyle/>
          <a:p>
            <a:pPr eaLnBrk="1" hangingPunct="1"/>
            <a:r>
              <a:rPr lang="en-US" altLang="en-US" sz="3600" dirty="0" smtClean="0">
                <a:solidFill>
                  <a:schemeClr val="tx1">
                    <a:lumMod val="65000"/>
                    <a:lumOff val="35000"/>
                  </a:schemeClr>
                </a:solidFill>
              </a:rPr>
              <a:t>More = Less</a:t>
            </a:r>
          </a:p>
        </p:txBody>
      </p:sp>
      <p:pic>
        <p:nvPicPr>
          <p:cNvPr id="13315" name="Picture 2" descr="Machine generated alternative text: II II I&#10;III 14111 II II I 11111111 I 111111111 III Il I III&#10;[ I I Il&#10;I II&#10;I I&#10;I I&#10;f  &#10;. - .&#10;. . . . . . . .&#10;. . . . . . . . iI4.- .;Il•IXW .&#10;t- &#10;r.&#10;4-4-4. 4.4 444-I--4-4 .4-4 -44- 4,44_4 4-I- 4-4-4&#10;— ._ 44, 441 44 44- 4.,. ¿.4.4 *4-444_4 -4_4--.&#10;. 4-, .. .4 .....44,÷4.,.. .4... .4 4-.... 4. .-.--4-4..,.., 4. .“,-..4 ..-+--4.-4--.-4, ..&#10;. -[ .3. .&#10;Medicare Hospital (Pari A) Expenditures Per Beneficiary, By&#10;Levels of FP and Specialists&#10;$&#10;3,800&#10;3,600&#10;3,400&#10;3,200&#10;3,000&#10;2,800&#10;2,600&#10;2,400&#10;2,200&#10;2,000&#10;FP Quintile (Low to High)&#10;Effect strongest in&#10;Urban and suburban&#10;areas!&#10;2&#10;3&#10;. 1. Lowest Specialist Quintile&#10;. 5. Highest Specialist Quintile&#10;1 2 3 4 5"/>
          <p:cNvPicPr>
            <a:picLocks noChangeAspect="1" noChangeArrowheads="1"/>
          </p:cNvPicPr>
          <p:nvPr/>
        </p:nvPicPr>
        <p:blipFill>
          <a:blip r:embed="rId3" cstate="print">
            <a:extLst>
              <a:ext uri="{28A0092B-C50C-407E-A947-70E740481C1C}">
                <a14:useLocalDpi xmlns:a14="http://schemas.microsoft.com/office/drawing/2010/main" val="0"/>
              </a:ext>
            </a:extLst>
          </a:blip>
          <a:srcRect l="9155" t="22047" r="5394" b="3123"/>
          <a:stretch>
            <a:fillRect/>
          </a:stretch>
        </p:blipFill>
        <p:spPr bwMode="auto">
          <a:xfrm>
            <a:off x="1066800" y="1219200"/>
            <a:ext cx="7004050" cy="464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1447800" y="6019800"/>
            <a:ext cx="5943600" cy="276999"/>
          </a:xfrm>
          <a:prstGeom prst="rect">
            <a:avLst/>
          </a:prstGeom>
        </p:spPr>
        <p:txBody>
          <a:bodyPr wrap="square">
            <a:spAutoFit/>
          </a:bodyPr>
          <a:lstStyle/>
          <a:p>
            <a:r>
              <a:rPr lang="en-US" sz="1200" dirty="0" smtClean="0">
                <a:latin typeface="Arial" pitchFamily="34" charset="0"/>
                <a:cs typeface="Arial" pitchFamily="34" charset="0"/>
              </a:rPr>
              <a:t>Source: The Robert Graham Center, Bob Phillips, MD MSPH, Director, 2011</a:t>
            </a:r>
            <a:endParaRPr lang="en-US" sz="1200" dirty="0">
              <a:latin typeface="Arial" pitchFamily="34" charset="0"/>
              <a:cs typeface="Arial" pitchFamily="34" charset="0"/>
            </a:endParaRPr>
          </a:p>
        </p:txBody>
      </p:sp>
    </p:spTree>
    <p:extLst>
      <p:ext uri="{BB962C8B-B14F-4D97-AF65-F5344CB8AC3E}">
        <p14:creationId xmlns:p14="http://schemas.microsoft.com/office/powerpoint/2010/main" val="41061744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381000" y="304800"/>
            <a:ext cx="8229600" cy="1143000"/>
          </a:xfrm>
        </p:spPr>
        <p:txBody>
          <a:bodyPr/>
          <a:lstStyle/>
          <a:p>
            <a:pPr eaLnBrk="1" hangingPunct="1"/>
            <a:r>
              <a:rPr lang="en-US" altLang="en-US" sz="4800" dirty="0" smtClean="0">
                <a:solidFill>
                  <a:schemeClr val="tx1">
                    <a:lumMod val="65000"/>
                    <a:lumOff val="35000"/>
                  </a:schemeClr>
                </a:solidFill>
              </a:rPr>
              <a:t>AHRQ Workforce Report</a:t>
            </a:r>
          </a:p>
        </p:txBody>
      </p:sp>
      <p:pic>
        <p:nvPicPr>
          <p:cNvPr id="14339" name="Picture 2" descr="Machine generated alternative text: gain of about&#10;35,000&#10;primary care&#10;physicians by&#10;2025&#10;coverage&#10;increases this&#10;by about&#10;9,000...If they&#10;go exactly&#10;where they&#10;are needed&#10;Trickle-down&#10;policy =&#10;many times&#10;AHRQ Workforce Report (4)&#10;• Baseline • Populalion Growth o Aging OPPCA Coverage"/>
          <p:cNvPicPr>
            <a:picLocks noChangeAspect="1" noChangeArrowheads="1"/>
          </p:cNvPicPr>
          <p:nvPr/>
        </p:nvPicPr>
        <p:blipFill>
          <a:blip r:embed="rId3" cstate="print">
            <a:extLst>
              <a:ext uri="{28A0092B-C50C-407E-A947-70E740481C1C}">
                <a14:useLocalDpi xmlns:a14="http://schemas.microsoft.com/office/drawing/2010/main" val="0"/>
              </a:ext>
            </a:extLst>
          </a:blip>
          <a:srcRect l="2383" t="21178" r="1308" b="8609"/>
          <a:stretch>
            <a:fillRect/>
          </a:stretch>
        </p:blipFill>
        <p:spPr bwMode="auto">
          <a:xfrm>
            <a:off x="685800" y="1371600"/>
            <a:ext cx="7678738" cy="427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990600" y="5943600"/>
            <a:ext cx="6629400" cy="430887"/>
          </a:xfrm>
          <a:prstGeom prst="rect">
            <a:avLst/>
          </a:prstGeom>
        </p:spPr>
        <p:txBody>
          <a:bodyPr wrap="square">
            <a:spAutoFit/>
          </a:bodyPr>
          <a:lstStyle/>
          <a:p>
            <a:r>
              <a:rPr lang="en-US" sz="1100" b="1" dirty="0" smtClean="0">
                <a:latin typeface="Arial" pitchFamily="34" charset="0"/>
                <a:cs typeface="Arial" pitchFamily="34" charset="0"/>
              </a:rPr>
              <a:t>Source: Evidence and Tools for Advocacy from the Robert Graham Center, AAFP Center for Policy Studies. Jennifer L Rankin PhD, May, 2011</a:t>
            </a:r>
            <a:endParaRPr lang="en-US" sz="1100" b="1" dirty="0">
              <a:latin typeface="Arial" pitchFamily="34" charset="0"/>
              <a:cs typeface="Arial" pitchFamily="34" charset="0"/>
            </a:endParaRPr>
          </a:p>
        </p:txBody>
      </p:sp>
    </p:spTree>
    <p:extLst>
      <p:ext uri="{BB962C8B-B14F-4D97-AF65-F5344CB8AC3E}">
        <p14:creationId xmlns:p14="http://schemas.microsoft.com/office/powerpoint/2010/main" val="635660374"/>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5362" name="Object 2"/>
          <p:cNvGraphicFramePr>
            <a:graphicFrameLocks noChangeAspect="1"/>
          </p:cNvGraphicFramePr>
          <p:nvPr/>
        </p:nvGraphicFramePr>
        <p:xfrm>
          <a:off x="133350" y="1828800"/>
          <a:ext cx="8531225" cy="4038600"/>
        </p:xfrm>
        <a:graphic>
          <a:graphicData uri="http://schemas.openxmlformats.org/presentationml/2006/ole">
            <mc:AlternateContent xmlns:mc="http://schemas.openxmlformats.org/markup-compatibility/2006">
              <mc:Choice xmlns:v="urn:schemas-microsoft-com:vml" Requires="v">
                <p:oleObj spid="_x0000_s8198" name="Chart" r:id="rId4" imgW="8096256" imgH="4733835" progId="MSGraph.Chart.8">
                  <p:embed followColorScheme="full"/>
                </p:oleObj>
              </mc:Choice>
              <mc:Fallback>
                <p:oleObj name="Chart" r:id="rId4" imgW="8096256" imgH="4733835" progId="MSGraph.Chart.8">
                  <p:embed followColorScheme="full"/>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3350" y="1828800"/>
                        <a:ext cx="8531225" cy="403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5363" name="Line 3"/>
          <p:cNvSpPr>
            <a:spLocks noChangeShapeType="1"/>
          </p:cNvSpPr>
          <p:nvPr/>
        </p:nvSpPr>
        <p:spPr bwMode="auto">
          <a:xfrm>
            <a:off x="406400" y="2627313"/>
            <a:ext cx="8077200" cy="0"/>
          </a:xfrm>
          <a:prstGeom prst="line">
            <a:avLst/>
          </a:prstGeom>
          <a:noFill/>
          <a:ln w="28575">
            <a:solidFill>
              <a:srgbClr val="0033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b="1" dirty="0" smtClean="0">
              <a:solidFill>
                <a:srgbClr val="000000"/>
              </a:solidFill>
              <a:latin typeface="Arial" charset="0"/>
            </a:endParaRPr>
          </a:p>
        </p:txBody>
      </p:sp>
      <p:sp>
        <p:nvSpPr>
          <p:cNvPr id="15364" name="Text Box 4"/>
          <p:cNvSpPr txBox="1">
            <a:spLocks noChangeArrowheads="1"/>
          </p:cNvSpPr>
          <p:nvPr/>
        </p:nvSpPr>
        <p:spPr bwMode="auto">
          <a:xfrm>
            <a:off x="330200" y="2616200"/>
            <a:ext cx="1793875"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200" dirty="0" smtClean="0">
                <a:solidFill>
                  <a:srgbClr val="003366"/>
                </a:solidFill>
              </a:rPr>
              <a:t>U.S. Variation 2005</a:t>
            </a:r>
          </a:p>
        </p:txBody>
      </p:sp>
      <p:sp>
        <p:nvSpPr>
          <p:cNvPr id="15365" name="Line 5"/>
          <p:cNvSpPr>
            <a:spLocks noChangeShapeType="1"/>
          </p:cNvSpPr>
          <p:nvPr/>
        </p:nvSpPr>
        <p:spPr bwMode="auto">
          <a:xfrm>
            <a:off x="393700" y="1854200"/>
            <a:ext cx="8077200" cy="0"/>
          </a:xfrm>
          <a:prstGeom prst="line">
            <a:avLst/>
          </a:prstGeom>
          <a:noFill/>
          <a:ln w="28575">
            <a:solidFill>
              <a:srgbClr val="0033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b="1" dirty="0" smtClean="0">
              <a:solidFill>
                <a:srgbClr val="000000"/>
              </a:solidFill>
              <a:latin typeface="Arial" charset="0"/>
            </a:endParaRPr>
          </a:p>
        </p:txBody>
      </p:sp>
      <p:sp>
        <p:nvSpPr>
          <p:cNvPr id="15366" name="Text Box 6"/>
          <p:cNvSpPr txBox="1">
            <a:spLocks noChangeArrowheads="1"/>
          </p:cNvSpPr>
          <p:nvPr/>
        </p:nvSpPr>
        <p:spPr bwMode="auto">
          <a:xfrm>
            <a:off x="292100" y="1858963"/>
            <a:ext cx="126047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200" dirty="0" smtClean="0">
                <a:solidFill>
                  <a:srgbClr val="003366"/>
                </a:solidFill>
              </a:rPr>
              <a:t>U.S. Average</a:t>
            </a:r>
          </a:p>
        </p:txBody>
      </p:sp>
      <p:sp>
        <p:nvSpPr>
          <p:cNvPr id="15367" name="Rectangle 8"/>
          <p:cNvSpPr>
            <a:spLocks noChangeArrowheads="1"/>
          </p:cNvSpPr>
          <p:nvPr/>
        </p:nvSpPr>
        <p:spPr bwMode="auto">
          <a:xfrm>
            <a:off x="0" y="6592888"/>
            <a:ext cx="9140825" cy="274637"/>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rIns="137160" bIns="0"/>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200" b="1" dirty="0" smtClean="0">
                <a:solidFill>
                  <a:srgbClr val="000000"/>
                </a:solidFill>
                <a:latin typeface="Arial" charset="0"/>
              </a:rPr>
              <a:t>Source: Commonwealth Fund National Scorecard on U.S. Health System Performance, 2008</a:t>
            </a:r>
          </a:p>
        </p:txBody>
      </p:sp>
      <p:sp>
        <p:nvSpPr>
          <p:cNvPr id="15368" name="Text Box 10"/>
          <p:cNvSpPr txBox="1">
            <a:spLocks noChangeArrowheads="1"/>
          </p:cNvSpPr>
          <p:nvPr/>
        </p:nvSpPr>
        <p:spPr bwMode="auto">
          <a:xfrm>
            <a:off x="304800" y="1295400"/>
            <a:ext cx="6781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fontAlgn="base">
              <a:spcBef>
                <a:spcPct val="0"/>
              </a:spcBef>
              <a:spcAft>
                <a:spcPct val="0"/>
              </a:spcAft>
              <a:buFontTx/>
              <a:buNone/>
            </a:pPr>
            <a:r>
              <a:rPr lang="en-US" altLang="en-US" sz="1400" b="1" dirty="0" smtClean="0">
                <a:solidFill>
                  <a:srgbClr val="000000"/>
                </a:solidFill>
                <a:latin typeface="Arial" charset="0"/>
              </a:rPr>
              <a:t>Percent of adults ages 19–64 with an accessible primary care provider*</a:t>
            </a:r>
          </a:p>
        </p:txBody>
      </p:sp>
      <p:sp>
        <p:nvSpPr>
          <p:cNvPr id="15369" name="Text Box 11"/>
          <p:cNvSpPr txBox="1">
            <a:spLocks noChangeArrowheads="1"/>
          </p:cNvSpPr>
          <p:nvPr/>
        </p:nvSpPr>
        <p:spPr bwMode="auto">
          <a:xfrm>
            <a:off x="0" y="0"/>
            <a:ext cx="9140825" cy="36512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82296" rIns="137160" bIns="0"/>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400" b="1" dirty="0" smtClean="0">
                <a:solidFill>
                  <a:srgbClr val="000000"/>
                </a:solidFill>
                <a:latin typeface="Arial" charset="0"/>
              </a:rPr>
              <a:t>QUALITY: COORDINATED CARE</a:t>
            </a:r>
          </a:p>
        </p:txBody>
      </p:sp>
      <p:sp>
        <p:nvSpPr>
          <p:cNvPr id="15370" name="Rectangle 12"/>
          <p:cNvSpPr>
            <a:spLocks noGrp="1" noChangeArrowheads="1"/>
          </p:cNvSpPr>
          <p:nvPr>
            <p:ph type="title"/>
          </p:nvPr>
        </p:nvSpPr>
        <p:spPr>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eaLnBrk="1" hangingPunct="1"/>
            <a:r>
              <a:rPr lang="en-US" altLang="en-US" dirty="0" smtClean="0"/>
              <a:t>Adults with an Accessible Primary Care Provider</a:t>
            </a:r>
          </a:p>
        </p:txBody>
      </p:sp>
      <p:sp>
        <p:nvSpPr>
          <p:cNvPr id="15371" name="Text Box 13"/>
          <p:cNvSpPr txBox="1">
            <a:spLocks noChangeArrowheads="1"/>
          </p:cNvSpPr>
          <p:nvPr/>
        </p:nvSpPr>
        <p:spPr bwMode="auto">
          <a:xfrm>
            <a:off x="44450" y="5943600"/>
            <a:ext cx="8134350"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fontAlgn="base">
              <a:spcBef>
                <a:spcPct val="0"/>
              </a:spcBef>
              <a:spcAft>
                <a:spcPct val="0"/>
              </a:spcAft>
              <a:buFontTx/>
              <a:buNone/>
            </a:pPr>
            <a:r>
              <a:rPr lang="en-US" altLang="en-US" sz="1200" dirty="0" smtClean="0">
                <a:solidFill>
                  <a:srgbClr val="000000"/>
                </a:solidFill>
                <a:latin typeface="Arial" charset="0"/>
              </a:rPr>
              <a:t>* An accessible primary care provider is defined as a usual source of care who provides preventive care, care for new and ongoing health problems, referrals, and who is easy to get to.</a:t>
            </a:r>
          </a:p>
          <a:p>
            <a:pPr fontAlgn="base">
              <a:spcBef>
                <a:spcPct val="0"/>
              </a:spcBef>
              <a:spcAft>
                <a:spcPct val="0"/>
              </a:spcAft>
              <a:buFontTx/>
              <a:buNone/>
            </a:pPr>
            <a:r>
              <a:rPr lang="en-US" altLang="en-US" sz="1200" dirty="0" smtClean="0">
                <a:solidFill>
                  <a:srgbClr val="000000"/>
                </a:solidFill>
                <a:latin typeface="Arial" charset="0"/>
              </a:rPr>
              <a:t>Data: B. Mahato, Columbia University analysis of Medical Expenditure Panel Survey.</a:t>
            </a:r>
          </a:p>
        </p:txBody>
      </p:sp>
    </p:spTree>
    <p:extLst>
      <p:ext uri="{BB962C8B-B14F-4D97-AF65-F5344CB8AC3E}">
        <p14:creationId xmlns:p14="http://schemas.microsoft.com/office/powerpoint/2010/main" val="2064181267"/>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a:lstStyle/>
          <a:p>
            <a:pPr eaLnBrk="1" hangingPunct="1"/>
            <a:r>
              <a:rPr lang="en-US" altLang="en-US" dirty="0" smtClean="0"/>
              <a:t>Went to Emergency Room for Condition That Could Have Been Treated</a:t>
            </a:r>
            <a:br>
              <a:rPr lang="en-US" altLang="en-US" dirty="0" smtClean="0"/>
            </a:br>
            <a:r>
              <a:rPr lang="en-US" altLang="en-US" dirty="0" smtClean="0"/>
              <a:t>by Regular Doctor, by Race/Ethnicity, Income, and </a:t>
            </a:r>
            <a:br>
              <a:rPr lang="en-US" altLang="en-US" dirty="0" smtClean="0"/>
            </a:br>
            <a:r>
              <a:rPr lang="en-US" altLang="en-US" dirty="0" smtClean="0"/>
              <a:t>Insurance Status, 2007 </a:t>
            </a:r>
          </a:p>
        </p:txBody>
      </p:sp>
      <p:graphicFrame>
        <p:nvGraphicFramePr>
          <p:cNvPr id="16387" name="Object 3"/>
          <p:cNvGraphicFramePr>
            <a:graphicFrameLocks noGrp="1" noChangeAspect="1"/>
          </p:cNvGraphicFramePr>
          <p:nvPr>
            <p:ph idx="1"/>
          </p:nvPr>
        </p:nvGraphicFramePr>
        <p:xfrm>
          <a:off x="396875" y="2044700"/>
          <a:ext cx="8337550" cy="3873500"/>
        </p:xfrm>
        <a:graphic>
          <a:graphicData uri="http://schemas.openxmlformats.org/presentationml/2006/ole">
            <mc:AlternateContent xmlns:mc="http://schemas.openxmlformats.org/markup-compatibility/2006">
              <mc:Choice xmlns:v="urn:schemas-microsoft-com:vml" Requires="v">
                <p:oleObj spid="_x0000_s9222" name="Chart" r:id="rId4" imgW="8343977" imgH="3876701" progId="MSGraph.Chart.8">
                  <p:embed followColorScheme="full"/>
                </p:oleObj>
              </mc:Choice>
              <mc:Fallback>
                <p:oleObj name="Chart" r:id="rId4" imgW="8343977" imgH="3876701" progId="MSGraph.Chart.8">
                  <p:embed followColorScheme="full"/>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6875" y="2044700"/>
                        <a:ext cx="8337550" cy="387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16388" name="Text Box 4"/>
          <p:cNvSpPr txBox="1">
            <a:spLocks noChangeArrowheads="1"/>
          </p:cNvSpPr>
          <p:nvPr/>
        </p:nvSpPr>
        <p:spPr bwMode="auto">
          <a:xfrm>
            <a:off x="2203450" y="5905500"/>
            <a:ext cx="23622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algn="ctr" eaLnBrk="1" fontAlgn="base" hangingPunct="1">
              <a:spcBef>
                <a:spcPct val="0"/>
              </a:spcBef>
              <a:spcAft>
                <a:spcPct val="0"/>
              </a:spcAft>
              <a:buFontTx/>
              <a:buNone/>
            </a:pPr>
            <a:r>
              <a:rPr lang="en-US" altLang="en-US" sz="1200" dirty="0" smtClean="0">
                <a:solidFill>
                  <a:srgbClr val="000000"/>
                </a:solidFill>
              </a:rPr>
              <a:t>Race/ethnicity</a:t>
            </a:r>
          </a:p>
        </p:txBody>
      </p:sp>
      <p:sp>
        <p:nvSpPr>
          <p:cNvPr id="16389" name="Text Box 5"/>
          <p:cNvSpPr txBox="1">
            <a:spLocks noChangeArrowheads="1"/>
          </p:cNvSpPr>
          <p:nvPr/>
        </p:nvSpPr>
        <p:spPr bwMode="auto">
          <a:xfrm>
            <a:off x="4919663" y="5905500"/>
            <a:ext cx="146843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algn="ctr" eaLnBrk="1" fontAlgn="base" hangingPunct="1">
              <a:spcBef>
                <a:spcPct val="0"/>
              </a:spcBef>
              <a:spcAft>
                <a:spcPct val="0"/>
              </a:spcAft>
              <a:buFontTx/>
              <a:buNone/>
            </a:pPr>
            <a:r>
              <a:rPr lang="en-US" altLang="en-US" sz="1200" dirty="0" smtClean="0">
                <a:solidFill>
                  <a:srgbClr val="000000"/>
                </a:solidFill>
              </a:rPr>
              <a:t>Income</a:t>
            </a:r>
          </a:p>
        </p:txBody>
      </p:sp>
      <p:sp>
        <p:nvSpPr>
          <p:cNvPr id="16390" name="Line 6"/>
          <p:cNvSpPr>
            <a:spLocks noChangeShapeType="1"/>
          </p:cNvSpPr>
          <p:nvPr/>
        </p:nvSpPr>
        <p:spPr bwMode="auto">
          <a:xfrm>
            <a:off x="2171700" y="5848350"/>
            <a:ext cx="2422525"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b="1" dirty="0" smtClean="0">
              <a:solidFill>
                <a:srgbClr val="000000"/>
              </a:solidFill>
              <a:latin typeface="Arial" charset="0"/>
            </a:endParaRPr>
          </a:p>
        </p:txBody>
      </p:sp>
      <p:sp>
        <p:nvSpPr>
          <p:cNvPr id="16391" name="Line 7"/>
          <p:cNvSpPr>
            <a:spLocks noChangeShapeType="1"/>
          </p:cNvSpPr>
          <p:nvPr/>
        </p:nvSpPr>
        <p:spPr bwMode="auto">
          <a:xfrm>
            <a:off x="4876800" y="5848350"/>
            <a:ext cx="1554163"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b="1" dirty="0" smtClean="0">
              <a:solidFill>
                <a:srgbClr val="000000"/>
              </a:solidFill>
              <a:latin typeface="Arial" charset="0"/>
            </a:endParaRPr>
          </a:p>
        </p:txBody>
      </p:sp>
      <p:sp>
        <p:nvSpPr>
          <p:cNvPr id="16392" name="Text Box 8"/>
          <p:cNvSpPr txBox="1">
            <a:spLocks noChangeArrowheads="1"/>
          </p:cNvSpPr>
          <p:nvPr/>
        </p:nvSpPr>
        <p:spPr bwMode="auto">
          <a:xfrm>
            <a:off x="6781800" y="5905500"/>
            <a:ext cx="160020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algn="ctr" eaLnBrk="1" fontAlgn="base" hangingPunct="1">
              <a:spcBef>
                <a:spcPct val="0"/>
              </a:spcBef>
              <a:spcAft>
                <a:spcPct val="0"/>
              </a:spcAft>
              <a:buFontTx/>
              <a:buNone/>
            </a:pPr>
            <a:r>
              <a:rPr lang="en-US" altLang="en-US" sz="1200" dirty="0" smtClean="0">
                <a:solidFill>
                  <a:srgbClr val="000000"/>
                </a:solidFill>
              </a:rPr>
              <a:t>Insurance status</a:t>
            </a:r>
          </a:p>
        </p:txBody>
      </p:sp>
      <p:sp>
        <p:nvSpPr>
          <p:cNvPr id="16393" name="Line 9"/>
          <p:cNvSpPr>
            <a:spLocks noChangeShapeType="1"/>
          </p:cNvSpPr>
          <p:nvPr/>
        </p:nvSpPr>
        <p:spPr bwMode="auto">
          <a:xfrm>
            <a:off x="6769100" y="5848350"/>
            <a:ext cx="1600200" cy="0"/>
          </a:xfrm>
          <a:prstGeom prst="line">
            <a:avLst/>
          </a:prstGeom>
          <a:noFill/>
          <a:ln w="127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b="1" dirty="0" smtClean="0">
              <a:solidFill>
                <a:srgbClr val="000000"/>
              </a:solidFill>
              <a:latin typeface="Arial" charset="0"/>
            </a:endParaRPr>
          </a:p>
        </p:txBody>
      </p:sp>
      <p:sp>
        <p:nvSpPr>
          <p:cNvPr id="16394" name="Text Box 10"/>
          <p:cNvSpPr txBox="1">
            <a:spLocks noChangeArrowheads="1"/>
          </p:cNvSpPr>
          <p:nvPr/>
        </p:nvSpPr>
        <p:spPr bwMode="auto">
          <a:xfrm>
            <a:off x="44450" y="6299200"/>
            <a:ext cx="8286750"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fontAlgn="base">
              <a:spcBef>
                <a:spcPct val="0"/>
              </a:spcBef>
              <a:spcAft>
                <a:spcPct val="0"/>
              </a:spcAft>
              <a:buFontTx/>
              <a:buNone/>
            </a:pPr>
            <a:r>
              <a:rPr lang="en-US" altLang="en-US" sz="1200" dirty="0" smtClean="0">
                <a:solidFill>
                  <a:srgbClr val="000000"/>
                </a:solidFill>
                <a:latin typeface="Arial" charset="0"/>
              </a:rPr>
              <a:t>Data: 2007 Commonwealth Fund International Health Policy Survey.</a:t>
            </a:r>
            <a:endParaRPr lang="en-US" altLang="en-US" sz="1200" b="1" dirty="0" smtClean="0">
              <a:solidFill>
                <a:srgbClr val="000000"/>
              </a:solidFill>
              <a:latin typeface="Arial" charset="0"/>
            </a:endParaRPr>
          </a:p>
        </p:txBody>
      </p:sp>
      <p:sp>
        <p:nvSpPr>
          <p:cNvPr id="16395" name="Rectangle 12"/>
          <p:cNvSpPr>
            <a:spLocks noChangeArrowheads="1"/>
          </p:cNvSpPr>
          <p:nvPr/>
        </p:nvSpPr>
        <p:spPr bwMode="auto">
          <a:xfrm>
            <a:off x="0" y="6592888"/>
            <a:ext cx="9140825" cy="274637"/>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rIns="137160" bIns="0"/>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200" b="1" dirty="0" smtClean="0">
                <a:solidFill>
                  <a:srgbClr val="000000"/>
                </a:solidFill>
                <a:latin typeface="Arial" charset="0"/>
              </a:rPr>
              <a:t>Source: Commonwealth Fund National Scorecard on U.S. Health System Performance, 2008</a:t>
            </a:r>
          </a:p>
        </p:txBody>
      </p:sp>
      <p:sp>
        <p:nvSpPr>
          <p:cNvPr id="16396" name="Text Box 14"/>
          <p:cNvSpPr txBox="1">
            <a:spLocks noChangeArrowheads="1"/>
          </p:cNvSpPr>
          <p:nvPr/>
        </p:nvSpPr>
        <p:spPr bwMode="auto">
          <a:xfrm>
            <a:off x="0" y="0"/>
            <a:ext cx="9140825" cy="36512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82296" rIns="137160" bIns="0"/>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400" b="1" dirty="0" smtClean="0">
                <a:solidFill>
                  <a:srgbClr val="000000"/>
                </a:solidFill>
                <a:latin typeface="Arial" charset="0"/>
              </a:rPr>
              <a:t>EQUITY: COORDINATED AND EFFICIENT CARE</a:t>
            </a:r>
          </a:p>
        </p:txBody>
      </p:sp>
      <p:sp>
        <p:nvSpPr>
          <p:cNvPr id="16397" name="Text Box 16"/>
          <p:cNvSpPr txBox="1">
            <a:spLocks noChangeArrowheads="1"/>
          </p:cNvSpPr>
          <p:nvPr/>
        </p:nvSpPr>
        <p:spPr bwMode="auto">
          <a:xfrm>
            <a:off x="533400" y="1574800"/>
            <a:ext cx="75438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fontAlgn="base">
              <a:spcBef>
                <a:spcPct val="0"/>
              </a:spcBef>
              <a:spcAft>
                <a:spcPct val="0"/>
              </a:spcAft>
              <a:buFontTx/>
              <a:buNone/>
            </a:pPr>
            <a:r>
              <a:rPr lang="en-US" altLang="en-US" sz="1400" b="1" dirty="0" smtClean="0">
                <a:solidFill>
                  <a:srgbClr val="000000"/>
                </a:solidFill>
                <a:latin typeface="Arial" charset="0"/>
              </a:rPr>
              <a:t>Percent of adults who went to ER in past two years for condition that could have been treated by regular doctor if available</a:t>
            </a:r>
          </a:p>
        </p:txBody>
      </p:sp>
    </p:spTree>
    <p:extLst>
      <p:ext uri="{BB962C8B-B14F-4D97-AF65-F5344CB8AC3E}">
        <p14:creationId xmlns:p14="http://schemas.microsoft.com/office/powerpoint/2010/main" val="3082436409"/>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pPr eaLnBrk="1" hangingPunct="1"/>
            <a:r>
              <a:rPr lang="en-US" altLang="en-US" dirty="0" smtClean="0"/>
              <a:t>Primary Care Health Professional Shortage Areas</a:t>
            </a:r>
          </a:p>
        </p:txBody>
      </p:sp>
      <p:pic>
        <p:nvPicPr>
          <p:cNvPr id="17411" name="Content Placeholder 4"/>
          <p:cNvPicPr>
            <a:picLocks noGrp="1" noChangeAspect="1"/>
          </p:cNvPicPr>
          <p:nvPr>
            <p:ph idx="1"/>
          </p:nvPr>
        </p:nvPicPr>
        <p:blipFill>
          <a:blip r:embed="rId3" cstate="print">
            <a:extLst>
              <a:ext uri="{28A0092B-C50C-407E-A947-70E740481C1C}">
                <a14:useLocalDpi xmlns:a14="http://schemas.microsoft.com/office/drawing/2010/main" val="0"/>
              </a:ext>
            </a:extLst>
          </a:blip>
          <a:srcRect/>
          <a:stretch>
            <a:fillRect/>
          </a:stretch>
        </p:blipFill>
        <p:spPr>
          <a:xfrm>
            <a:off x="276225" y="1905000"/>
            <a:ext cx="4143375" cy="2362200"/>
          </a:xfrm>
        </p:spPr>
      </p:pic>
      <p:sp>
        <p:nvSpPr>
          <p:cNvPr id="17412" name="Slide Number Placeholder 3"/>
          <p:cNvSpPr>
            <a:spLocks noGrp="1"/>
          </p:cNvSpPr>
          <p:nvPr>
            <p:ph type="sldNum" sz="quarter" idx="4294967295"/>
          </p:nvPr>
        </p:nvSpPr>
        <p:spPr bwMode="auto">
          <a:xfrm>
            <a:off x="3124200" y="6245225"/>
            <a:ext cx="28956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algn="ctr" eaLnBrk="1" fontAlgn="base" hangingPunct="1">
              <a:spcBef>
                <a:spcPct val="0"/>
              </a:spcBef>
              <a:spcAft>
                <a:spcPct val="0"/>
              </a:spcAft>
              <a:buFontTx/>
              <a:buNone/>
            </a:pPr>
            <a:fld id="{D478001A-E4F3-4AD8-AB89-2121E5C26362}" type="slidenum">
              <a:rPr lang="en-US" altLang="en-US" sz="1400" smtClean="0">
                <a:solidFill>
                  <a:srgbClr val="FFFFFF"/>
                </a:solidFill>
                <a:latin typeface="Arial" charset="0"/>
              </a:rPr>
              <a:pPr algn="ctr" eaLnBrk="1" fontAlgn="base" hangingPunct="1">
                <a:spcBef>
                  <a:spcPct val="0"/>
                </a:spcBef>
                <a:spcAft>
                  <a:spcPct val="0"/>
                </a:spcAft>
                <a:buFontTx/>
                <a:buNone/>
              </a:pPr>
              <a:t>20</a:t>
            </a:fld>
            <a:endParaRPr lang="en-US" altLang="en-US" sz="1400" dirty="0" smtClean="0">
              <a:solidFill>
                <a:srgbClr val="FFFFFF"/>
              </a:solidFill>
              <a:latin typeface="Arial" charset="0"/>
            </a:endParaRPr>
          </a:p>
        </p:txBody>
      </p:sp>
      <p:pic>
        <p:nvPicPr>
          <p:cNvPr id="17413" name="Picture 5"/>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72000" y="1905000"/>
            <a:ext cx="4138613" cy="234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4" name="TextBox 6"/>
          <p:cNvSpPr txBox="1">
            <a:spLocks noChangeArrowheads="1"/>
          </p:cNvSpPr>
          <p:nvPr/>
        </p:nvSpPr>
        <p:spPr bwMode="auto">
          <a:xfrm>
            <a:off x="457200" y="4572000"/>
            <a:ext cx="41148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b="1" dirty="0" smtClean="0">
                <a:solidFill>
                  <a:srgbClr val="000000"/>
                </a:solidFill>
                <a:latin typeface="Arial" charset="0"/>
                <a:cs typeface="Arial" charset="0"/>
              </a:rPr>
              <a:t>Primary Care Health Professional Shortage Areas (2006)</a:t>
            </a:r>
          </a:p>
        </p:txBody>
      </p:sp>
      <p:sp>
        <p:nvSpPr>
          <p:cNvPr id="17415" name="TextBox 7"/>
          <p:cNvSpPr txBox="1">
            <a:spLocks noChangeArrowheads="1"/>
          </p:cNvSpPr>
          <p:nvPr/>
        </p:nvSpPr>
        <p:spPr bwMode="auto">
          <a:xfrm>
            <a:off x="4953000" y="4572000"/>
            <a:ext cx="3757613"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b="1" dirty="0" smtClean="0">
                <a:solidFill>
                  <a:srgbClr val="000000"/>
                </a:solidFill>
                <a:latin typeface="Arial" charset="0"/>
                <a:cs typeface="Arial" charset="0"/>
              </a:rPr>
              <a:t>Primary Care Health Professional Shortage Areas, Family Physicians Removed (2006)</a:t>
            </a:r>
          </a:p>
        </p:txBody>
      </p:sp>
      <p:sp>
        <p:nvSpPr>
          <p:cNvPr id="17416" name="TextBox 8"/>
          <p:cNvSpPr txBox="1">
            <a:spLocks noChangeArrowheads="1"/>
          </p:cNvSpPr>
          <p:nvPr/>
        </p:nvSpPr>
        <p:spPr bwMode="auto">
          <a:xfrm>
            <a:off x="609600" y="5791200"/>
            <a:ext cx="7162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200" b="1" dirty="0" smtClean="0">
                <a:solidFill>
                  <a:srgbClr val="000000"/>
                </a:solidFill>
                <a:latin typeface="Arial" charset="0"/>
                <a:cs typeface="Arial" charset="0"/>
              </a:rPr>
              <a:t>Source: Health Landscape Primary Care Atlas (healthlandscape.org)</a:t>
            </a:r>
          </a:p>
        </p:txBody>
      </p:sp>
    </p:spTree>
    <p:extLst>
      <p:ext uri="{BB962C8B-B14F-4D97-AF65-F5344CB8AC3E}">
        <p14:creationId xmlns:p14="http://schemas.microsoft.com/office/powerpoint/2010/main" val="1059242143"/>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9"/>
          <p:cNvSpPr>
            <a:spLocks noGrp="1" noChangeArrowheads="1"/>
          </p:cNvSpPr>
          <p:nvPr>
            <p:ph type="title"/>
          </p:nvPr>
        </p:nvSpPr>
        <p:spPr/>
        <p:txBody>
          <a:bodyPr/>
          <a:lstStyle/>
          <a:p>
            <a:pPr eaLnBrk="1" hangingPunct="1"/>
            <a:r>
              <a:rPr lang="en-US" altLang="en-US" dirty="0" smtClean="0"/>
              <a:t>Infant Mortality</a:t>
            </a:r>
          </a:p>
        </p:txBody>
      </p:sp>
      <p:graphicFrame>
        <p:nvGraphicFramePr>
          <p:cNvPr id="18435" name="Object 10"/>
          <p:cNvGraphicFramePr>
            <a:graphicFrameLocks noGrp="1" noChangeAspect="1"/>
          </p:cNvGraphicFramePr>
          <p:nvPr>
            <p:ph sz="half" idx="1"/>
          </p:nvPr>
        </p:nvGraphicFramePr>
        <p:xfrm>
          <a:off x="4457700" y="1666875"/>
          <a:ext cx="4343400" cy="4464050"/>
        </p:xfrm>
        <a:graphic>
          <a:graphicData uri="http://schemas.openxmlformats.org/presentationml/2006/ole">
            <mc:AlternateContent xmlns:mc="http://schemas.openxmlformats.org/markup-compatibility/2006">
              <mc:Choice xmlns:v="urn:schemas-microsoft-com:vml" Requires="v">
                <p:oleObj spid="_x0000_s10248" name="Chart" r:id="rId4" imgW="8572539" imgH="8820021" progId="MSGraph.Chart.8">
                  <p:embed followColorScheme="full"/>
                </p:oleObj>
              </mc:Choice>
              <mc:Fallback>
                <p:oleObj name="Chart" r:id="rId4" imgW="8572539" imgH="8820021" progId="MSGraph.Chart.8">
                  <p:embed followColorScheme="full"/>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57700" y="1666875"/>
                        <a:ext cx="4343400" cy="4464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18436" name="Text Box 6"/>
          <p:cNvSpPr txBox="1">
            <a:spLocks noChangeArrowheads="1"/>
          </p:cNvSpPr>
          <p:nvPr/>
        </p:nvSpPr>
        <p:spPr bwMode="auto">
          <a:xfrm>
            <a:off x="0" y="0"/>
            <a:ext cx="9140825" cy="36512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82296" rIns="137160" bIns="0"/>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400" b="1" dirty="0" smtClean="0">
                <a:solidFill>
                  <a:srgbClr val="000000"/>
                </a:solidFill>
                <a:latin typeface="Arial" charset="0"/>
              </a:rPr>
              <a:t>EQUITY: LONG, HEALTHY &amp; PRODUCTIVE LIVES</a:t>
            </a:r>
          </a:p>
        </p:txBody>
      </p:sp>
      <p:sp>
        <p:nvSpPr>
          <p:cNvPr id="18437" name="Text Box 7"/>
          <p:cNvSpPr txBox="1">
            <a:spLocks noChangeArrowheads="1"/>
          </p:cNvSpPr>
          <p:nvPr/>
        </p:nvSpPr>
        <p:spPr bwMode="auto">
          <a:xfrm>
            <a:off x="304800" y="914400"/>
            <a:ext cx="2987675"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400" b="1" dirty="0" smtClean="0">
                <a:solidFill>
                  <a:srgbClr val="000000"/>
                </a:solidFill>
                <a:latin typeface="Arial" charset="0"/>
              </a:rPr>
              <a:t>Infant deaths per 1,000 live births</a:t>
            </a:r>
          </a:p>
        </p:txBody>
      </p:sp>
      <p:graphicFrame>
        <p:nvGraphicFramePr>
          <p:cNvPr id="18438" name="Object 12"/>
          <p:cNvGraphicFramePr>
            <a:graphicFrameLocks noGrp="1" noChangeAspect="1"/>
          </p:cNvGraphicFramePr>
          <p:nvPr>
            <p:ph sz="half" idx="2"/>
          </p:nvPr>
        </p:nvGraphicFramePr>
        <p:xfrm>
          <a:off x="228600" y="1755775"/>
          <a:ext cx="4114800" cy="4311650"/>
        </p:xfrm>
        <a:graphic>
          <a:graphicData uri="http://schemas.openxmlformats.org/presentationml/2006/ole">
            <mc:AlternateContent xmlns:mc="http://schemas.openxmlformats.org/markup-compatibility/2006">
              <mc:Choice xmlns:v="urn:schemas-microsoft-com:vml" Requires="v">
                <p:oleObj spid="_x0000_s10249" name="Chart" r:id="rId6" imgW="8343977" imgH="8753526" progId="MSGraph.Chart.8">
                  <p:embed followColorScheme="full"/>
                </p:oleObj>
              </mc:Choice>
              <mc:Fallback>
                <p:oleObj name="Chart" r:id="rId6" imgW="8343977" imgH="8753526" progId="MSGraph.Chart.8">
                  <p:embed followColorScheme="full"/>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28600" y="1755775"/>
                        <a:ext cx="4114800" cy="4311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8439" name="Text Box 13"/>
          <p:cNvSpPr txBox="1">
            <a:spLocks noChangeArrowheads="1"/>
          </p:cNvSpPr>
          <p:nvPr/>
        </p:nvSpPr>
        <p:spPr bwMode="auto">
          <a:xfrm>
            <a:off x="4419600" y="1371600"/>
            <a:ext cx="4419600" cy="274638"/>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cap="rnd">
                <a:solidFill>
                  <a:schemeClr val="tx1"/>
                </a:solidFill>
                <a:prstDash val="sysDot"/>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algn="ctr" eaLnBrk="1" fontAlgn="base" hangingPunct="1">
              <a:spcBef>
                <a:spcPct val="0"/>
              </a:spcBef>
              <a:spcAft>
                <a:spcPct val="0"/>
              </a:spcAft>
              <a:buFontTx/>
              <a:buNone/>
            </a:pPr>
            <a:r>
              <a:rPr lang="en-US" altLang="en-US" sz="1200" dirty="0" smtClean="0">
                <a:solidFill>
                  <a:srgbClr val="000000"/>
                </a:solidFill>
              </a:rPr>
              <a:t>By Mother’s Education and Race/Ethnicity, 2004</a:t>
            </a:r>
          </a:p>
        </p:txBody>
      </p:sp>
      <p:sp>
        <p:nvSpPr>
          <p:cNvPr id="18440" name="Text Box 14"/>
          <p:cNvSpPr txBox="1">
            <a:spLocks noChangeArrowheads="1"/>
          </p:cNvSpPr>
          <p:nvPr/>
        </p:nvSpPr>
        <p:spPr bwMode="auto">
          <a:xfrm>
            <a:off x="304800" y="1371600"/>
            <a:ext cx="4419600" cy="274638"/>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cap="rnd">
                <a:solidFill>
                  <a:schemeClr val="tx1"/>
                </a:solidFill>
                <a:prstDash val="sysDot"/>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algn="ctr" eaLnBrk="1" fontAlgn="base" hangingPunct="1">
              <a:spcBef>
                <a:spcPct val="0"/>
              </a:spcBef>
              <a:spcAft>
                <a:spcPct val="0"/>
              </a:spcAft>
              <a:buFontTx/>
              <a:buNone/>
            </a:pPr>
            <a:r>
              <a:rPr lang="en-US" altLang="en-US" sz="1200" dirty="0" smtClean="0">
                <a:solidFill>
                  <a:srgbClr val="000000"/>
                </a:solidFill>
              </a:rPr>
              <a:t>By Race/Ethnicity, 1995–2004</a:t>
            </a:r>
          </a:p>
        </p:txBody>
      </p:sp>
      <p:sp>
        <p:nvSpPr>
          <p:cNvPr id="18441" name="Rectangle 16"/>
          <p:cNvSpPr>
            <a:spLocks noChangeArrowheads="1"/>
          </p:cNvSpPr>
          <p:nvPr/>
        </p:nvSpPr>
        <p:spPr bwMode="auto">
          <a:xfrm>
            <a:off x="0" y="6592888"/>
            <a:ext cx="9140825" cy="274637"/>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rIns="137160" bIns="0"/>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200" b="1" dirty="0" smtClean="0">
                <a:solidFill>
                  <a:srgbClr val="000000"/>
                </a:solidFill>
                <a:latin typeface="Arial" charset="0"/>
              </a:rPr>
              <a:t>Source: Commonwealth Fund National Scorecard on U.S. Health System Performance, 2008</a:t>
            </a:r>
          </a:p>
        </p:txBody>
      </p:sp>
      <p:sp>
        <p:nvSpPr>
          <p:cNvPr id="18442" name="Text Box 18"/>
          <p:cNvSpPr txBox="1">
            <a:spLocks noChangeArrowheads="1"/>
          </p:cNvSpPr>
          <p:nvPr/>
        </p:nvSpPr>
        <p:spPr bwMode="auto">
          <a:xfrm>
            <a:off x="44450" y="6059488"/>
            <a:ext cx="7423150" cy="466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5000"/>
              </a:spcAft>
              <a:buFontTx/>
              <a:buNone/>
            </a:pPr>
            <a:r>
              <a:rPr lang="en-US" altLang="en-US" sz="1200" dirty="0" smtClean="0">
                <a:solidFill>
                  <a:srgbClr val="000000"/>
                </a:solidFill>
                <a:latin typeface="Arial" charset="0"/>
              </a:rPr>
              <a:t>^ Denotes baseline year. PI=Pacific Islander; AI/AN=American Indian or Alaskan Native.</a:t>
            </a:r>
          </a:p>
          <a:p>
            <a:pPr eaLnBrk="1" fontAlgn="base" hangingPunct="1">
              <a:spcBef>
                <a:spcPct val="0"/>
              </a:spcBef>
              <a:spcAft>
                <a:spcPct val="0"/>
              </a:spcAft>
              <a:buFontTx/>
              <a:buNone/>
            </a:pPr>
            <a:r>
              <a:rPr lang="en-US" altLang="en-US" sz="1200" dirty="0" smtClean="0">
                <a:solidFill>
                  <a:srgbClr val="000000"/>
                </a:solidFill>
                <a:latin typeface="Arial" charset="0"/>
              </a:rPr>
              <a:t>Data: National Vital Statistics System, Linked Birth and Infant Death Data (AHRQ 2007b, Mathews 2007).</a:t>
            </a:r>
          </a:p>
        </p:txBody>
      </p:sp>
    </p:spTree>
    <p:extLst>
      <p:ext uri="{BB962C8B-B14F-4D97-AF65-F5344CB8AC3E}">
        <p14:creationId xmlns:p14="http://schemas.microsoft.com/office/powerpoint/2010/main" val="2272705176"/>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0" y="547688"/>
            <a:ext cx="9140825" cy="639762"/>
          </a:xfrm>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eaLnBrk="1" hangingPunct="1"/>
            <a:r>
              <a:rPr lang="en-US" altLang="en-US" dirty="0" smtClean="0"/>
              <a:t>Immunizations for Young Children</a:t>
            </a:r>
          </a:p>
        </p:txBody>
      </p:sp>
      <p:sp>
        <p:nvSpPr>
          <p:cNvPr id="19459" name="Text Box 3"/>
          <p:cNvSpPr txBox="1">
            <a:spLocks noChangeArrowheads="1"/>
          </p:cNvSpPr>
          <p:nvPr/>
        </p:nvSpPr>
        <p:spPr bwMode="auto">
          <a:xfrm>
            <a:off x="44450" y="5715000"/>
            <a:ext cx="9099550" cy="8309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fontAlgn="base">
              <a:spcBef>
                <a:spcPct val="0"/>
              </a:spcBef>
              <a:spcAft>
                <a:spcPct val="0"/>
              </a:spcAft>
              <a:buFontTx/>
              <a:buNone/>
            </a:pPr>
            <a:r>
              <a:rPr lang="en-US" altLang="en-US" sz="1200" dirty="0" smtClean="0">
                <a:solidFill>
                  <a:srgbClr val="000000"/>
                </a:solidFill>
                <a:latin typeface="Arial" charset="0"/>
              </a:rPr>
              <a:t>^ Denotes baseline year.</a:t>
            </a:r>
          </a:p>
          <a:p>
            <a:pPr fontAlgn="base">
              <a:spcBef>
                <a:spcPct val="0"/>
              </a:spcBef>
              <a:spcAft>
                <a:spcPct val="0"/>
              </a:spcAft>
              <a:buFontTx/>
              <a:buNone/>
            </a:pPr>
            <a:r>
              <a:rPr lang="en-US" altLang="en-US" sz="1200" dirty="0" smtClean="0">
                <a:solidFill>
                  <a:srgbClr val="000000"/>
                </a:solidFill>
                <a:latin typeface="Arial" charset="0"/>
              </a:rPr>
              <a:t>* Recommended vaccines include: 4 doses of diphtheria-tetanus-pertussis (DTP), 3+ doses of polio, 1+ dose of measles-mumps-rubella, 3+doses of Haemophilus influenzae type B, and 3+ doses of hepatitis B vaccine. **Data by insurance was from 2003.</a:t>
            </a:r>
          </a:p>
          <a:p>
            <a:pPr eaLnBrk="1" fontAlgn="base" hangingPunct="1">
              <a:spcBef>
                <a:spcPct val="0"/>
              </a:spcBef>
              <a:spcAft>
                <a:spcPct val="0"/>
              </a:spcAft>
              <a:buFontTx/>
              <a:buNone/>
            </a:pPr>
            <a:r>
              <a:rPr lang="en-US" altLang="en-US" sz="1200" dirty="0" smtClean="0">
                <a:solidFill>
                  <a:srgbClr val="000000"/>
                </a:solidFill>
                <a:latin typeface="Arial" charset="0"/>
              </a:rPr>
              <a:t>Data: National Immunization Survey (NCHS National Immunization Program, Allred 2007).</a:t>
            </a:r>
          </a:p>
        </p:txBody>
      </p:sp>
      <p:sp>
        <p:nvSpPr>
          <p:cNvPr id="19460" name="Text Box 4"/>
          <p:cNvSpPr txBox="1">
            <a:spLocks noChangeArrowheads="1"/>
          </p:cNvSpPr>
          <p:nvPr/>
        </p:nvSpPr>
        <p:spPr bwMode="auto">
          <a:xfrm>
            <a:off x="133350" y="990600"/>
            <a:ext cx="878205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400" b="1" dirty="0" smtClean="0">
                <a:solidFill>
                  <a:srgbClr val="000000"/>
                </a:solidFill>
                <a:latin typeface="Arial" charset="0"/>
              </a:rPr>
              <a:t>Percent of children (ages 19–35 months) who received all recommended doses of five key vaccines*</a:t>
            </a:r>
          </a:p>
        </p:txBody>
      </p:sp>
      <p:graphicFrame>
        <p:nvGraphicFramePr>
          <p:cNvPr id="19461" name="Object 6"/>
          <p:cNvGraphicFramePr>
            <a:graphicFrameLocks noGrp="1" noChangeAspect="1"/>
          </p:cNvGraphicFramePr>
          <p:nvPr>
            <p:ph sz="half" idx="1"/>
          </p:nvPr>
        </p:nvGraphicFramePr>
        <p:xfrm>
          <a:off x="76200" y="1905000"/>
          <a:ext cx="4254500" cy="3911600"/>
        </p:xfrm>
        <a:graphic>
          <a:graphicData uri="http://schemas.openxmlformats.org/presentationml/2006/ole">
            <mc:AlternateContent xmlns:mc="http://schemas.openxmlformats.org/markup-compatibility/2006">
              <mc:Choice xmlns:v="urn:schemas-microsoft-com:vml" Requires="v">
                <p:oleObj spid="_x0000_s11272" name="Chart" r:id="rId4" imgW="6381641" imgH="5867490" progId="MSGraph.Chart.8">
                  <p:embed followColorScheme="full"/>
                </p:oleObj>
              </mc:Choice>
              <mc:Fallback>
                <p:oleObj name="Chart" r:id="rId4" imgW="6381641" imgH="5867490" progId="MSGraph.Chart.8">
                  <p:embed followColorScheme="full"/>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 y="1905000"/>
                        <a:ext cx="4254500" cy="3911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9462" name="Text Box 9"/>
          <p:cNvSpPr txBox="1">
            <a:spLocks noChangeArrowheads="1"/>
          </p:cNvSpPr>
          <p:nvPr/>
        </p:nvSpPr>
        <p:spPr bwMode="auto">
          <a:xfrm>
            <a:off x="0" y="0"/>
            <a:ext cx="9140825" cy="36512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82296" rIns="137160" bIns="0"/>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400" b="1" dirty="0" smtClean="0">
                <a:solidFill>
                  <a:srgbClr val="000000"/>
                </a:solidFill>
                <a:latin typeface="Arial" charset="0"/>
              </a:rPr>
              <a:t>QUALITY: EFFECTIVE CARE</a:t>
            </a:r>
          </a:p>
        </p:txBody>
      </p:sp>
      <p:sp>
        <p:nvSpPr>
          <p:cNvPr id="19463" name="Text Box 11"/>
          <p:cNvSpPr txBox="1">
            <a:spLocks noChangeArrowheads="1"/>
          </p:cNvSpPr>
          <p:nvPr/>
        </p:nvSpPr>
        <p:spPr bwMode="auto">
          <a:xfrm>
            <a:off x="5029200" y="1447800"/>
            <a:ext cx="3657600" cy="457200"/>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cap="rnd">
                <a:solidFill>
                  <a:schemeClr val="tx1"/>
                </a:solidFill>
                <a:prstDash val="sysDot"/>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algn="ctr" eaLnBrk="1" fontAlgn="base" hangingPunct="1">
              <a:spcBef>
                <a:spcPct val="0"/>
              </a:spcBef>
              <a:spcAft>
                <a:spcPct val="0"/>
              </a:spcAft>
              <a:buFontTx/>
              <a:buNone/>
            </a:pPr>
            <a:r>
              <a:rPr lang="en-US" altLang="en-US" sz="1200" dirty="0" smtClean="0">
                <a:solidFill>
                  <a:srgbClr val="000000"/>
                </a:solidFill>
              </a:rPr>
              <a:t>By Family Income, Insurance Status**, and Race/Ethnicity, 2006</a:t>
            </a:r>
          </a:p>
        </p:txBody>
      </p:sp>
      <p:graphicFrame>
        <p:nvGraphicFramePr>
          <p:cNvPr id="19464" name="Object 12"/>
          <p:cNvGraphicFramePr>
            <a:graphicFrameLocks noGrp="1" noChangeAspect="1"/>
          </p:cNvGraphicFramePr>
          <p:nvPr>
            <p:ph sz="half" idx="2"/>
          </p:nvPr>
        </p:nvGraphicFramePr>
        <p:xfrm>
          <a:off x="4267200" y="1981200"/>
          <a:ext cx="4697413" cy="3708400"/>
        </p:xfrm>
        <a:graphic>
          <a:graphicData uri="http://schemas.openxmlformats.org/presentationml/2006/ole">
            <mc:AlternateContent xmlns:mc="http://schemas.openxmlformats.org/markup-compatibility/2006">
              <mc:Choice xmlns:v="urn:schemas-microsoft-com:vml" Requires="v">
                <p:oleObj spid="_x0000_s11273" name="Chart" r:id="rId6" imgW="7829646" imgH="6181854" progId="MSGraph.Chart.8">
                  <p:embed followColorScheme="full"/>
                </p:oleObj>
              </mc:Choice>
              <mc:Fallback>
                <p:oleObj name="Chart" r:id="rId6" imgW="7829646" imgH="6181854" progId="MSGraph.Chart.8">
                  <p:embed followColorScheme="full"/>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67200" y="1981200"/>
                        <a:ext cx="4697413" cy="3708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19465" name="Rectangle 16"/>
          <p:cNvSpPr>
            <a:spLocks noChangeArrowheads="1"/>
          </p:cNvSpPr>
          <p:nvPr/>
        </p:nvSpPr>
        <p:spPr bwMode="auto">
          <a:xfrm>
            <a:off x="0" y="6592888"/>
            <a:ext cx="9140825" cy="274637"/>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rIns="137160" bIns="0"/>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200" b="1" dirty="0" smtClean="0">
                <a:solidFill>
                  <a:srgbClr val="000000"/>
                </a:solidFill>
                <a:latin typeface="Arial" charset="0"/>
              </a:rPr>
              <a:t>Source: Commonwealth Fund National Scorecard on U.S. Health System Performance, 2008</a:t>
            </a:r>
          </a:p>
        </p:txBody>
      </p:sp>
      <p:sp>
        <p:nvSpPr>
          <p:cNvPr id="19466" name="Text Box 18"/>
          <p:cNvSpPr txBox="1">
            <a:spLocks noChangeArrowheads="1"/>
          </p:cNvSpPr>
          <p:nvPr/>
        </p:nvSpPr>
        <p:spPr bwMode="auto">
          <a:xfrm>
            <a:off x="304800" y="1447800"/>
            <a:ext cx="4038600" cy="274638"/>
          </a:xfrm>
          <a:prstGeom prst="rect">
            <a:avLst/>
          </a:prstGeom>
          <a:noFill/>
          <a:ln>
            <a:noFill/>
          </a:ln>
          <a:effectLst/>
          <a:extLst>
            <a:ext uri="{909E8E84-426E-40dd-AFC4-6F175D3DCCD1}">
              <a14:hiddenFill xmlns:a14="http://schemas.microsoft.com/office/drawing/2010/main">
                <a:solidFill>
                  <a:schemeClr val="tx1"/>
                </a:solidFill>
              </a14:hiddenFill>
            </a:ext>
            <a:ext uri="{91240B29-F687-4f45-9708-019B960494DF}">
              <a14:hiddenLine xmlns:a14="http://schemas.microsoft.com/office/drawing/2010/main" w="9525" cap="rnd">
                <a:solidFill>
                  <a:schemeClr val="tx1"/>
                </a:solidFill>
                <a:prstDash val="sysDot"/>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algn="ctr" eaLnBrk="1" fontAlgn="base" hangingPunct="1">
              <a:spcBef>
                <a:spcPct val="0"/>
              </a:spcBef>
              <a:spcAft>
                <a:spcPct val="0"/>
              </a:spcAft>
              <a:buFontTx/>
              <a:buNone/>
            </a:pPr>
            <a:r>
              <a:rPr lang="en-US" altLang="en-US" sz="1200" dirty="0" smtClean="0">
                <a:solidFill>
                  <a:srgbClr val="000000"/>
                </a:solidFill>
              </a:rPr>
              <a:t>National Average and State Distribution</a:t>
            </a:r>
          </a:p>
        </p:txBody>
      </p:sp>
    </p:spTree>
    <p:extLst>
      <p:ext uri="{BB962C8B-B14F-4D97-AF65-F5344CB8AC3E}">
        <p14:creationId xmlns:p14="http://schemas.microsoft.com/office/powerpoint/2010/main" val="4156354754"/>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2"/>
          <p:cNvSpPr txBox="1">
            <a:spLocks noChangeArrowheads="1"/>
          </p:cNvSpPr>
          <p:nvPr/>
        </p:nvSpPr>
        <p:spPr bwMode="auto">
          <a:xfrm>
            <a:off x="419100" y="1416050"/>
            <a:ext cx="63119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400" b="1" dirty="0" smtClean="0">
                <a:solidFill>
                  <a:srgbClr val="000000"/>
                </a:solidFill>
                <a:latin typeface="Arial" charset="0"/>
              </a:rPr>
              <a:t>Percent of children (ages &lt;18) who received BOTH a medical and dental preventive care visit in past year</a:t>
            </a:r>
          </a:p>
        </p:txBody>
      </p:sp>
      <p:sp>
        <p:nvSpPr>
          <p:cNvPr id="20483" name="Rectangle 3"/>
          <p:cNvSpPr>
            <a:spLocks noGrp="1" noChangeArrowheads="1"/>
          </p:cNvSpPr>
          <p:nvPr>
            <p:ph type="title"/>
          </p:nvPr>
        </p:nvSpPr>
        <p:spPr>
          <a:xfrm>
            <a:off x="0" y="547688"/>
            <a:ext cx="9140825" cy="639762"/>
          </a:xfrm>
          <a:noFill/>
        </p:spPr>
        <p:txBody>
          <a:bodyPr/>
          <a:lstStyle/>
          <a:p>
            <a:pPr eaLnBrk="1" hangingPunct="1"/>
            <a:r>
              <a:rPr lang="en-US" altLang="en-US" dirty="0" smtClean="0"/>
              <a:t>Preventive Care Visits for Children, by Top and Bottom States, Race/Ethnicity, Family Income, and Insurance, 2003</a:t>
            </a:r>
          </a:p>
        </p:txBody>
      </p:sp>
      <p:graphicFrame>
        <p:nvGraphicFramePr>
          <p:cNvPr id="20484" name="Object 4"/>
          <p:cNvGraphicFramePr>
            <a:graphicFrameLocks noChangeAspect="1"/>
          </p:cNvGraphicFramePr>
          <p:nvPr/>
        </p:nvGraphicFramePr>
        <p:xfrm>
          <a:off x="242888" y="1993900"/>
          <a:ext cx="8520112" cy="3962400"/>
        </p:xfrm>
        <a:graphic>
          <a:graphicData uri="http://schemas.openxmlformats.org/presentationml/2006/ole">
            <mc:AlternateContent xmlns:mc="http://schemas.openxmlformats.org/markup-compatibility/2006">
              <mc:Choice xmlns:v="urn:schemas-microsoft-com:vml" Requires="v">
                <p:oleObj spid="_x0000_s12294" name="Chart" r:id="rId4" imgW="8105701" imgH="4448124" progId="MSGraph.Chart.8">
                  <p:embed followColorScheme="full"/>
                </p:oleObj>
              </mc:Choice>
              <mc:Fallback>
                <p:oleObj name="Chart" r:id="rId4" imgW="8105701" imgH="4448124" progId="MSGraph.Chart.8">
                  <p:embed followColorScheme="full"/>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2888" y="1993900"/>
                        <a:ext cx="8520112" cy="39624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0485" name="Text Box 5"/>
          <p:cNvSpPr txBox="1">
            <a:spLocks noChangeArrowheads="1"/>
          </p:cNvSpPr>
          <p:nvPr/>
        </p:nvSpPr>
        <p:spPr bwMode="auto">
          <a:xfrm>
            <a:off x="44450" y="5951538"/>
            <a:ext cx="9099550" cy="639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fontAlgn="base">
              <a:spcBef>
                <a:spcPct val="0"/>
              </a:spcBef>
              <a:spcAft>
                <a:spcPct val="0"/>
              </a:spcAft>
              <a:buFontTx/>
              <a:buNone/>
            </a:pPr>
            <a:r>
              <a:rPr lang="en-US" altLang="en-US" sz="1200" dirty="0" smtClean="0">
                <a:solidFill>
                  <a:srgbClr val="000000"/>
                </a:solidFill>
                <a:latin typeface="Arial" charset="0"/>
              </a:rPr>
              <a:t>Note: Indicator was not updated due to lack of data. Baseline figures from 2006 Scorecard are presented. </a:t>
            </a:r>
          </a:p>
          <a:p>
            <a:pPr fontAlgn="base">
              <a:spcBef>
                <a:spcPct val="0"/>
              </a:spcBef>
              <a:spcAft>
                <a:spcPct val="0"/>
              </a:spcAft>
              <a:buFontTx/>
              <a:buNone/>
            </a:pPr>
            <a:r>
              <a:rPr lang="en-US" altLang="en-US" sz="1200" dirty="0" smtClean="0">
                <a:solidFill>
                  <a:srgbClr val="000000"/>
                </a:solidFill>
                <a:latin typeface="Arial" charset="0"/>
              </a:rPr>
              <a:t>Data: 2003 National Survey of Children’s Health (HRSA 2005; retrieved from Data Resource Center for Child and Adolescent</a:t>
            </a:r>
            <a:br>
              <a:rPr lang="en-US" altLang="en-US" sz="1200" dirty="0" smtClean="0">
                <a:solidFill>
                  <a:srgbClr val="000000"/>
                </a:solidFill>
                <a:latin typeface="Arial" charset="0"/>
              </a:rPr>
            </a:br>
            <a:r>
              <a:rPr lang="en-US" altLang="en-US" sz="1200" dirty="0" smtClean="0">
                <a:solidFill>
                  <a:srgbClr val="000000"/>
                </a:solidFill>
                <a:latin typeface="Arial" charset="0"/>
              </a:rPr>
              <a:t>Health database at </a:t>
            </a:r>
            <a:r>
              <a:rPr lang="en-US" altLang="en-US" sz="1200" dirty="0" smtClean="0">
                <a:solidFill>
                  <a:srgbClr val="000000"/>
                </a:solidFill>
                <a:latin typeface="Arial" charset="0"/>
                <a:hlinkClick r:id="rId6"/>
              </a:rPr>
              <a:t>http://www.nschdata.org</a:t>
            </a:r>
            <a:r>
              <a:rPr lang="en-US" altLang="en-US" sz="1200" dirty="0" smtClean="0">
                <a:solidFill>
                  <a:srgbClr val="000000"/>
                </a:solidFill>
                <a:latin typeface="Arial" charset="0"/>
              </a:rPr>
              <a:t>).</a:t>
            </a:r>
          </a:p>
        </p:txBody>
      </p:sp>
      <p:sp>
        <p:nvSpPr>
          <p:cNvPr id="20486" name="Text Box 11"/>
          <p:cNvSpPr txBox="1">
            <a:spLocks noChangeArrowheads="1"/>
          </p:cNvSpPr>
          <p:nvPr/>
        </p:nvSpPr>
        <p:spPr bwMode="auto">
          <a:xfrm>
            <a:off x="0" y="0"/>
            <a:ext cx="9140825" cy="36512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82296" rIns="137160" bIns="0"/>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400" b="1" dirty="0" smtClean="0">
                <a:solidFill>
                  <a:srgbClr val="000000"/>
                </a:solidFill>
                <a:latin typeface="Arial" charset="0"/>
              </a:rPr>
              <a:t>QUALITY: EFFECTIVE CARE</a:t>
            </a:r>
          </a:p>
        </p:txBody>
      </p:sp>
      <p:sp>
        <p:nvSpPr>
          <p:cNvPr id="20487" name="Rectangle 13"/>
          <p:cNvSpPr>
            <a:spLocks noChangeArrowheads="1"/>
          </p:cNvSpPr>
          <p:nvPr/>
        </p:nvSpPr>
        <p:spPr bwMode="auto">
          <a:xfrm>
            <a:off x="0" y="6592888"/>
            <a:ext cx="9140825" cy="274637"/>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rIns="137160" bIns="0"/>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200" b="1" dirty="0" smtClean="0">
                <a:solidFill>
                  <a:srgbClr val="000000"/>
                </a:solidFill>
                <a:latin typeface="Arial" charset="0"/>
              </a:rPr>
              <a:t>Source: Commonwealth Fund National Scorecard on U.S. Health System Performance, 2008</a:t>
            </a:r>
          </a:p>
        </p:txBody>
      </p:sp>
    </p:spTree>
    <p:extLst>
      <p:ext uri="{BB962C8B-B14F-4D97-AF65-F5344CB8AC3E}">
        <p14:creationId xmlns:p14="http://schemas.microsoft.com/office/powerpoint/2010/main" val="2969691724"/>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1506" name="Object 2"/>
          <p:cNvGraphicFramePr>
            <a:graphicFrameLocks noChangeAspect="1"/>
          </p:cNvGraphicFramePr>
          <p:nvPr/>
        </p:nvGraphicFramePr>
        <p:xfrm>
          <a:off x="133350" y="1828800"/>
          <a:ext cx="8531225" cy="4038600"/>
        </p:xfrm>
        <a:graphic>
          <a:graphicData uri="http://schemas.openxmlformats.org/presentationml/2006/ole">
            <mc:AlternateContent xmlns:mc="http://schemas.openxmlformats.org/markup-compatibility/2006">
              <mc:Choice xmlns:v="urn:schemas-microsoft-com:vml" Requires="v">
                <p:oleObj spid="_x0000_s13318" name="Chart" r:id="rId4" imgW="8096256" imgH="4733835" progId="MSGraph.Chart.8">
                  <p:embed followColorScheme="full"/>
                </p:oleObj>
              </mc:Choice>
              <mc:Fallback>
                <p:oleObj name="Chart" r:id="rId4" imgW="8096256" imgH="4733835" progId="MSGraph.Chart.8">
                  <p:embed followColorScheme="full"/>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3350" y="1828800"/>
                        <a:ext cx="8531225" cy="40386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1507" name="Text Box 3"/>
          <p:cNvSpPr txBox="1">
            <a:spLocks noChangeArrowheads="1"/>
          </p:cNvSpPr>
          <p:nvPr/>
        </p:nvSpPr>
        <p:spPr bwMode="auto">
          <a:xfrm>
            <a:off x="0" y="0"/>
            <a:ext cx="9140825" cy="36512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82296" rIns="137160" bIns="0"/>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400" b="1" dirty="0" smtClean="0">
                <a:solidFill>
                  <a:srgbClr val="000000"/>
                </a:solidFill>
                <a:latin typeface="Arial" charset="0"/>
              </a:rPr>
              <a:t>QUALITY: EFFECTIVE CARE</a:t>
            </a:r>
          </a:p>
        </p:txBody>
      </p:sp>
      <p:sp>
        <p:nvSpPr>
          <p:cNvPr id="21508" name="Rectangle 4"/>
          <p:cNvSpPr>
            <a:spLocks noGrp="1" noChangeArrowheads="1"/>
          </p:cNvSpPr>
          <p:nvPr>
            <p:ph type="title"/>
          </p:nvPr>
        </p:nvSpPr>
        <p:spPr>
          <a:noFill/>
          <a:extLst>
            <a:ext uri="{91240B29-F687-4f45-9708-019B960494DF}">
              <a14:hiddenLine xmlns:a14="http://schemas.microsoft.com/office/drawing/2010/main" w="9525" cap="flat" cmpd="sng" algn="ctr">
                <a:solidFill>
                  <a:schemeClr val="tx1"/>
                </a:solidFill>
                <a:prstDash val="solid"/>
                <a:miter lim="800000"/>
                <a:headEnd/>
                <a:tailEnd/>
              </a14:hiddenLine>
            </a:ext>
          </a:extLst>
        </p:spPr>
        <p:txBody>
          <a:bodyPr/>
          <a:lstStyle/>
          <a:p>
            <a:pPr eaLnBrk="1" hangingPunct="1"/>
            <a:r>
              <a:rPr lang="en-US" altLang="en-US" dirty="0" smtClean="0"/>
              <a:t>Receipt of Recommended Screening and Preventive Care for Adults</a:t>
            </a:r>
          </a:p>
        </p:txBody>
      </p:sp>
      <p:sp>
        <p:nvSpPr>
          <p:cNvPr id="21509" name="Text Box 5"/>
          <p:cNvSpPr txBox="1">
            <a:spLocks noChangeArrowheads="1"/>
          </p:cNvSpPr>
          <p:nvPr/>
        </p:nvSpPr>
        <p:spPr bwMode="auto">
          <a:xfrm>
            <a:off x="381000" y="1143000"/>
            <a:ext cx="70739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fontAlgn="base">
              <a:spcBef>
                <a:spcPct val="0"/>
              </a:spcBef>
              <a:spcAft>
                <a:spcPct val="0"/>
              </a:spcAft>
              <a:buFontTx/>
              <a:buNone/>
            </a:pPr>
            <a:r>
              <a:rPr lang="en-US" altLang="en-US" sz="1400" b="1" dirty="0" smtClean="0">
                <a:solidFill>
                  <a:srgbClr val="000000"/>
                </a:solidFill>
                <a:latin typeface="Arial" charset="0"/>
              </a:rPr>
              <a:t>Percent of adults (ages 18+) who received all recommended screening and</a:t>
            </a:r>
          </a:p>
          <a:p>
            <a:pPr fontAlgn="base">
              <a:spcBef>
                <a:spcPct val="0"/>
              </a:spcBef>
              <a:spcAft>
                <a:spcPct val="0"/>
              </a:spcAft>
              <a:buFontTx/>
              <a:buNone/>
            </a:pPr>
            <a:r>
              <a:rPr lang="en-US" altLang="en-US" sz="1400" b="1" dirty="0" smtClean="0">
                <a:solidFill>
                  <a:srgbClr val="000000"/>
                </a:solidFill>
                <a:latin typeface="Arial" charset="0"/>
              </a:rPr>
              <a:t>preventive care within a specific time frame given their age and sex* </a:t>
            </a:r>
          </a:p>
        </p:txBody>
      </p:sp>
      <p:sp>
        <p:nvSpPr>
          <p:cNvPr id="21510" name="Line 6"/>
          <p:cNvSpPr>
            <a:spLocks noChangeShapeType="1"/>
          </p:cNvSpPr>
          <p:nvPr/>
        </p:nvSpPr>
        <p:spPr bwMode="auto">
          <a:xfrm>
            <a:off x="406400" y="2860675"/>
            <a:ext cx="8077200" cy="0"/>
          </a:xfrm>
          <a:prstGeom prst="line">
            <a:avLst/>
          </a:prstGeom>
          <a:noFill/>
          <a:ln w="28575">
            <a:solidFill>
              <a:srgbClr val="0033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b="1" dirty="0" smtClean="0">
              <a:solidFill>
                <a:srgbClr val="000000"/>
              </a:solidFill>
              <a:latin typeface="Arial" charset="0"/>
            </a:endParaRPr>
          </a:p>
        </p:txBody>
      </p:sp>
      <p:sp>
        <p:nvSpPr>
          <p:cNvPr id="21511" name="Text Box 7"/>
          <p:cNvSpPr txBox="1">
            <a:spLocks noChangeArrowheads="1"/>
          </p:cNvSpPr>
          <p:nvPr/>
        </p:nvSpPr>
        <p:spPr bwMode="auto">
          <a:xfrm>
            <a:off x="44450" y="5913438"/>
            <a:ext cx="909955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fontAlgn="base">
              <a:spcBef>
                <a:spcPct val="0"/>
              </a:spcBef>
              <a:spcAft>
                <a:spcPct val="0"/>
              </a:spcAft>
              <a:buFontTx/>
              <a:buNone/>
            </a:pPr>
            <a:r>
              <a:rPr lang="en-US" altLang="en-US" sz="1200" dirty="0" smtClean="0">
                <a:solidFill>
                  <a:srgbClr val="000000"/>
                </a:solidFill>
                <a:latin typeface="Arial" charset="0"/>
              </a:rPr>
              <a:t>* Recommended care includes seven key screening and preventive services: blood pressure, cholesterol, Pap, mammogram,</a:t>
            </a:r>
            <a:br>
              <a:rPr lang="en-US" altLang="en-US" sz="1200" dirty="0" smtClean="0">
                <a:solidFill>
                  <a:srgbClr val="000000"/>
                </a:solidFill>
                <a:latin typeface="Arial" charset="0"/>
              </a:rPr>
            </a:br>
            <a:r>
              <a:rPr lang="en-US" altLang="en-US" sz="1200" dirty="0" smtClean="0">
                <a:solidFill>
                  <a:srgbClr val="000000"/>
                </a:solidFill>
                <a:latin typeface="Arial" charset="0"/>
              </a:rPr>
              <a:t>fecal occult blood test or sigmoidoscopy/colonoscopy, and flu shot. See report Appendix B for complete description.</a:t>
            </a:r>
          </a:p>
          <a:p>
            <a:pPr fontAlgn="base">
              <a:spcBef>
                <a:spcPct val="0"/>
              </a:spcBef>
              <a:spcAft>
                <a:spcPct val="0"/>
              </a:spcAft>
              <a:buFontTx/>
              <a:buNone/>
            </a:pPr>
            <a:r>
              <a:rPr lang="en-US" altLang="en-US" sz="1200" dirty="0" smtClean="0">
                <a:solidFill>
                  <a:srgbClr val="000000"/>
                </a:solidFill>
                <a:latin typeface="Arial" charset="0"/>
              </a:rPr>
              <a:t>Data: B. Mahato, Columbia University analysis of Medical Expenditure Panel Survey.</a:t>
            </a:r>
          </a:p>
        </p:txBody>
      </p:sp>
      <p:sp>
        <p:nvSpPr>
          <p:cNvPr id="21512" name="Text Box 8"/>
          <p:cNvSpPr txBox="1">
            <a:spLocks noChangeArrowheads="1"/>
          </p:cNvSpPr>
          <p:nvPr/>
        </p:nvSpPr>
        <p:spPr bwMode="auto">
          <a:xfrm>
            <a:off x="330200" y="2849563"/>
            <a:ext cx="179387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200" dirty="0" smtClean="0">
                <a:solidFill>
                  <a:srgbClr val="003366"/>
                </a:solidFill>
              </a:rPr>
              <a:t>U.S. Variation 2005</a:t>
            </a:r>
          </a:p>
        </p:txBody>
      </p:sp>
      <p:sp>
        <p:nvSpPr>
          <p:cNvPr id="21513" name="Line 9"/>
          <p:cNvSpPr>
            <a:spLocks noChangeShapeType="1"/>
          </p:cNvSpPr>
          <p:nvPr/>
        </p:nvSpPr>
        <p:spPr bwMode="auto">
          <a:xfrm>
            <a:off x="393700" y="1854200"/>
            <a:ext cx="8077200" cy="0"/>
          </a:xfrm>
          <a:prstGeom prst="line">
            <a:avLst/>
          </a:prstGeom>
          <a:noFill/>
          <a:ln w="28575">
            <a:solidFill>
              <a:srgbClr val="003366"/>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fontAlgn="base">
              <a:spcBef>
                <a:spcPct val="0"/>
              </a:spcBef>
              <a:spcAft>
                <a:spcPct val="0"/>
              </a:spcAft>
            </a:pPr>
            <a:endParaRPr lang="en-US" b="1" dirty="0" smtClean="0">
              <a:solidFill>
                <a:srgbClr val="000000"/>
              </a:solidFill>
              <a:latin typeface="Arial" charset="0"/>
            </a:endParaRPr>
          </a:p>
        </p:txBody>
      </p:sp>
      <p:sp>
        <p:nvSpPr>
          <p:cNvPr id="21514" name="Text Box 10"/>
          <p:cNvSpPr txBox="1">
            <a:spLocks noChangeArrowheads="1"/>
          </p:cNvSpPr>
          <p:nvPr/>
        </p:nvSpPr>
        <p:spPr bwMode="auto">
          <a:xfrm>
            <a:off x="292100" y="1858963"/>
            <a:ext cx="126047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200" dirty="0" smtClean="0">
                <a:solidFill>
                  <a:srgbClr val="003366"/>
                </a:solidFill>
              </a:rPr>
              <a:t>U.S. Average</a:t>
            </a:r>
          </a:p>
        </p:txBody>
      </p:sp>
      <p:sp>
        <p:nvSpPr>
          <p:cNvPr id="21515" name="Rectangle 14"/>
          <p:cNvSpPr>
            <a:spLocks noChangeArrowheads="1"/>
          </p:cNvSpPr>
          <p:nvPr/>
        </p:nvSpPr>
        <p:spPr bwMode="auto">
          <a:xfrm>
            <a:off x="0" y="6592888"/>
            <a:ext cx="9140825" cy="274637"/>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rIns="137160" bIns="0"/>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200" b="1" dirty="0" smtClean="0">
                <a:solidFill>
                  <a:srgbClr val="000000"/>
                </a:solidFill>
                <a:latin typeface="Arial" charset="0"/>
              </a:rPr>
              <a:t>Source: Commonwealth Fund National Scorecard on U.S. Health System Performance, 2008</a:t>
            </a:r>
          </a:p>
        </p:txBody>
      </p:sp>
    </p:spTree>
    <p:extLst>
      <p:ext uri="{BB962C8B-B14F-4D97-AF65-F5344CB8AC3E}">
        <p14:creationId xmlns:p14="http://schemas.microsoft.com/office/powerpoint/2010/main" val="354322521"/>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b="1" dirty="0"/>
              <a:t>An Introduction to the </a:t>
            </a:r>
            <a:br>
              <a:rPr lang="en-US" sz="2000" b="1" dirty="0"/>
            </a:br>
            <a:r>
              <a:rPr lang="en-US" sz="2800" b="1" dirty="0"/>
              <a:t>Role of Family Medicine</a:t>
            </a:r>
            <a:r>
              <a:rPr lang="en-US" sz="2000" b="1" dirty="0"/>
              <a:t/>
            </a:r>
            <a:br>
              <a:rPr lang="en-US" sz="2000" b="1" dirty="0"/>
            </a:br>
            <a:r>
              <a:rPr lang="en-US" sz="2000" b="1" dirty="0"/>
              <a:t>in the Healthcare System</a:t>
            </a:r>
          </a:p>
        </p:txBody>
      </p:sp>
      <p:sp>
        <p:nvSpPr>
          <p:cNvPr id="3" name="Content Placeholder 2"/>
          <p:cNvSpPr>
            <a:spLocks noGrp="1"/>
          </p:cNvSpPr>
          <p:nvPr>
            <p:ph idx="1"/>
          </p:nvPr>
        </p:nvSpPr>
        <p:spPr>
          <a:xfrm>
            <a:off x="304800" y="1600200"/>
            <a:ext cx="8839200" cy="4800600"/>
          </a:xfrm>
        </p:spPr>
        <p:txBody>
          <a:bodyPr/>
          <a:lstStyle/>
          <a:p>
            <a:pPr marL="114300" indent="0">
              <a:buNone/>
            </a:pPr>
            <a:r>
              <a:rPr lang="en-US" sz="2350" b="1" dirty="0"/>
              <a:t>T</a:t>
            </a:r>
            <a:r>
              <a:rPr lang="en-US" sz="2350" b="1" dirty="0" smtClean="0"/>
              <a:t>he </a:t>
            </a:r>
            <a:r>
              <a:rPr lang="en-US" sz="2350" b="1" dirty="0"/>
              <a:t>relationship of access to primary care and </a:t>
            </a:r>
            <a:r>
              <a:rPr lang="en-US" sz="2350" b="1" dirty="0">
                <a:solidFill>
                  <a:schemeClr val="accent3">
                    <a:lumMod val="75000"/>
                  </a:schemeClr>
                </a:solidFill>
              </a:rPr>
              <a:t>health disparities</a:t>
            </a:r>
          </a:p>
          <a:p>
            <a:endParaRPr lang="en-US" dirty="0"/>
          </a:p>
        </p:txBody>
      </p:sp>
      <p:pic>
        <p:nvPicPr>
          <p:cNvPr id="5122" name="Picture 2" descr="C:\Users\mchadwel\AppData\Local\Microsoft\Windows\Temporary Internet Files\Content.IE5\QHGJR5YR\MP900448402[1].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24000" y="2362200"/>
            <a:ext cx="5669658" cy="37797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316299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0" y="547688"/>
            <a:ext cx="9140825" cy="639762"/>
          </a:xfrm>
          <a:noFill/>
        </p:spPr>
        <p:txBody>
          <a:bodyPr/>
          <a:lstStyle/>
          <a:p>
            <a:pPr eaLnBrk="1" hangingPunct="1"/>
            <a:r>
              <a:rPr lang="en-US" altLang="en-US" dirty="0" smtClean="0"/>
              <a:t>Cost-Related Access Problems, by Race/Ethnicity, Income,</a:t>
            </a:r>
            <a:br>
              <a:rPr lang="en-US" altLang="en-US" dirty="0" smtClean="0"/>
            </a:br>
            <a:r>
              <a:rPr lang="en-US" altLang="en-US" dirty="0" smtClean="0"/>
              <a:t>and Insurance Status, 2007 </a:t>
            </a:r>
          </a:p>
        </p:txBody>
      </p:sp>
      <p:graphicFrame>
        <p:nvGraphicFramePr>
          <p:cNvPr id="22531" name="Object 3"/>
          <p:cNvGraphicFramePr>
            <a:graphicFrameLocks noGrp="1" noChangeAspect="1"/>
          </p:cNvGraphicFramePr>
          <p:nvPr>
            <p:ph idx="1"/>
          </p:nvPr>
        </p:nvGraphicFramePr>
        <p:xfrm>
          <a:off x="457200" y="1820863"/>
          <a:ext cx="8305800" cy="4064000"/>
        </p:xfrm>
        <a:graphic>
          <a:graphicData uri="http://schemas.openxmlformats.org/presentationml/2006/ole">
            <mc:AlternateContent xmlns:mc="http://schemas.openxmlformats.org/markup-compatibility/2006">
              <mc:Choice xmlns:v="urn:schemas-microsoft-com:vml" Requires="v">
                <p:oleObj spid="_x0000_s14342" name="Chart" r:id="rId4" imgW="8391470" imgH="4105378" progId="MSGraph.Chart.8">
                  <p:embed followColorScheme="full"/>
                </p:oleObj>
              </mc:Choice>
              <mc:Fallback>
                <p:oleObj name="Chart" r:id="rId4" imgW="8391470" imgH="4105378" progId="MSGraph.Chart.8">
                  <p:embed followColorScheme="full"/>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 y="1820863"/>
                        <a:ext cx="8305800" cy="4064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22532" name="Text Box 4"/>
          <p:cNvSpPr txBox="1">
            <a:spLocks noChangeArrowheads="1"/>
          </p:cNvSpPr>
          <p:nvPr/>
        </p:nvSpPr>
        <p:spPr bwMode="auto">
          <a:xfrm>
            <a:off x="57150" y="1370013"/>
            <a:ext cx="9067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algn="ctr" fontAlgn="base">
              <a:spcBef>
                <a:spcPct val="50000"/>
              </a:spcBef>
              <a:spcAft>
                <a:spcPct val="0"/>
              </a:spcAft>
              <a:buFontTx/>
              <a:buNone/>
            </a:pPr>
            <a:r>
              <a:rPr lang="en-US" altLang="en-US" sz="1400" b="1" dirty="0" smtClean="0">
                <a:solidFill>
                  <a:srgbClr val="000000"/>
                </a:solidFill>
                <a:latin typeface="Arial" charset="0"/>
              </a:rPr>
              <a:t>Percent of adults (ages 19–64) who had any of four access problems* in past year because of cost</a:t>
            </a:r>
          </a:p>
        </p:txBody>
      </p:sp>
      <p:sp>
        <p:nvSpPr>
          <p:cNvPr id="22533" name="Text Box 5"/>
          <p:cNvSpPr txBox="1">
            <a:spLocks noChangeArrowheads="1"/>
          </p:cNvSpPr>
          <p:nvPr/>
        </p:nvSpPr>
        <p:spPr bwMode="auto">
          <a:xfrm>
            <a:off x="44450" y="5930900"/>
            <a:ext cx="8159750"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fontAlgn="base">
              <a:spcBef>
                <a:spcPct val="50000"/>
              </a:spcBef>
              <a:spcAft>
                <a:spcPct val="0"/>
              </a:spcAft>
              <a:buFontTx/>
              <a:buNone/>
            </a:pPr>
            <a:r>
              <a:rPr lang="en-US" altLang="en-US" sz="1200" dirty="0" smtClean="0">
                <a:solidFill>
                  <a:srgbClr val="000000"/>
                </a:solidFill>
                <a:latin typeface="Arial" charset="0"/>
              </a:rPr>
              <a:t>* Did not fill a prescription; skipped recommended medical test, treatment, or follow-up; had a medical problem but did not visit doctor or clinic; or did not see a specialist when needed.</a:t>
            </a:r>
          </a:p>
          <a:p>
            <a:pPr fontAlgn="base">
              <a:spcBef>
                <a:spcPct val="0"/>
              </a:spcBef>
              <a:spcAft>
                <a:spcPct val="0"/>
              </a:spcAft>
              <a:buFontTx/>
              <a:buNone/>
            </a:pPr>
            <a:r>
              <a:rPr lang="en-US" altLang="en-US" sz="1200" dirty="0" smtClean="0">
                <a:solidFill>
                  <a:srgbClr val="000000"/>
                </a:solidFill>
                <a:latin typeface="Arial" charset="0"/>
              </a:rPr>
              <a:t>Data: 2007 Commonwealth Fund Biennial Health Insurance Survey.</a:t>
            </a:r>
          </a:p>
        </p:txBody>
      </p:sp>
      <p:sp>
        <p:nvSpPr>
          <p:cNvPr id="22534" name="Text Box 8"/>
          <p:cNvSpPr txBox="1">
            <a:spLocks noChangeArrowheads="1"/>
          </p:cNvSpPr>
          <p:nvPr/>
        </p:nvSpPr>
        <p:spPr bwMode="auto">
          <a:xfrm>
            <a:off x="8407400" y="6580188"/>
            <a:ext cx="6858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Ins="137160" bIns="0"/>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algn="r" eaLnBrk="1" fontAlgn="base" hangingPunct="1">
              <a:spcBef>
                <a:spcPct val="50000"/>
              </a:spcBef>
              <a:spcAft>
                <a:spcPct val="0"/>
              </a:spcAft>
              <a:buFontTx/>
              <a:buNone/>
            </a:pPr>
            <a:fld id="{04A8A47B-A6D9-4972-A84E-49BF9BF48CC1}" type="slidenum">
              <a:rPr lang="en-US" altLang="en-US" sz="1200" b="1" smtClean="0">
                <a:solidFill>
                  <a:srgbClr val="FFFFFF"/>
                </a:solidFill>
                <a:latin typeface="Arial" charset="0"/>
              </a:rPr>
              <a:pPr algn="r" eaLnBrk="1" fontAlgn="base" hangingPunct="1">
                <a:spcBef>
                  <a:spcPct val="50000"/>
                </a:spcBef>
                <a:spcAft>
                  <a:spcPct val="0"/>
                </a:spcAft>
                <a:buFontTx/>
                <a:buNone/>
              </a:pPr>
              <a:t>26</a:t>
            </a:fld>
            <a:endParaRPr lang="en-US" altLang="en-US" sz="1200" b="1" dirty="0" smtClean="0">
              <a:solidFill>
                <a:srgbClr val="FFFFFF"/>
              </a:solidFill>
              <a:latin typeface="Arial" charset="0"/>
            </a:endParaRPr>
          </a:p>
        </p:txBody>
      </p:sp>
      <p:sp>
        <p:nvSpPr>
          <p:cNvPr id="22535" name="Rectangle 11"/>
          <p:cNvSpPr>
            <a:spLocks noChangeArrowheads="1"/>
          </p:cNvSpPr>
          <p:nvPr/>
        </p:nvSpPr>
        <p:spPr bwMode="auto">
          <a:xfrm>
            <a:off x="0" y="6592888"/>
            <a:ext cx="9140825" cy="274637"/>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rIns="137160" bIns="0"/>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200" b="1" dirty="0" smtClean="0">
                <a:solidFill>
                  <a:srgbClr val="000000"/>
                </a:solidFill>
                <a:latin typeface="Arial" charset="0"/>
              </a:rPr>
              <a:t>Source: Commonwealth Fund National Scorecard on U.S. Health System Performance, 2008</a:t>
            </a:r>
          </a:p>
        </p:txBody>
      </p:sp>
      <p:sp>
        <p:nvSpPr>
          <p:cNvPr id="22536" name="Text Box 14"/>
          <p:cNvSpPr txBox="1">
            <a:spLocks noChangeArrowheads="1"/>
          </p:cNvSpPr>
          <p:nvPr/>
        </p:nvSpPr>
        <p:spPr bwMode="auto">
          <a:xfrm>
            <a:off x="0" y="0"/>
            <a:ext cx="9140825" cy="36512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82296" rIns="137160" bIns="0"/>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400" b="1" dirty="0" smtClean="0">
                <a:solidFill>
                  <a:srgbClr val="000000"/>
                </a:solidFill>
                <a:latin typeface="Arial" charset="0"/>
              </a:rPr>
              <a:t>EQUITY: ACCESS</a:t>
            </a:r>
          </a:p>
        </p:txBody>
      </p:sp>
    </p:spTree>
    <p:extLst>
      <p:ext uri="{BB962C8B-B14F-4D97-AF65-F5344CB8AC3E}">
        <p14:creationId xmlns:p14="http://schemas.microsoft.com/office/powerpoint/2010/main" val="23391781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0" y="547688"/>
            <a:ext cx="9144000" cy="639762"/>
          </a:xfrm>
          <a:noFill/>
          <a:extLst>
            <a:ext uri="{91240B29-F687-4f45-9708-019B960494DF}">
              <a14:hiddenLine xmlns:a14="http://schemas.microsoft.com/office/drawing/2010/main" w="9525">
                <a:solidFill>
                  <a:schemeClr val="tx1"/>
                </a:solidFill>
                <a:miter lim="800000"/>
                <a:headEnd/>
                <a:tailEnd/>
              </a14:hiddenLine>
            </a:ext>
          </a:extLst>
        </p:spPr>
        <p:txBody>
          <a:bodyPr/>
          <a:lstStyle/>
          <a:p>
            <a:pPr eaLnBrk="1" hangingPunct="1"/>
            <a:r>
              <a:rPr lang="en-US" altLang="en-US" dirty="0" smtClean="0"/>
              <a:t>Doctor–Patient Communication by Race/Ethnicity, Family Income, Insurance, and Residence, 2004 </a:t>
            </a:r>
          </a:p>
        </p:txBody>
      </p:sp>
      <p:sp>
        <p:nvSpPr>
          <p:cNvPr id="23555" name="Text Box 3"/>
          <p:cNvSpPr txBox="1">
            <a:spLocks noChangeArrowheads="1"/>
          </p:cNvSpPr>
          <p:nvPr/>
        </p:nvSpPr>
        <p:spPr bwMode="auto">
          <a:xfrm>
            <a:off x="457200" y="1181100"/>
            <a:ext cx="83058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400" b="1" dirty="0" smtClean="0">
                <a:solidFill>
                  <a:srgbClr val="000000"/>
                </a:solidFill>
                <a:latin typeface="Arial" charset="0"/>
              </a:rPr>
              <a:t>Percent of adults (ages 18+) reporting health providers “sometimes” or “never” listen carefully, explain things clearly, respect what they say, and spend enough time with them</a:t>
            </a:r>
          </a:p>
        </p:txBody>
      </p:sp>
      <p:sp>
        <p:nvSpPr>
          <p:cNvPr id="23556" name="Text Box 4"/>
          <p:cNvSpPr txBox="1">
            <a:spLocks noChangeArrowheads="1"/>
          </p:cNvSpPr>
          <p:nvPr/>
        </p:nvSpPr>
        <p:spPr bwMode="auto">
          <a:xfrm>
            <a:off x="44450" y="5892800"/>
            <a:ext cx="7499350"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fontAlgn="base">
              <a:spcBef>
                <a:spcPct val="0"/>
              </a:spcBef>
              <a:spcAft>
                <a:spcPct val="0"/>
              </a:spcAft>
              <a:buFontTx/>
              <a:buNone/>
            </a:pPr>
            <a:r>
              <a:rPr lang="en-US" altLang="en-US" sz="1200" dirty="0" smtClean="0">
                <a:solidFill>
                  <a:srgbClr val="000000"/>
                </a:solidFill>
                <a:latin typeface="Arial" charset="0"/>
              </a:rPr>
              <a:t>* Insurance for people ages 18–64. ** Urban refers to metropolitan area </a:t>
            </a:r>
            <a:r>
              <a:rPr lang="en-US" altLang="en-US" sz="1200" u="sng" dirty="0" smtClean="0">
                <a:solidFill>
                  <a:srgbClr val="000000"/>
                </a:solidFill>
                <a:latin typeface="Arial" charset="0"/>
                <a:cs typeface="Arial" charset="0"/>
              </a:rPr>
              <a:t>&gt;</a:t>
            </a:r>
            <a:r>
              <a:rPr lang="en-US" altLang="en-US" sz="1200" dirty="0" smtClean="0">
                <a:solidFill>
                  <a:srgbClr val="000000"/>
                </a:solidFill>
                <a:latin typeface="Arial" charset="0"/>
              </a:rPr>
              <a:t>1 million inhabitants; Rural refers to noncore area &lt;10,000 inhabitants.</a:t>
            </a:r>
          </a:p>
          <a:p>
            <a:pPr fontAlgn="base">
              <a:spcBef>
                <a:spcPct val="0"/>
              </a:spcBef>
              <a:spcAft>
                <a:spcPct val="0"/>
              </a:spcAft>
              <a:buFontTx/>
              <a:buNone/>
            </a:pPr>
            <a:r>
              <a:rPr lang="en-US" altLang="en-US" sz="1200" dirty="0" smtClean="0">
                <a:solidFill>
                  <a:srgbClr val="000000"/>
                </a:solidFill>
                <a:latin typeface="Arial" charset="0"/>
              </a:rPr>
              <a:t>Data: Medical Expenditure Panel Survey (AHRQ 2007b).</a:t>
            </a:r>
          </a:p>
        </p:txBody>
      </p:sp>
      <p:graphicFrame>
        <p:nvGraphicFramePr>
          <p:cNvPr id="23557" name="Object 5"/>
          <p:cNvGraphicFramePr>
            <a:graphicFrameLocks noGrp="1" noChangeAspect="1"/>
          </p:cNvGraphicFramePr>
          <p:nvPr>
            <p:ph idx="1"/>
          </p:nvPr>
        </p:nvGraphicFramePr>
        <p:xfrm>
          <a:off x="542925" y="1743075"/>
          <a:ext cx="8039100" cy="4038600"/>
        </p:xfrm>
        <a:graphic>
          <a:graphicData uri="http://schemas.openxmlformats.org/presentationml/2006/ole">
            <mc:AlternateContent xmlns:mc="http://schemas.openxmlformats.org/markup-compatibility/2006">
              <mc:Choice xmlns:v="urn:schemas-microsoft-com:vml" Requires="v">
                <p:oleObj spid="_x0000_s15366" name="Chart" r:id="rId4" imgW="8039049" imgH="4038613" progId="MSGraph.Chart.8">
                  <p:embed followColorScheme="full"/>
                </p:oleObj>
              </mc:Choice>
              <mc:Fallback>
                <p:oleObj name="Chart" r:id="rId4" imgW="8039049" imgH="4038613" progId="MSGraph.Chart.8">
                  <p:embed followColorScheme="full"/>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2925" y="1743075"/>
                        <a:ext cx="8039100" cy="403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23558" name="Text Box 11"/>
          <p:cNvSpPr txBox="1">
            <a:spLocks noChangeArrowheads="1"/>
          </p:cNvSpPr>
          <p:nvPr/>
        </p:nvSpPr>
        <p:spPr bwMode="auto">
          <a:xfrm>
            <a:off x="0" y="0"/>
            <a:ext cx="9140825" cy="36512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82296" rIns="137160" bIns="0"/>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400" b="1" dirty="0" smtClean="0">
                <a:solidFill>
                  <a:srgbClr val="000000"/>
                </a:solidFill>
                <a:latin typeface="Arial" charset="0"/>
              </a:rPr>
              <a:t>EQUITY: PATIENT-CENTERED, TIMELY CARE</a:t>
            </a:r>
          </a:p>
        </p:txBody>
      </p:sp>
      <p:sp>
        <p:nvSpPr>
          <p:cNvPr id="23559" name="Rectangle 13"/>
          <p:cNvSpPr>
            <a:spLocks noChangeArrowheads="1"/>
          </p:cNvSpPr>
          <p:nvPr/>
        </p:nvSpPr>
        <p:spPr bwMode="auto">
          <a:xfrm>
            <a:off x="0" y="6592888"/>
            <a:ext cx="9140825" cy="274637"/>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rIns="137160" bIns="0"/>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200" b="1" dirty="0" smtClean="0">
                <a:solidFill>
                  <a:srgbClr val="000000"/>
                </a:solidFill>
                <a:latin typeface="Arial" charset="0"/>
              </a:rPr>
              <a:t>Source: Commonwealth Fund National Scorecard on U.S. Health System Performance, 2008</a:t>
            </a:r>
          </a:p>
        </p:txBody>
      </p:sp>
    </p:spTree>
    <p:extLst>
      <p:ext uri="{BB962C8B-B14F-4D97-AF65-F5344CB8AC3E}">
        <p14:creationId xmlns:p14="http://schemas.microsoft.com/office/powerpoint/2010/main" val="3859064273"/>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 Box 2"/>
          <p:cNvSpPr txBox="1">
            <a:spLocks noChangeArrowheads="1"/>
          </p:cNvSpPr>
          <p:nvPr/>
        </p:nvSpPr>
        <p:spPr bwMode="auto">
          <a:xfrm>
            <a:off x="3346450" y="1727200"/>
            <a:ext cx="2667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algn="ctr" eaLnBrk="1" fontAlgn="base" hangingPunct="1">
              <a:spcBef>
                <a:spcPct val="0"/>
              </a:spcBef>
              <a:spcAft>
                <a:spcPct val="0"/>
              </a:spcAft>
              <a:buFontTx/>
              <a:buNone/>
            </a:pPr>
            <a:r>
              <a:rPr lang="en-US" altLang="en-US" sz="1400" dirty="0" smtClean="0">
                <a:solidFill>
                  <a:srgbClr val="000000"/>
                </a:solidFill>
              </a:rPr>
              <a:t>Diabetes**</a:t>
            </a:r>
          </a:p>
        </p:txBody>
      </p:sp>
      <p:graphicFrame>
        <p:nvGraphicFramePr>
          <p:cNvPr id="24579" name="Object 3"/>
          <p:cNvGraphicFramePr>
            <a:graphicFrameLocks noChangeAspect="1"/>
          </p:cNvGraphicFramePr>
          <p:nvPr/>
        </p:nvGraphicFramePr>
        <p:xfrm>
          <a:off x="5930900" y="1943100"/>
          <a:ext cx="2806700" cy="3657600"/>
        </p:xfrm>
        <a:graphic>
          <a:graphicData uri="http://schemas.openxmlformats.org/presentationml/2006/ole">
            <mc:AlternateContent xmlns:mc="http://schemas.openxmlformats.org/markup-compatibility/2006">
              <mc:Choice xmlns:v="urn:schemas-microsoft-com:vml" Requires="v">
                <p:oleObj spid="_x0000_s16394" name="Chart" r:id="rId4" imgW="3628919" imgH="4733835" progId="MSGraph.Chart.8">
                  <p:embed followColorScheme="full"/>
                </p:oleObj>
              </mc:Choice>
              <mc:Fallback>
                <p:oleObj name="Chart" r:id="rId4" imgW="3628919" imgH="4733835" progId="MSGraph.Chart.8">
                  <p:embed followColorScheme="full"/>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30900" y="1943100"/>
                        <a:ext cx="280670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4580" name="Text Box 4"/>
          <p:cNvSpPr txBox="1">
            <a:spLocks noChangeArrowheads="1"/>
          </p:cNvSpPr>
          <p:nvPr/>
        </p:nvSpPr>
        <p:spPr bwMode="auto">
          <a:xfrm>
            <a:off x="533400" y="1727200"/>
            <a:ext cx="2590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algn="ctr" eaLnBrk="1" fontAlgn="base" hangingPunct="1">
              <a:spcBef>
                <a:spcPct val="0"/>
              </a:spcBef>
              <a:spcAft>
                <a:spcPct val="0"/>
              </a:spcAft>
              <a:buFontTx/>
              <a:buNone/>
            </a:pPr>
            <a:r>
              <a:rPr lang="en-US" altLang="en-US" sz="1400" dirty="0" smtClean="0">
                <a:solidFill>
                  <a:srgbClr val="000000"/>
                </a:solidFill>
              </a:rPr>
              <a:t>Heart failure</a:t>
            </a:r>
          </a:p>
        </p:txBody>
      </p:sp>
      <p:sp>
        <p:nvSpPr>
          <p:cNvPr id="24581" name="Text Box 5"/>
          <p:cNvSpPr txBox="1">
            <a:spLocks noChangeArrowheads="1"/>
          </p:cNvSpPr>
          <p:nvPr/>
        </p:nvSpPr>
        <p:spPr bwMode="auto">
          <a:xfrm>
            <a:off x="6172200" y="1727200"/>
            <a:ext cx="25908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algn="ctr" eaLnBrk="1" fontAlgn="base" hangingPunct="1">
              <a:spcBef>
                <a:spcPct val="0"/>
              </a:spcBef>
              <a:spcAft>
                <a:spcPct val="0"/>
              </a:spcAft>
              <a:buFontTx/>
              <a:buNone/>
            </a:pPr>
            <a:r>
              <a:rPr lang="en-US" altLang="en-US" sz="1400" dirty="0" smtClean="0">
                <a:solidFill>
                  <a:srgbClr val="000000"/>
                </a:solidFill>
              </a:rPr>
              <a:t>Pediatric asthma</a:t>
            </a:r>
          </a:p>
        </p:txBody>
      </p:sp>
      <p:graphicFrame>
        <p:nvGraphicFramePr>
          <p:cNvPr id="24582" name="Object 6"/>
          <p:cNvGraphicFramePr>
            <a:graphicFrameLocks noGrp="1" noChangeAspect="1"/>
          </p:cNvGraphicFramePr>
          <p:nvPr>
            <p:ph sz="half" idx="4294967295"/>
          </p:nvPr>
        </p:nvGraphicFramePr>
        <p:xfrm>
          <a:off x="3175000" y="1930400"/>
          <a:ext cx="2730500" cy="3657600"/>
        </p:xfrm>
        <a:graphic>
          <a:graphicData uri="http://schemas.openxmlformats.org/presentationml/2006/ole">
            <mc:AlternateContent xmlns:mc="http://schemas.openxmlformats.org/markup-compatibility/2006">
              <mc:Choice xmlns:v="urn:schemas-microsoft-com:vml" Requires="v">
                <p:oleObj spid="_x0000_s16395" name="Chart" r:id="rId6" imgW="3533663" imgH="4733835" progId="MSGraph.Chart.8">
                  <p:embed followColorScheme="full"/>
                </p:oleObj>
              </mc:Choice>
              <mc:Fallback>
                <p:oleObj name="Chart" r:id="rId6" imgW="3533663" imgH="4733835" progId="MSGraph.Chart.8">
                  <p:embed followColorScheme="full"/>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75000" y="1930400"/>
                        <a:ext cx="2730500" cy="3657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graphicFrame>
        <p:nvGraphicFramePr>
          <p:cNvPr id="24583" name="Object 7"/>
          <p:cNvGraphicFramePr>
            <a:graphicFrameLocks noChangeAspect="1"/>
          </p:cNvGraphicFramePr>
          <p:nvPr/>
        </p:nvGraphicFramePr>
        <p:xfrm>
          <a:off x="0" y="1905000"/>
          <a:ext cx="3200400" cy="3632200"/>
        </p:xfrm>
        <a:graphic>
          <a:graphicData uri="http://schemas.openxmlformats.org/presentationml/2006/ole">
            <mc:AlternateContent xmlns:mc="http://schemas.openxmlformats.org/markup-compatibility/2006">
              <mc:Choice xmlns:v="urn:schemas-microsoft-com:vml" Requires="v">
                <p:oleObj spid="_x0000_s16396" name="Chart" r:id="rId8" imgW="3200400" imgH="4724374" progId="MSGraph.Chart.8">
                  <p:embed followColorScheme="full"/>
                </p:oleObj>
              </mc:Choice>
              <mc:Fallback>
                <p:oleObj name="Chart" r:id="rId8" imgW="3200400" imgH="4724374" progId="MSGraph.Chart.8">
                  <p:embed followColorScheme="full"/>
                  <p:pic>
                    <p:nvPicPr>
                      <p:cNvPr id="0" name="Picture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0" y="1905000"/>
                        <a:ext cx="3200400" cy="3632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4584" name="Text Box 8"/>
          <p:cNvSpPr txBox="1">
            <a:spLocks noChangeArrowheads="1"/>
          </p:cNvSpPr>
          <p:nvPr/>
        </p:nvSpPr>
        <p:spPr bwMode="auto">
          <a:xfrm>
            <a:off x="114300" y="1298575"/>
            <a:ext cx="3429000" cy="30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fontAlgn="base">
              <a:spcBef>
                <a:spcPct val="0"/>
              </a:spcBef>
              <a:spcAft>
                <a:spcPct val="0"/>
              </a:spcAft>
              <a:buFontTx/>
              <a:buNone/>
            </a:pPr>
            <a:r>
              <a:rPr lang="en-US" altLang="en-US" sz="1400" b="1" dirty="0" smtClean="0">
                <a:solidFill>
                  <a:srgbClr val="000000"/>
                </a:solidFill>
                <a:latin typeface="Arial" charset="0"/>
              </a:rPr>
              <a:t>Adjusted rate per 100,000 population</a:t>
            </a:r>
          </a:p>
        </p:txBody>
      </p:sp>
      <p:sp>
        <p:nvSpPr>
          <p:cNvPr id="24585" name="Rectangle 9"/>
          <p:cNvSpPr>
            <a:spLocks noChangeArrowheads="1"/>
          </p:cNvSpPr>
          <p:nvPr/>
        </p:nvSpPr>
        <p:spPr bwMode="auto">
          <a:xfrm>
            <a:off x="0" y="547688"/>
            <a:ext cx="9140825" cy="639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1"/>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algn="ctr" eaLnBrk="1" fontAlgn="base" hangingPunct="1">
              <a:spcBef>
                <a:spcPct val="0"/>
              </a:spcBef>
              <a:spcAft>
                <a:spcPct val="0"/>
              </a:spcAft>
              <a:buFontTx/>
              <a:buNone/>
            </a:pPr>
            <a:r>
              <a:rPr lang="en-US" altLang="en-US" dirty="0" smtClean="0">
                <a:solidFill>
                  <a:srgbClr val="000000"/>
                </a:solidFill>
              </a:rPr>
              <a:t>Ambulatory Care–Sensitive (Potentially Preventable) Hospital Admissions, by Race/Ethnicity and Patient Income Area, 2004/2005*</a:t>
            </a:r>
          </a:p>
        </p:txBody>
      </p:sp>
      <p:sp>
        <p:nvSpPr>
          <p:cNvPr id="24586" name="Text Box 10"/>
          <p:cNvSpPr txBox="1">
            <a:spLocks noChangeArrowheads="1"/>
          </p:cNvSpPr>
          <p:nvPr/>
        </p:nvSpPr>
        <p:spPr bwMode="auto">
          <a:xfrm>
            <a:off x="44450" y="5607050"/>
            <a:ext cx="9099550" cy="933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100" dirty="0" smtClean="0">
                <a:solidFill>
                  <a:srgbClr val="000000"/>
                </a:solidFill>
                <a:latin typeface="Arial" charset="0"/>
              </a:rPr>
              <a:t>* 2004 data for diabetes and pediatric asthma; 2005 data for heart failure. ** Combines 4 diabetes admission measures: uncontrolled,</a:t>
            </a:r>
            <a:br>
              <a:rPr lang="en-US" altLang="en-US" sz="1100" dirty="0" smtClean="0">
                <a:solidFill>
                  <a:srgbClr val="000000"/>
                </a:solidFill>
                <a:latin typeface="Arial" charset="0"/>
              </a:rPr>
            </a:br>
            <a:r>
              <a:rPr lang="en-US" altLang="en-US" sz="1100" dirty="0" smtClean="0">
                <a:solidFill>
                  <a:srgbClr val="000000"/>
                </a:solidFill>
                <a:latin typeface="Arial" charset="0"/>
              </a:rPr>
              <a:t>short-term complications, long-term complications, and lower extremity amputations. </a:t>
            </a:r>
          </a:p>
          <a:p>
            <a:pPr fontAlgn="base">
              <a:spcBef>
                <a:spcPct val="0"/>
              </a:spcBef>
              <a:spcAft>
                <a:spcPct val="0"/>
              </a:spcAft>
              <a:buFontTx/>
              <a:buNone/>
            </a:pPr>
            <a:r>
              <a:rPr lang="en-US" altLang="en-US" sz="1100" dirty="0" smtClean="0">
                <a:solidFill>
                  <a:srgbClr val="000000"/>
                </a:solidFill>
                <a:latin typeface="Arial" charset="0"/>
              </a:rPr>
              <a:t>Patient Income Area=median income of patient zip code. NA=data not available.</a:t>
            </a:r>
          </a:p>
          <a:p>
            <a:pPr fontAlgn="base">
              <a:spcBef>
                <a:spcPct val="0"/>
              </a:spcBef>
              <a:spcAft>
                <a:spcPct val="0"/>
              </a:spcAft>
              <a:buFontTx/>
              <a:buNone/>
            </a:pPr>
            <a:r>
              <a:rPr lang="en-US" altLang="en-US" sz="1100" dirty="0" smtClean="0">
                <a:solidFill>
                  <a:srgbClr val="000000"/>
                </a:solidFill>
                <a:latin typeface="Arial" charset="0"/>
              </a:rPr>
              <a:t>Data: Race/ethnicity—Healthcare Cost and Utilization Project, State Inpatient Databases and National Hospital Discharge Survey (AHRQ 2007b); Income area—HCUP, Nationwide Inpatient Sample (AHRQ 2007a, retrieved from HCUPnet at </a:t>
            </a:r>
            <a:r>
              <a:rPr lang="en-US" altLang="en-US" sz="1100" dirty="0" smtClean="0">
                <a:solidFill>
                  <a:srgbClr val="000000"/>
                </a:solidFill>
                <a:latin typeface="Arial" charset="0"/>
                <a:hlinkClick r:id="rId10"/>
              </a:rPr>
              <a:t>http://hcupnet.ahrq.gov</a:t>
            </a:r>
            <a:r>
              <a:rPr lang="en-US" altLang="en-US" sz="1100" dirty="0" smtClean="0">
                <a:solidFill>
                  <a:srgbClr val="000000"/>
                </a:solidFill>
                <a:latin typeface="Arial" charset="0"/>
              </a:rPr>
              <a:t>). </a:t>
            </a:r>
          </a:p>
        </p:txBody>
      </p:sp>
      <p:sp>
        <p:nvSpPr>
          <p:cNvPr id="24587" name="Text Box 11"/>
          <p:cNvSpPr txBox="1">
            <a:spLocks noChangeArrowheads="1"/>
          </p:cNvSpPr>
          <p:nvPr/>
        </p:nvSpPr>
        <p:spPr bwMode="auto">
          <a:xfrm>
            <a:off x="1624013" y="4741863"/>
            <a:ext cx="403225"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200" b="1" dirty="0" smtClean="0">
                <a:solidFill>
                  <a:srgbClr val="000000"/>
                </a:solidFill>
                <a:latin typeface="Arial" charset="0"/>
              </a:rPr>
              <a:t>NA</a:t>
            </a:r>
          </a:p>
        </p:txBody>
      </p:sp>
      <p:sp>
        <p:nvSpPr>
          <p:cNvPr id="24588" name="Text Box 12"/>
          <p:cNvSpPr txBox="1">
            <a:spLocks noChangeArrowheads="1"/>
          </p:cNvSpPr>
          <p:nvPr/>
        </p:nvSpPr>
        <p:spPr bwMode="auto">
          <a:xfrm>
            <a:off x="8407400" y="6580188"/>
            <a:ext cx="685800"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rIns="137160" bIns="0"/>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algn="r" eaLnBrk="1" fontAlgn="base" hangingPunct="1">
              <a:spcBef>
                <a:spcPct val="50000"/>
              </a:spcBef>
              <a:spcAft>
                <a:spcPct val="0"/>
              </a:spcAft>
              <a:buFontTx/>
              <a:buNone/>
            </a:pPr>
            <a:fld id="{5301C329-87C0-40E5-9E6F-4A65B7EE3E5A}" type="slidenum">
              <a:rPr lang="en-US" altLang="en-US" sz="1200" b="1" smtClean="0">
                <a:solidFill>
                  <a:srgbClr val="FFFFFF"/>
                </a:solidFill>
                <a:latin typeface="Arial" charset="0"/>
              </a:rPr>
              <a:pPr algn="r" eaLnBrk="1" fontAlgn="base" hangingPunct="1">
                <a:spcBef>
                  <a:spcPct val="50000"/>
                </a:spcBef>
                <a:spcAft>
                  <a:spcPct val="0"/>
                </a:spcAft>
                <a:buFontTx/>
                <a:buNone/>
              </a:pPr>
              <a:t>28</a:t>
            </a:fld>
            <a:endParaRPr lang="en-US" altLang="en-US" sz="1200" b="1" dirty="0" smtClean="0">
              <a:solidFill>
                <a:srgbClr val="FFFFFF"/>
              </a:solidFill>
              <a:latin typeface="Arial" charset="0"/>
            </a:endParaRPr>
          </a:p>
        </p:txBody>
      </p:sp>
      <p:sp>
        <p:nvSpPr>
          <p:cNvPr id="24589" name="Text Box 13"/>
          <p:cNvSpPr txBox="1">
            <a:spLocks noChangeArrowheads="1"/>
          </p:cNvSpPr>
          <p:nvPr/>
        </p:nvSpPr>
        <p:spPr bwMode="auto">
          <a:xfrm>
            <a:off x="0" y="0"/>
            <a:ext cx="9140825" cy="36512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82296" rIns="137160" bIns="0"/>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400" b="1" dirty="0" smtClean="0">
                <a:solidFill>
                  <a:srgbClr val="000000"/>
                </a:solidFill>
                <a:latin typeface="Arial" charset="0"/>
              </a:rPr>
              <a:t>EQUITY: COORDINATED AND EFFICIENT CARE</a:t>
            </a:r>
          </a:p>
        </p:txBody>
      </p:sp>
      <p:sp>
        <p:nvSpPr>
          <p:cNvPr id="24590" name="Rectangle 17"/>
          <p:cNvSpPr>
            <a:spLocks noChangeArrowheads="1"/>
          </p:cNvSpPr>
          <p:nvPr/>
        </p:nvSpPr>
        <p:spPr bwMode="auto">
          <a:xfrm>
            <a:off x="0" y="6592888"/>
            <a:ext cx="9140825" cy="274637"/>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rIns="137160" bIns="0"/>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200" b="1" dirty="0" smtClean="0">
                <a:solidFill>
                  <a:srgbClr val="000000"/>
                </a:solidFill>
                <a:latin typeface="Arial" charset="0"/>
              </a:rPr>
              <a:t>Source: Commonwealth Fund National Scorecard on U.S. Health System Performance, 2008</a:t>
            </a:r>
          </a:p>
        </p:txBody>
      </p:sp>
    </p:spTree>
    <p:extLst>
      <p:ext uri="{BB962C8B-B14F-4D97-AF65-F5344CB8AC3E}">
        <p14:creationId xmlns:p14="http://schemas.microsoft.com/office/powerpoint/2010/main" val="1322773740"/>
      </p:ext>
    </p:extLst>
  </p:cSld>
  <p:clrMapOvr>
    <a:masterClrMapping/>
  </p:clrMapOvr>
  <p:timing>
    <p:tnLst>
      <p:par>
        <p:cTn xmlns:p14="http://schemas.microsoft.com/office/powerpoint/2010/mai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602" name="Object 2"/>
          <p:cNvGraphicFramePr>
            <a:graphicFrameLocks noGrp="1" noChangeAspect="1"/>
          </p:cNvGraphicFramePr>
          <p:nvPr>
            <p:ph sz="half" idx="1"/>
          </p:nvPr>
        </p:nvGraphicFramePr>
        <p:xfrm>
          <a:off x="-6350" y="1733550"/>
          <a:ext cx="4711700" cy="4014788"/>
        </p:xfrm>
        <a:graphic>
          <a:graphicData uri="http://schemas.openxmlformats.org/presentationml/2006/ole">
            <mc:AlternateContent xmlns:mc="http://schemas.openxmlformats.org/markup-compatibility/2006">
              <mc:Choice xmlns:v="urn:schemas-microsoft-com:vml" Requires="v">
                <p:oleObj spid="_x0000_s17416" name="Chart" r:id="rId4" imgW="4714788" imgH="4724374" progId="MSGraph.Chart.8">
                  <p:embed followColorScheme="full"/>
                </p:oleObj>
              </mc:Choice>
              <mc:Fallback>
                <p:oleObj name="Chart" r:id="rId4" imgW="4714788" imgH="4724374" progId="MSGraph.Chart.8">
                  <p:embed followColorScheme="full"/>
                  <p:pic>
                    <p:nvPicPr>
                      <p:cNvPr id="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50" y="1733550"/>
                        <a:ext cx="4711700" cy="40147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oleObj>
              </mc:Fallback>
            </mc:AlternateContent>
          </a:graphicData>
        </a:graphic>
      </p:graphicFrame>
      <p:sp>
        <p:nvSpPr>
          <p:cNvPr id="25603" name="Rectangle 4"/>
          <p:cNvSpPr>
            <a:spLocks noGrp="1" noChangeArrowheads="1"/>
          </p:cNvSpPr>
          <p:nvPr>
            <p:ph type="title"/>
          </p:nvPr>
        </p:nvSpPr>
        <p:spPr>
          <a:xfrm>
            <a:off x="0" y="547688"/>
            <a:ext cx="9144000" cy="639762"/>
          </a:xfrm>
          <a:noFill/>
          <a:extLst>
            <a:ext uri="{91240B29-F687-4f45-9708-019B960494DF}">
              <a14:hiddenLine xmlns:a14="http://schemas.microsoft.com/office/drawing/2010/main" w="9525">
                <a:solidFill>
                  <a:schemeClr val="tx1"/>
                </a:solidFill>
                <a:miter lim="800000"/>
                <a:headEnd/>
                <a:tailEnd/>
              </a14:hiddenLine>
            </a:ext>
          </a:extLst>
        </p:spPr>
        <p:txBody>
          <a:bodyPr/>
          <a:lstStyle/>
          <a:p>
            <a:pPr eaLnBrk="1" hangingPunct="1"/>
            <a:r>
              <a:rPr lang="en-US" altLang="en-US" dirty="0" smtClean="0"/>
              <a:t>Adults with Poorly Controlled Chronic Diseases, by Race/Ethnicity, Family Income, and Insurance Status, 1999–2004</a:t>
            </a:r>
          </a:p>
        </p:txBody>
      </p:sp>
      <p:sp>
        <p:nvSpPr>
          <p:cNvPr id="25604" name="Text Box 5"/>
          <p:cNvSpPr txBox="1">
            <a:spLocks noChangeArrowheads="1"/>
          </p:cNvSpPr>
          <p:nvPr/>
        </p:nvSpPr>
        <p:spPr bwMode="auto">
          <a:xfrm>
            <a:off x="107950" y="1323975"/>
            <a:ext cx="39624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400" b="1" dirty="0" smtClean="0">
                <a:solidFill>
                  <a:srgbClr val="000000"/>
                </a:solidFill>
                <a:latin typeface="Arial" charset="0"/>
              </a:rPr>
              <a:t>Percent of adults (ages 18+) with diagnosed diabetes with HbA1c level </a:t>
            </a:r>
            <a:r>
              <a:rPr lang="en-US" altLang="en-US" sz="1400" b="1" dirty="0" smtClean="0">
                <a:solidFill>
                  <a:srgbClr val="000000"/>
                </a:solidFill>
                <a:latin typeface="Arial" charset="0"/>
                <a:cs typeface="Arial" charset="0"/>
              </a:rPr>
              <a:t>≥ </a:t>
            </a:r>
            <a:r>
              <a:rPr lang="en-US" altLang="en-US" sz="1400" b="1" dirty="0" smtClean="0">
                <a:solidFill>
                  <a:srgbClr val="000000"/>
                </a:solidFill>
                <a:latin typeface="Arial" charset="0"/>
              </a:rPr>
              <a:t>9%</a:t>
            </a:r>
          </a:p>
        </p:txBody>
      </p:sp>
      <p:sp>
        <p:nvSpPr>
          <p:cNvPr id="25605" name="Text Box 6"/>
          <p:cNvSpPr txBox="1">
            <a:spLocks noChangeArrowheads="1"/>
          </p:cNvSpPr>
          <p:nvPr/>
        </p:nvSpPr>
        <p:spPr bwMode="auto">
          <a:xfrm>
            <a:off x="4546600" y="1323975"/>
            <a:ext cx="4419600" cy="517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400" b="1" dirty="0" smtClean="0">
                <a:solidFill>
                  <a:srgbClr val="000000"/>
                </a:solidFill>
                <a:latin typeface="Arial" charset="0"/>
              </a:rPr>
              <a:t>Percent of adults (ages 18+) with hypertension with blood pressure </a:t>
            </a:r>
            <a:r>
              <a:rPr lang="en-US" altLang="en-US" sz="1400" b="1" dirty="0" smtClean="0">
                <a:solidFill>
                  <a:srgbClr val="000000"/>
                </a:solidFill>
                <a:latin typeface="Arial" charset="0"/>
                <a:cs typeface="Arial" charset="0"/>
              </a:rPr>
              <a:t>≥</a:t>
            </a:r>
            <a:r>
              <a:rPr lang="en-US" altLang="en-US" sz="1400" b="1" dirty="0" smtClean="0">
                <a:solidFill>
                  <a:srgbClr val="000000"/>
                </a:solidFill>
                <a:latin typeface="Arial" charset="0"/>
              </a:rPr>
              <a:t>140/90 mmHg</a:t>
            </a:r>
          </a:p>
        </p:txBody>
      </p:sp>
      <p:sp>
        <p:nvSpPr>
          <p:cNvPr id="25606" name="Text Box 10"/>
          <p:cNvSpPr txBox="1">
            <a:spLocks noChangeArrowheads="1"/>
          </p:cNvSpPr>
          <p:nvPr/>
        </p:nvSpPr>
        <p:spPr bwMode="auto">
          <a:xfrm>
            <a:off x="44450" y="5880100"/>
            <a:ext cx="8020050"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429" tIns="45714" rIns="91429" bIns="45714">
            <a:spAutoFit/>
          </a:bodyPr>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fontAlgn="base">
              <a:spcBef>
                <a:spcPct val="0"/>
              </a:spcBef>
              <a:spcAft>
                <a:spcPct val="0"/>
              </a:spcAft>
              <a:buFontTx/>
              <a:buNone/>
            </a:pPr>
            <a:r>
              <a:rPr lang="en-US" altLang="en-US" sz="1200" dirty="0" smtClean="0">
                <a:solidFill>
                  <a:srgbClr val="000000"/>
                </a:solidFill>
                <a:latin typeface="Arial" charset="0"/>
              </a:rPr>
              <a:t>* High refers to household incomes </a:t>
            </a:r>
            <a:r>
              <a:rPr lang="en-US" altLang="en-US" sz="1200" u="sng" dirty="0" smtClean="0">
                <a:solidFill>
                  <a:srgbClr val="000000"/>
                </a:solidFill>
                <a:latin typeface="Arial" charset="0"/>
              </a:rPr>
              <a:t>&gt;</a:t>
            </a:r>
            <a:r>
              <a:rPr lang="en-US" altLang="en-US" sz="1200" dirty="0" smtClean="0">
                <a:solidFill>
                  <a:srgbClr val="000000"/>
                </a:solidFill>
                <a:latin typeface="Arial" charset="0"/>
              </a:rPr>
              <a:t>400% of federal poverty level (FPL); middle to 200%–399% FPL; near poor to 100%–199% FPL; and poor to &lt;100% FPL.</a:t>
            </a:r>
          </a:p>
          <a:p>
            <a:pPr fontAlgn="base">
              <a:spcBef>
                <a:spcPct val="0"/>
              </a:spcBef>
              <a:spcAft>
                <a:spcPct val="0"/>
              </a:spcAft>
              <a:buFontTx/>
              <a:buNone/>
            </a:pPr>
            <a:r>
              <a:rPr lang="en-US" altLang="en-US" sz="1200" dirty="0" smtClean="0">
                <a:solidFill>
                  <a:srgbClr val="000000"/>
                </a:solidFill>
                <a:latin typeface="Arial" charset="0"/>
              </a:rPr>
              <a:t>Data: J. M. McWilliams, Harvard Medical School analysis of National Health and Nutrition Examination Survey.</a:t>
            </a:r>
          </a:p>
        </p:txBody>
      </p:sp>
      <p:sp>
        <p:nvSpPr>
          <p:cNvPr id="25607" name="Rectangle 13"/>
          <p:cNvSpPr>
            <a:spLocks noChangeArrowheads="1"/>
          </p:cNvSpPr>
          <p:nvPr/>
        </p:nvSpPr>
        <p:spPr bwMode="auto">
          <a:xfrm>
            <a:off x="0" y="6592888"/>
            <a:ext cx="9140825" cy="274637"/>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rIns="137160" bIns="0"/>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200" b="1" dirty="0" smtClean="0">
                <a:solidFill>
                  <a:srgbClr val="000000"/>
                </a:solidFill>
                <a:latin typeface="Arial" charset="0"/>
              </a:rPr>
              <a:t>Source: Commonwealth Fund National Scorecard on U.S. Health System Performance, 2008</a:t>
            </a:r>
          </a:p>
        </p:txBody>
      </p:sp>
      <p:graphicFrame>
        <p:nvGraphicFramePr>
          <p:cNvPr id="25608" name="Object 16"/>
          <p:cNvGraphicFramePr>
            <a:graphicFrameLocks noGrp="1" noChangeAspect="1"/>
          </p:cNvGraphicFramePr>
          <p:nvPr>
            <p:ph sz="half" idx="2"/>
          </p:nvPr>
        </p:nvGraphicFramePr>
        <p:xfrm>
          <a:off x="4495800" y="1676400"/>
          <a:ext cx="4483100" cy="4086225"/>
        </p:xfrm>
        <a:graphic>
          <a:graphicData uri="http://schemas.openxmlformats.org/presentationml/2006/ole">
            <mc:AlternateContent xmlns:mc="http://schemas.openxmlformats.org/markup-compatibility/2006">
              <mc:Choice xmlns:v="urn:schemas-microsoft-com:vml" Requires="v">
                <p:oleObj spid="_x0000_s17417" name="Chart" r:id="rId6" imgW="5172181" imgH="4714914" progId="MSGraph.Chart.8">
                  <p:embed followColorScheme="full"/>
                </p:oleObj>
              </mc:Choice>
              <mc:Fallback>
                <p:oleObj name="Chart" r:id="rId6" imgW="5172181" imgH="4714914" progId="MSGraph.Chart.8">
                  <p:embed followColorScheme="full"/>
                  <p:pic>
                    <p:nvPicPr>
                      <p:cNvPr id="0"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95800" y="1676400"/>
                        <a:ext cx="4483100" cy="4086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oleObj>
              </mc:Fallback>
            </mc:AlternateContent>
          </a:graphicData>
        </a:graphic>
      </p:graphicFrame>
      <p:sp>
        <p:nvSpPr>
          <p:cNvPr id="25609" name="Text Box 17"/>
          <p:cNvSpPr txBox="1">
            <a:spLocks noChangeArrowheads="1"/>
          </p:cNvSpPr>
          <p:nvPr/>
        </p:nvSpPr>
        <p:spPr bwMode="auto">
          <a:xfrm>
            <a:off x="0" y="0"/>
            <a:ext cx="9140825" cy="365125"/>
          </a:xfrm>
          <a:prstGeom prst="rect">
            <a:avLst/>
          </a:prstGeom>
          <a:solidFill>
            <a:srgbClr val="99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37160" tIns="82296" rIns="137160" bIns="0"/>
          <a:lstStyle>
            <a:lvl1pPr eaLnBrk="0" hangingPunct="0">
              <a:spcBef>
                <a:spcPct val="20000"/>
              </a:spcBef>
              <a:buChar char="•"/>
              <a:defRPr>
                <a:solidFill>
                  <a:schemeClr val="tx1"/>
                </a:solidFill>
                <a:latin typeface="Arial Black" pitchFamily="34" charset="0"/>
              </a:defRPr>
            </a:lvl1pPr>
            <a:lvl2pPr marL="742950" indent="-285750" eaLnBrk="0" hangingPunct="0">
              <a:spcBef>
                <a:spcPct val="20000"/>
              </a:spcBef>
              <a:buChar char="–"/>
              <a:defRPr>
                <a:solidFill>
                  <a:schemeClr val="tx1"/>
                </a:solidFill>
                <a:latin typeface="Arial" charset="0"/>
              </a:defRPr>
            </a:lvl2pPr>
            <a:lvl3pPr marL="1143000" indent="-228600" eaLnBrk="0" hangingPunct="0">
              <a:spcBef>
                <a:spcPct val="20000"/>
              </a:spcBef>
              <a:buChar char="•"/>
              <a:defRPr>
                <a:solidFill>
                  <a:schemeClr val="tx1"/>
                </a:solidFill>
                <a:latin typeface="Arial" charset="0"/>
              </a:defRPr>
            </a:lvl3pPr>
            <a:lvl4pPr marL="1600200" indent="-228600" eaLnBrk="0" hangingPunct="0">
              <a:spcBef>
                <a:spcPct val="20000"/>
              </a:spcBef>
              <a:buChar char="–"/>
              <a:defRPr>
                <a:solidFill>
                  <a:schemeClr val="tx1"/>
                </a:solidFill>
                <a:latin typeface="Arial" charset="0"/>
              </a:defRPr>
            </a:lvl4pPr>
            <a:lvl5pPr marL="2057400" indent="-228600" eaLnBrk="0" hangingPunct="0">
              <a:spcBef>
                <a:spcPct val="20000"/>
              </a:spcBef>
              <a:buChar char="»"/>
              <a:defRPr>
                <a:solidFill>
                  <a:schemeClr val="tx1"/>
                </a:solidFill>
                <a:latin typeface="Arial" charset="0"/>
              </a:defRPr>
            </a:lvl5pPr>
            <a:lvl6pPr marL="2514600" indent="-228600" eaLnBrk="0" fontAlgn="base" hangingPunct="0">
              <a:spcBef>
                <a:spcPct val="20000"/>
              </a:spcBef>
              <a:spcAft>
                <a:spcPct val="0"/>
              </a:spcAft>
              <a:buChar char="»"/>
              <a:defRPr>
                <a:solidFill>
                  <a:schemeClr val="tx1"/>
                </a:solidFill>
                <a:latin typeface="Arial" charset="0"/>
              </a:defRPr>
            </a:lvl6pPr>
            <a:lvl7pPr marL="2971800" indent="-228600" eaLnBrk="0" fontAlgn="base" hangingPunct="0">
              <a:spcBef>
                <a:spcPct val="20000"/>
              </a:spcBef>
              <a:spcAft>
                <a:spcPct val="0"/>
              </a:spcAft>
              <a:buChar char="»"/>
              <a:defRPr>
                <a:solidFill>
                  <a:schemeClr val="tx1"/>
                </a:solidFill>
                <a:latin typeface="Arial" charset="0"/>
              </a:defRPr>
            </a:lvl7pPr>
            <a:lvl8pPr marL="3429000" indent="-228600" eaLnBrk="0" fontAlgn="base" hangingPunct="0">
              <a:spcBef>
                <a:spcPct val="20000"/>
              </a:spcBef>
              <a:spcAft>
                <a:spcPct val="0"/>
              </a:spcAft>
              <a:buChar char="»"/>
              <a:defRPr>
                <a:solidFill>
                  <a:schemeClr val="tx1"/>
                </a:solidFill>
                <a:latin typeface="Arial" charset="0"/>
              </a:defRPr>
            </a:lvl8pPr>
            <a:lvl9pPr marL="3886200" indent="-228600" eaLnBrk="0" fontAlgn="base" hangingPunct="0">
              <a:spcBef>
                <a:spcPct val="20000"/>
              </a:spcBef>
              <a:spcAft>
                <a:spcPct val="0"/>
              </a:spcAft>
              <a:buChar char="»"/>
              <a:defRPr>
                <a:solidFill>
                  <a:schemeClr val="tx1"/>
                </a:solidFill>
                <a:latin typeface="Arial" charset="0"/>
              </a:defRPr>
            </a:lvl9pPr>
          </a:lstStyle>
          <a:p>
            <a:pPr eaLnBrk="1" fontAlgn="base" hangingPunct="1">
              <a:spcBef>
                <a:spcPct val="0"/>
              </a:spcBef>
              <a:spcAft>
                <a:spcPct val="0"/>
              </a:spcAft>
              <a:buFontTx/>
              <a:buNone/>
            </a:pPr>
            <a:r>
              <a:rPr lang="en-US" altLang="en-US" sz="1400" b="1" dirty="0" smtClean="0">
                <a:solidFill>
                  <a:srgbClr val="000000"/>
                </a:solidFill>
                <a:latin typeface="Arial" charset="0"/>
              </a:rPr>
              <a:t>EQUITY: EFFECTIVE CARE</a:t>
            </a:r>
          </a:p>
        </p:txBody>
      </p:sp>
    </p:spTree>
    <p:extLst>
      <p:ext uri="{BB962C8B-B14F-4D97-AF65-F5344CB8AC3E}">
        <p14:creationId xmlns:p14="http://schemas.microsoft.com/office/powerpoint/2010/main" val="1508567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000" b="1" dirty="0"/>
              <a:t>An Introduction to the </a:t>
            </a:r>
            <a:br>
              <a:rPr lang="en-US" sz="2000" b="1" dirty="0"/>
            </a:br>
            <a:r>
              <a:rPr lang="en-US" sz="2800" b="1" dirty="0"/>
              <a:t>Role of Family Medicine</a:t>
            </a:r>
            <a:br>
              <a:rPr lang="en-US" sz="2800" b="1" dirty="0"/>
            </a:br>
            <a:r>
              <a:rPr lang="en-US" sz="2000" b="1" dirty="0"/>
              <a:t>in the Healthcare System</a:t>
            </a:r>
          </a:p>
        </p:txBody>
      </p:sp>
      <p:sp>
        <p:nvSpPr>
          <p:cNvPr id="3" name="Content Placeholder 2"/>
          <p:cNvSpPr>
            <a:spLocks noGrp="1"/>
          </p:cNvSpPr>
          <p:nvPr>
            <p:ph idx="1"/>
          </p:nvPr>
        </p:nvSpPr>
        <p:spPr/>
        <p:txBody>
          <a:bodyPr>
            <a:normAutofit lnSpcReduction="10000"/>
          </a:bodyPr>
          <a:lstStyle/>
          <a:p>
            <a:pPr marL="114300" indent="0" algn="ctr">
              <a:buNone/>
            </a:pPr>
            <a:r>
              <a:rPr lang="en-US" sz="3600" b="1" u="sng" dirty="0" smtClean="0">
                <a:solidFill>
                  <a:schemeClr val="tx2"/>
                </a:solidFill>
              </a:rPr>
              <a:t>Conclusions</a:t>
            </a:r>
          </a:p>
          <a:p>
            <a:pPr indent="-342900">
              <a:buFont typeface="Wingdings" panose="05000000000000000000" pitchFamily="2" charset="2"/>
              <a:buChar char="Ø"/>
            </a:pPr>
            <a:r>
              <a:rPr lang="en-US" sz="3200" b="1" dirty="0" smtClean="0"/>
              <a:t> </a:t>
            </a:r>
            <a:r>
              <a:rPr lang="en-US" sz="3000" b="1" dirty="0" smtClean="0"/>
              <a:t>Despite being the 2</a:t>
            </a:r>
            <a:r>
              <a:rPr lang="en-US" sz="3000" b="1" baseline="30000" dirty="0" smtClean="0"/>
              <a:t>nd</a:t>
            </a:r>
            <a:r>
              <a:rPr lang="en-US" sz="3000" b="1" dirty="0" smtClean="0"/>
              <a:t> wealthiest nation in the world, the U.S. ranks well below most Western nations in health outcomes</a:t>
            </a:r>
          </a:p>
          <a:p>
            <a:pPr indent="-342900">
              <a:buFont typeface="Wingdings" panose="05000000000000000000" pitchFamily="2" charset="2"/>
              <a:buChar char="Ø"/>
            </a:pPr>
            <a:r>
              <a:rPr lang="en-US" sz="3000" b="1" dirty="0" smtClean="0"/>
              <a:t>On average, the U.S. spends 2.5x more on healthcare per capita than other Western countries</a:t>
            </a:r>
          </a:p>
          <a:p>
            <a:pPr indent="-342900">
              <a:buFont typeface="Wingdings" panose="05000000000000000000" pitchFamily="2" charset="2"/>
              <a:buChar char="Ø"/>
            </a:pPr>
            <a:r>
              <a:rPr lang="en-US" sz="3000" b="1" dirty="0" smtClean="0"/>
              <a:t>Access to primary care and preventive services is lowest in the poor, uninsured, and in African Americans</a:t>
            </a:r>
            <a:endParaRPr lang="en-US" sz="3000" b="1" dirty="0"/>
          </a:p>
        </p:txBody>
      </p:sp>
    </p:spTree>
    <p:extLst>
      <p:ext uri="{BB962C8B-B14F-4D97-AF65-F5344CB8AC3E}">
        <p14:creationId xmlns:p14="http://schemas.microsoft.com/office/powerpoint/2010/main" val="215937404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Default Design">
  <a:themeElements>
    <a:clrScheme name="Default Design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FF"/>
      </a:hlink>
      <a:folHlink>
        <a:srgbClr val="9933FF"/>
      </a:folHlink>
    </a:clrScheme>
    <a:fontScheme name="Default Design">
      <a:majorFont>
        <a:latin typeface="Arial Black"/>
        <a:ea typeface=""/>
        <a:cs typeface=""/>
      </a:majorFont>
      <a:minorFont>
        <a:latin typeface="Arial Blac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1"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altLang="en-US" sz="1800" b="1" i="0" u="none" strike="noStrike" cap="none" normalizeH="0" baseline="0" smtClean="0">
            <a:ln>
              <a:noFill/>
            </a:ln>
            <a:solidFill>
              <a:schemeClr val="tx1"/>
            </a:solidFill>
            <a:effectLst/>
            <a:latin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99CCFF"/>
        </a:hlink>
        <a:folHlink>
          <a:srgbClr val="CC99FF"/>
        </a:folHlink>
      </a:clrScheme>
      <a:clrMap bg1="lt1" tx1="dk1" bg2="lt2" tx2="dk2" accent1="accent1" accent2="accent2" accent3="accent3" accent4="accent4" accent5="accent5" accent6="accent6" hlink="hlink" folHlink="folHlink"/>
    </a:extraClrScheme>
    <a:extraClrScheme>
      <a:clrScheme name="Default Design 14">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00FF"/>
        </a:hlink>
        <a:folHlink>
          <a:srgbClr val="9933FF"/>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304</TotalTime>
  <Words>2833</Words>
  <Application>Microsoft Macintosh PowerPoint</Application>
  <PresentationFormat>On-screen Show (4:3)</PresentationFormat>
  <Paragraphs>253</Paragraphs>
  <Slides>30</Slides>
  <Notes>23</Notes>
  <HiddenSlides>0</HiddenSlides>
  <MMClips>0</MMClips>
  <ScaleCrop>false</ScaleCrop>
  <HeadingPairs>
    <vt:vector size="6" baseType="variant">
      <vt:variant>
        <vt:lpstr>Theme</vt:lpstr>
      </vt:variant>
      <vt:variant>
        <vt:i4>2</vt:i4>
      </vt:variant>
      <vt:variant>
        <vt:lpstr>Embedded OLE Servers</vt:lpstr>
      </vt:variant>
      <vt:variant>
        <vt:i4>1</vt:i4>
      </vt:variant>
      <vt:variant>
        <vt:lpstr>Slide Titles</vt:lpstr>
      </vt:variant>
      <vt:variant>
        <vt:i4>30</vt:i4>
      </vt:variant>
    </vt:vector>
  </HeadingPairs>
  <TitlesOfParts>
    <vt:vector size="33" baseType="lpstr">
      <vt:lpstr>Adjacency</vt:lpstr>
      <vt:lpstr>Default Design</vt:lpstr>
      <vt:lpstr>Chart</vt:lpstr>
      <vt:lpstr>An Introduction to the  Role of Family Medicine in the Healthcare System</vt:lpstr>
      <vt:lpstr>An Introduction to the  Role of Family Medicine in the Healthcare System</vt:lpstr>
      <vt:lpstr>An Introduction to the  Role of Family Medicine in the Healthcare System</vt:lpstr>
      <vt:lpstr>Healthy Life Expectancy at Age 60, 2002</vt:lpstr>
      <vt:lpstr>International Comparison of Spending on Health, 1980–2005</vt:lpstr>
      <vt:lpstr>An Introduction to the  Role of Family Medicine in the Healthcare System</vt:lpstr>
      <vt:lpstr>Mortality Amenable to Health Care</vt:lpstr>
      <vt:lpstr>Infant Mortality Rate</vt:lpstr>
      <vt:lpstr>PowerPoint Presentation</vt:lpstr>
      <vt:lpstr>PowerPoint Presentation</vt:lpstr>
      <vt:lpstr>PowerPoint Presentation</vt:lpstr>
      <vt:lpstr>General practitioners as a percent of total doctors  2009 (or nearest year)</vt:lpstr>
      <vt:lpstr>Difficulty Getting Care on Nights, Weekends, Holidays Without Going to the Emergency Room, Among Sicker Adults</vt:lpstr>
      <vt:lpstr>Access Problems Because of Costs, By Income, 2007</vt:lpstr>
      <vt:lpstr>Went to Emergency Room for Condition That Could Have Been Treated by Regular Doctor, Among Sicker Adults</vt:lpstr>
      <vt:lpstr>More = Less</vt:lpstr>
      <vt:lpstr>AHRQ Workforce Report</vt:lpstr>
      <vt:lpstr>Adults with an Accessible Primary Care Provider</vt:lpstr>
      <vt:lpstr>Went to Emergency Room for Condition That Could Have Been Treated by Regular Doctor, by Race/Ethnicity, Income, and  Insurance Status, 2007 </vt:lpstr>
      <vt:lpstr>Primary Care Health Professional Shortage Areas</vt:lpstr>
      <vt:lpstr>Infant Mortality</vt:lpstr>
      <vt:lpstr>Immunizations for Young Children</vt:lpstr>
      <vt:lpstr>Preventive Care Visits for Children, by Top and Bottom States, Race/Ethnicity, Family Income, and Insurance, 2003</vt:lpstr>
      <vt:lpstr>Receipt of Recommended Screening and Preventive Care for Adults</vt:lpstr>
      <vt:lpstr>An Introduction to the  Role of Family Medicine in the Healthcare System</vt:lpstr>
      <vt:lpstr>Cost-Related Access Problems, by Race/Ethnicity, Income, and Insurance Status, 2007 </vt:lpstr>
      <vt:lpstr>Doctor–Patient Communication by Race/Ethnicity, Family Income, Insurance, and Residence, 2004 </vt:lpstr>
      <vt:lpstr>PowerPoint Presentation</vt:lpstr>
      <vt:lpstr>Adults with Poorly Controlled Chronic Diseases, by Race/Ethnicity, Family Income, and Insurance Status, 1999–2004</vt:lpstr>
      <vt:lpstr>An Introduction to the  Role of Family Medicine in the Healthcare System</vt:lpstr>
    </vt:vector>
  </TitlesOfParts>
  <Company>Wayne State University School of Medicine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Introduction to the  Role of Family Medicine in the Healthcare System</dc:title>
  <dc:creator>Chadwell, Margit</dc:creator>
  <cp:lastModifiedBy>Margit Chadwell</cp:lastModifiedBy>
  <cp:revision>35</cp:revision>
  <dcterms:created xsi:type="dcterms:W3CDTF">2013-09-16T17:36:49Z</dcterms:created>
  <dcterms:modified xsi:type="dcterms:W3CDTF">2013-09-17T02:14:08Z</dcterms:modified>
</cp:coreProperties>
</file>