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7" r:id="rId2"/>
    <p:sldId id="281" r:id="rId3"/>
    <p:sldId id="276" r:id="rId4"/>
    <p:sldId id="273" r:id="rId5"/>
    <p:sldId id="257" r:id="rId6"/>
    <p:sldId id="280" r:id="rId7"/>
    <p:sldId id="259" r:id="rId8"/>
    <p:sldId id="263" r:id="rId9"/>
    <p:sldId id="262" r:id="rId10"/>
    <p:sldId id="265" r:id="rId11"/>
    <p:sldId id="267" r:id="rId12"/>
    <p:sldId id="260" r:id="rId13"/>
    <p:sldId id="278" r:id="rId14"/>
    <p:sldId id="266" r:id="rId15"/>
    <p:sldId id="268" r:id="rId16"/>
    <p:sldId id="269" r:id="rId17"/>
    <p:sldId id="270" r:id="rId18"/>
    <p:sldId id="27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3884" autoAdjust="0"/>
  </p:normalViewPr>
  <p:slideViewPr>
    <p:cSldViewPr>
      <p:cViewPr varScale="1">
        <p:scale>
          <a:sx n="47" d="100"/>
          <a:sy n="47" d="100"/>
        </p:scale>
        <p:origin x="204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AAAA89-55EC-4AE3-8057-0CB9D407F1D4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D67C7A-811C-4857-A862-03A35FB78C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3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Access and communication – there is good access for patients and consistent</a:t>
            </a:r>
            <a:r>
              <a:rPr lang="en-US" baseline="0" dirty="0" smtClean="0"/>
              <a:t> communication between patients and the medial </a:t>
            </a:r>
            <a:r>
              <a:rPr lang="en-US" baseline="0" dirty="0" smtClean="0"/>
              <a:t>teams </a:t>
            </a:r>
            <a:r>
              <a:rPr lang="en-US" baseline="0" dirty="0" smtClean="0"/>
              <a:t>well as between different medical providers</a:t>
            </a:r>
            <a:endParaRPr lang="en-US" dirty="0" smtClean="0"/>
          </a:p>
          <a:p>
            <a:r>
              <a:rPr lang="en-US" dirty="0" smtClean="0"/>
              <a:t>Patient registry – a list</a:t>
            </a:r>
            <a:r>
              <a:rPr lang="en-US" baseline="0" dirty="0" smtClean="0"/>
              <a:t> of patients with similar characteristics </a:t>
            </a:r>
            <a:endParaRPr lang="en-US" dirty="0" smtClean="0"/>
          </a:p>
          <a:p>
            <a:r>
              <a:rPr lang="en-US" dirty="0" smtClean="0"/>
              <a:t>Care management – team</a:t>
            </a:r>
            <a:r>
              <a:rPr lang="en-US" baseline="0" dirty="0" smtClean="0"/>
              <a:t> based care</a:t>
            </a:r>
            <a:endParaRPr lang="en-US" dirty="0" smtClean="0"/>
          </a:p>
          <a:p>
            <a:r>
              <a:rPr lang="en-US" dirty="0" smtClean="0"/>
              <a:t>Patient management self support</a:t>
            </a:r>
          </a:p>
          <a:p>
            <a:r>
              <a:rPr lang="en-US" dirty="0" smtClean="0"/>
              <a:t>Electronic prescribing</a:t>
            </a:r>
          </a:p>
          <a:p>
            <a:r>
              <a:rPr lang="en-US" dirty="0" smtClean="0"/>
              <a:t>Referral tracking</a:t>
            </a:r>
          </a:p>
          <a:p>
            <a:r>
              <a:rPr lang="en-US" dirty="0" smtClean="0"/>
              <a:t>QA – uses</a:t>
            </a:r>
            <a:r>
              <a:rPr lang="en-US" baseline="0" dirty="0" smtClean="0"/>
              <a:t> systems to track quality and promote safety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67C7A-811C-4857-A862-03A35FB78CB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297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67C7A-811C-4857-A862-03A35FB78CB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770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is patient centered care?  Or what about care makes it patient centered?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is care that is relationship based and focused with the patient at the center.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Care is quality of life centered and not centered on guidelines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is individualized and the patient is an active participant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care encompasses minimally disruptive medicine</a:t>
            </a:r>
            <a:endParaRPr lang="en-US" b="0" i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67C7A-811C-4857-A862-03A35FB78CB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116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main participants on Patient Advisory</a:t>
            </a:r>
            <a:r>
              <a:rPr lang="en-US" baseline="0" dirty="0" smtClean="0"/>
              <a:t> Councils are patients.  Ideally the council represents the diversity of the clinic and patients are able to advise clinical staff on policy, practices, communication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67C7A-811C-4857-A862-03A35FB78CB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99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1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Comprehensive care: </a:t>
            </a:r>
            <a:r>
              <a:rPr lang="en-US" sz="1200" b="1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primary care medical home is accountable for meeting the large majority of each patient’s physical and mental health care needs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including prevention and wellness, acute care, mental health treatment, rehabilitation, and chronic care. </a:t>
            </a:r>
          </a:p>
          <a:p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Patient centered</a:t>
            </a:r>
            <a:r>
              <a:rPr lang="en-US" sz="1200" b="1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primary care medical home provides primary health care that isrelationship-based with an orientation toward the whole person.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medical home practice actively supports patients in learning to manageand organize their own care at the level the patient chooses </a:t>
            </a:r>
            <a:endParaRPr lang="en-US" sz="1200" b="1" i="0" u="none" strike="noStrike" kern="1200" baseline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1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Coordinated care:</a:t>
            </a:r>
            <a:r>
              <a:rPr lang="en-US" sz="1200" b="1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primary care medical home coordinates care across all elements of thebroader health care system</a:t>
            </a:r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including specialty care, hospitals, rehabilitation centers, home healthcare, and community services and supports. </a:t>
            </a:r>
          </a:p>
          <a:p>
            <a:r>
              <a:rPr lang="en-US" sz="1200" b="0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QA: </a:t>
            </a:r>
            <a:r>
              <a:rPr lang="en-US" sz="1200" b="1" i="1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systems-based approach to quality and safety:</a:t>
            </a:r>
            <a:r>
              <a:rPr lang="en-US" sz="1200" b="1" i="0" u="none" strike="noStrike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primary care medical home demonstrates acommitment to quality and quality improvement.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67C7A-811C-4857-A862-03A35FB78CB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770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Open Access refers to the ability of patients</a:t>
            </a:r>
            <a:r>
              <a:rPr lang="en-US" baseline="0" dirty="0" smtClean="0"/>
              <a:t> </a:t>
            </a:r>
            <a:r>
              <a:rPr lang="en-US" baseline="0" smtClean="0"/>
              <a:t>to call and </a:t>
            </a:r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get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 appointment </a:t>
            </a:r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their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regular physician the same day that care is needed</a:t>
            </a:r>
            <a:endParaRPr lang="en-US" sz="11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67C7A-811C-4857-A862-03A35FB78CB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76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Comprehensive care: 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primary care medical home is accountable for meeting the large majority of each patient’s physical and mental health care needs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including prevention and wellness, acute care, mental health treatment, rehabilitation, and chronic care.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67C7A-811C-4857-A862-03A35FB78CB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770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</a:t>
            </a:r>
            <a:r>
              <a:rPr lang="en-US" baseline="0" dirty="0" smtClean="0"/>
              <a:t> example, </a:t>
            </a:r>
            <a:r>
              <a:rPr lang="en-US" dirty="0" smtClean="0"/>
              <a:t>if </a:t>
            </a:r>
            <a:r>
              <a:rPr lang="en-US" dirty="0" smtClean="0"/>
              <a:t>a </a:t>
            </a:r>
            <a:r>
              <a:rPr lang="en-US" dirty="0" smtClean="0"/>
              <a:t>clinic has a large number of patients with diabetes the clinic</a:t>
            </a:r>
            <a:r>
              <a:rPr lang="en-US" baseline="0" dirty="0" smtClean="0"/>
              <a:t> might employ a nutritionist.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67C7A-811C-4857-A862-03A35FB78CB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5487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 registry can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proactively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track complex or high-risk patients 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Another example of a strategy is to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conduct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in-home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assessments or staff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24/7 telephone lines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complement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practice’s after-hours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coverage.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variety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programs across the country are using and referral tracking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67C7A-811C-4857-A862-03A35FB78CB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5487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One example of an organization that provides</a:t>
            </a:r>
            <a:r>
              <a:rPr lang="en-US" baseline="0" dirty="0" smtClean="0"/>
              <a:t> additional monetary support to primary care practices is CCNC.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67C7A-811C-4857-A862-03A35FB78CB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458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Coordinated </a:t>
            </a:r>
            <a:r>
              <a:rPr lang="en-US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care</a:t>
            </a:r>
            <a:r>
              <a:rPr lang="en-US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primary care medical home coordinates care across all elements of 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broader 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health care system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including specialty care, hospitals, rehabilitation centers, home healthcare, and community services and supports.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67C7A-811C-4857-A862-03A35FB78CB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770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QA: </a:t>
            </a:r>
            <a:r>
              <a:rPr lang="en-US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systems-based approach to quality and safety: 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primary care medical home demonstrates a commitment to quality and quality improvement.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D67C7A-811C-4857-A862-03A35FB78CB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770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3E79-4B31-4EBE-9733-957993EA3CE2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6CA18-DDFF-46D3-ADCC-B54D1FFE45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99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3E79-4B31-4EBE-9733-957993EA3CE2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6CA18-DDFF-46D3-ADCC-B54D1FFE45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425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3E79-4B31-4EBE-9733-957993EA3CE2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6CA18-DDFF-46D3-ADCC-B54D1FFE45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639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3E79-4B31-4EBE-9733-957993EA3CE2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6CA18-DDFF-46D3-ADCC-B54D1FFE45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195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3E79-4B31-4EBE-9733-957993EA3CE2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6CA18-DDFF-46D3-ADCC-B54D1FFE45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479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3E79-4B31-4EBE-9733-957993EA3CE2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6CA18-DDFF-46D3-ADCC-B54D1FFE45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366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3E79-4B31-4EBE-9733-957993EA3CE2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6CA18-DDFF-46D3-ADCC-B54D1FFE45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024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3E79-4B31-4EBE-9733-957993EA3CE2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6CA18-DDFF-46D3-ADCC-B54D1FFE45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7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3E79-4B31-4EBE-9733-957993EA3CE2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6CA18-DDFF-46D3-ADCC-B54D1FFE45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900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3E79-4B31-4EBE-9733-957993EA3CE2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6CA18-DDFF-46D3-ADCC-B54D1FFE45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325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3E79-4B31-4EBE-9733-957993EA3CE2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6CA18-DDFF-46D3-ADCC-B54D1FFE45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951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63E79-4B31-4EBE-9733-957993EA3CE2}" type="datetimeFigureOut">
              <a:rPr lang="en-US" smtClean="0"/>
              <a:pPr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6CA18-DDFF-46D3-ADCC-B54D1FFE45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5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Patient Centered Medical Home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981200"/>
            <a:ext cx="5867400" cy="4038600"/>
          </a:xfrm>
        </p:spPr>
      </p:pic>
    </p:spTree>
    <p:extLst>
      <p:ext uri="{BB962C8B-B14F-4D97-AF65-F5344CB8AC3E}">
        <p14:creationId xmlns:p14="http://schemas.microsoft.com/office/powerpoint/2010/main" val="1462472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Identify the attributes of a patient centered medical home</a:t>
            </a:r>
          </a:p>
          <a:p>
            <a:endParaRPr lang="en-US" sz="3600" dirty="0" smtClean="0"/>
          </a:p>
          <a:p>
            <a:r>
              <a:rPr lang="en-US" sz="3600" dirty="0" smtClean="0"/>
              <a:t>Describe some processes that facilitate caring for patients with complex chronic diseases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8226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7526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An approach to providing </a:t>
            </a:r>
            <a:r>
              <a:rPr lang="en-US" sz="4000" b="1" dirty="0">
                <a:solidFill>
                  <a:srgbClr val="92D050"/>
                </a:solidFill>
              </a:rPr>
              <a:t>comprehensive primary care that facilitates partnerships </a:t>
            </a:r>
            <a:r>
              <a:rPr lang="en-US" sz="4000" dirty="0"/>
              <a:t>between individual patients, their personal physicians, and the patient's family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733800"/>
            <a:ext cx="2819400" cy="2514599"/>
          </a:xfrm>
        </p:spPr>
      </p:pic>
    </p:spTree>
    <p:extLst>
      <p:ext uri="{BB962C8B-B14F-4D97-AF65-F5344CB8AC3E}">
        <p14:creationId xmlns:p14="http://schemas.microsoft.com/office/powerpoint/2010/main" val="377653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few of the features of a PCMH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Access and communication</a:t>
            </a:r>
          </a:p>
          <a:p>
            <a:r>
              <a:rPr lang="en-US" dirty="0" smtClean="0"/>
              <a:t>Patient registry</a:t>
            </a:r>
          </a:p>
          <a:p>
            <a:r>
              <a:rPr lang="en-US" dirty="0" smtClean="0"/>
              <a:t>Care management</a:t>
            </a:r>
          </a:p>
          <a:p>
            <a:r>
              <a:rPr lang="en-US" dirty="0" smtClean="0"/>
              <a:t>Patient management self support</a:t>
            </a:r>
          </a:p>
          <a:p>
            <a:r>
              <a:rPr lang="en-US" dirty="0" smtClean="0"/>
              <a:t>Electronic prescribing</a:t>
            </a:r>
          </a:p>
          <a:p>
            <a:r>
              <a:rPr lang="en-US" dirty="0" smtClean="0"/>
              <a:t>Referral tracking</a:t>
            </a:r>
          </a:p>
          <a:p>
            <a:r>
              <a:rPr lang="en-US" dirty="0" smtClean="0"/>
              <a:t>Quality Assurance</a:t>
            </a:r>
          </a:p>
        </p:txBody>
      </p:sp>
    </p:spTree>
    <p:extLst>
      <p:ext uri="{BB962C8B-B14F-4D97-AF65-F5344CB8AC3E}">
        <p14:creationId xmlns:p14="http://schemas.microsoft.com/office/powerpoint/2010/main" val="253071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Attributes of PCMH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Patient centered care</a:t>
            </a:r>
          </a:p>
          <a:p>
            <a:r>
              <a:rPr lang="en-US" dirty="0" smtClean="0"/>
              <a:t>Accessibility to care</a:t>
            </a:r>
          </a:p>
          <a:p>
            <a:r>
              <a:rPr lang="en-US" dirty="0" smtClean="0"/>
              <a:t>Comprehensive team based care</a:t>
            </a:r>
          </a:p>
          <a:p>
            <a:r>
              <a:rPr lang="en-US" dirty="0" smtClean="0"/>
              <a:t>Co-ordinated care</a:t>
            </a:r>
          </a:p>
          <a:p>
            <a:r>
              <a:rPr lang="en-US" dirty="0" smtClean="0"/>
              <a:t>Care with a focus on QA and safety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2057400"/>
            <a:ext cx="3200400" cy="2743200"/>
          </a:xfrm>
        </p:spPr>
      </p:pic>
    </p:spTree>
    <p:extLst>
      <p:ext uri="{BB962C8B-B14F-4D97-AF65-F5344CB8AC3E}">
        <p14:creationId xmlns:p14="http://schemas.microsoft.com/office/powerpoint/2010/main" val="319889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Centered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Patient centered care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   Minimally disruptive     	medicine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95"/>
          <a:stretch>
            <a:fillRect/>
          </a:stretch>
        </p:blipFill>
        <p:spPr>
          <a:xfrm>
            <a:off x="4495800" y="2286000"/>
            <a:ext cx="4038600" cy="2530357"/>
          </a:xfrm>
        </p:spPr>
      </p:pic>
      <p:sp>
        <p:nvSpPr>
          <p:cNvPr id="5" name="Down Arrow 4"/>
          <p:cNvSpPr/>
          <p:nvPr/>
        </p:nvSpPr>
        <p:spPr>
          <a:xfrm rot="10800000" flipV="1">
            <a:off x="2057400" y="2285999"/>
            <a:ext cx="457200" cy="152399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44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centered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Shared decision making</a:t>
            </a:r>
          </a:p>
          <a:p>
            <a:r>
              <a:rPr lang="en-US" dirty="0" smtClean="0"/>
              <a:t>Promote Self care and self management</a:t>
            </a:r>
          </a:p>
          <a:p>
            <a:r>
              <a:rPr lang="en-US" dirty="0"/>
              <a:t>Participation in peer support groups/group visits</a:t>
            </a:r>
          </a:p>
          <a:p>
            <a:r>
              <a:rPr lang="en-US" dirty="0" smtClean="0"/>
              <a:t>Patient advisory councils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740794"/>
            <a:ext cx="4038600" cy="4244774"/>
          </a:xfrm>
        </p:spPr>
      </p:pic>
    </p:spTree>
    <p:extLst>
      <p:ext uri="{BB962C8B-B14F-4D97-AF65-F5344CB8AC3E}">
        <p14:creationId xmlns:p14="http://schemas.microsoft.com/office/powerpoint/2010/main" val="114263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Attributes of PCMH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Patient centered care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Accessibility to care</a:t>
            </a:r>
          </a:p>
          <a:p>
            <a:r>
              <a:rPr lang="en-US" dirty="0" smtClean="0"/>
              <a:t>Comprehensive team based care</a:t>
            </a:r>
          </a:p>
          <a:p>
            <a:r>
              <a:rPr lang="en-US" dirty="0" smtClean="0"/>
              <a:t>Co-ordinated care</a:t>
            </a:r>
          </a:p>
          <a:p>
            <a:r>
              <a:rPr lang="en-US" dirty="0" smtClean="0"/>
              <a:t>Care with a focus on QA and safety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209800"/>
            <a:ext cx="3733800" cy="2667000"/>
          </a:xfrm>
        </p:spPr>
      </p:pic>
    </p:spTree>
    <p:extLst>
      <p:ext uri="{BB962C8B-B14F-4D97-AF65-F5344CB8AC3E}">
        <p14:creationId xmlns:p14="http://schemas.microsoft.com/office/powerpoint/2010/main" val="333968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Accessibility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Includes:</a:t>
            </a:r>
          </a:p>
          <a:p>
            <a:pPr lvl="1"/>
            <a:r>
              <a:rPr lang="en-US" dirty="0" smtClean="0"/>
              <a:t>Open access</a:t>
            </a:r>
          </a:p>
          <a:p>
            <a:pPr lvl="1"/>
            <a:r>
              <a:rPr lang="en-US" dirty="0" smtClean="0"/>
              <a:t>E-mail</a:t>
            </a:r>
          </a:p>
          <a:p>
            <a:pPr lvl="1"/>
            <a:r>
              <a:rPr lang="en-US" smtClean="0"/>
              <a:t>Longer hours</a:t>
            </a:r>
            <a:endParaRPr lang="en-US" dirty="0" smtClean="0"/>
          </a:p>
          <a:p>
            <a:pPr lvl="1"/>
            <a:r>
              <a:rPr lang="en-US" dirty="0" smtClean="0"/>
              <a:t>Emergency provision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514600"/>
            <a:ext cx="3657600" cy="2590800"/>
          </a:xfrm>
        </p:spPr>
      </p:pic>
    </p:spTree>
    <p:extLst>
      <p:ext uri="{BB962C8B-B14F-4D97-AF65-F5344CB8AC3E}">
        <p14:creationId xmlns:p14="http://schemas.microsoft.com/office/powerpoint/2010/main" val="388673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Attributes of PCMH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US" dirty="0" smtClean="0"/>
              <a:t>Patient centered care</a:t>
            </a:r>
          </a:p>
          <a:p>
            <a:r>
              <a:rPr lang="en-US" dirty="0" smtClean="0"/>
              <a:t>Accessibility to care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Comprehensive team based care</a:t>
            </a:r>
          </a:p>
          <a:p>
            <a:r>
              <a:rPr lang="en-US" dirty="0" smtClean="0"/>
              <a:t>Co-ordinated care</a:t>
            </a:r>
          </a:p>
          <a:p>
            <a:r>
              <a:rPr lang="en-US" dirty="0" smtClean="0"/>
              <a:t>Care with a focus on QA and safety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452806"/>
            <a:ext cx="4038600" cy="2820751"/>
          </a:xfrm>
        </p:spPr>
      </p:pic>
    </p:spTree>
    <p:extLst>
      <p:ext uri="{BB962C8B-B14F-4D97-AF65-F5344CB8AC3E}">
        <p14:creationId xmlns:p14="http://schemas.microsoft.com/office/powerpoint/2010/main" val="4957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Comprehensive Care: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Provide preventive care, acute and chronic care, mental health.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Manage </a:t>
            </a:r>
            <a:r>
              <a:rPr lang="en-US" dirty="0"/>
              <a:t>patients with complex medical </a:t>
            </a:r>
            <a:r>
              <a:rPr lang="en-US" dirty="0" smtClean="0"/>
              <a:t>needs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50" y="2362200"/>
            <a:ext cx="3448050" cy="2819400"/>
          </a:xfrm>
        </p:spPr>
      </p:pic>
    </p:spTree>
    <p:extLst>
      <p:ext uri="{BB962C8B-B14F-4D97-AF65-F5344CB8AC3E}">
        <p14:creationId xmlns:p14="http://schemas.microsoft.com/office/powerpoint/2010/main" val="381141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Strategies to help practices manage patients with complex medical needs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of an EHR</a:t>
            </a:r>
          </a:p>
          <a:p>
            <a:r>
              <a:rPr lang="en-US" dirty="0" smtClean="0"/>
              <a:t>Use registries to identify complex patients</a:t>
            </a:r>
          </a:p>
          <a:p>
            <a:r>
              <a:rPr lang="en-US" dirty="0"/>
              <a:t>Pay additional fees to PCP to care for these patients</a:t>
            </a:r>
          </a:p>
          <a:p>
            <a:r>
              <a:rPr lang="en-US" dirty="0" smtClean="0"/>
              <a:t>Care </a:t>
            </a:r>
            <a:r>
              <a:rPr lang="en-US" dirty="0" smtClean="0"/>
              <a:t>managers</a:t>
            </a:r>
          </a:p>
          <a:p>
            <a:r>
              <a:rPr lang="en-US" dirty="0" smtClean="0"/>
              <a:t>Referral tracking 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33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Community Care of North Carolina</a:t>
            </a:r>
            <a:br>
              <a:rPr lang="en-US" dirty="0" smtClean="0"/>
            </a:br>
            <a:r>
              <a:rPr lang="en-US" dirty="0" smtClean="0"/>
              <a:t>CCNC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Primary </a:t>
            </a:r>
            <a:r>
              <a:rPr lang="en-US" dirty="0"/>
              <a:t>care providers </a:t>
            </a:r>
            <a:r>
              <a:rPr lang="en-US" dirty="0" smtClean="0"/>
              <a:t> receive </a:t>
            </a:r>
            <a:r>
              <a:rPr lang="en-US" dirty="0"/>
              <a:t>a per member per month (PMPM) fee to provide patient care, population management </a:t>
            </a:r>
            <a:r>
              <a:rPr lang="en-US" dirty="0" smtClean="0"/>
              <a:t>strategies such </a:t>
            </a:r>
            <a:r>
              <a:rPr lang="en-US" dirty="0"/>
              <a:t>as disease </a:t>
            </a:r>
            <a:r>
              <a:rPr lang="en-US" dirty="0" smtClean="0"/>
              <a:t>management, </a:t>
            </a:r>
            <a:r>
              <a:rPr lang="en-US" dirty="0"/>
              <a:t>preventive services and coordination across delivery </a:t>
            </a:r>
            <a:r>
              <a:rPr lang="en-US" dirty="0" smtClean="0"/>
              <a:t>settings, and support </a:t>
            </a:r>
            <a:r>
              <a:rPr lang="en-US" dirty="0"/>
              <a:t>in implementing practice improvements.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062" y="2896394"/>
            <a:ext cx="2428875" cy="1933575"/>
          </a:xfrm>
        </p:spPr>
      </p:pic>
    </p:spTree>
    <p:extLst>
      <p:ext uri="{BB962C8B-B14F-4D97-AF65-F5344CB8AC3E}">
        <p14:creationId xmlns:p14="http://schemas.microsoft.com/office/powerpoint/2010/main" val="36062914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Attributes of PCMH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Patient centered care</a:t>
            </a:r>
          </a:p>
          <a:p>
            <a:r>
              <a:rPr lang="en-US" dirty="0" smtClean="0"/>
              <a:t>Accessibility to care</a:t>
            </a:r>
          </a:p>
          <a:p>
            <a:r>
              <a:rPr lang="en-US" dirty="0" smtClean="0"/>
              <a:t>Comprehensive team based care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Co-ordinated care</a:t>
            </a:r>
          </a:p>
          <a:p>
            <a:r>
              <a:rPr lang="en-US" dirty="0" smtClean="0"/>
              <a:t>Care with a focus on QA and safety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29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Co-ordinated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PCMH is the conductor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600200"/>
            <a:ext cx="4267200" cy="4114800"/>
          </a:xfrm>
        </p:spPr>
      </p:pic>
    </p:spTree>
    <p:extLst>
      <p:ext uri="{BB962C8B-B14F-4D97-AF65-F5344CB8AC3E}">
        <p14:creationId xmlns:p14="http://schemas.microsoft.com/office/powerpoint/2010/main" val="13240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Attributes of PCMH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Patient centered care</a:t>
            </a:r>
          </a:p>
          <a:p>
            <a:r>
              <a:rPr lang="en-US" dirty="0" smtClean="0"/>
              <a:t>Accessibility to care</a:t>
            </a:r>
          </a:p>
          <a:p>
            <a:r>
              <a:rPr lang="en-US" dirty="0" smtClean="0"/>
              <a:t>Comprehensive team based care</a:t>
            </a:r>
          </a:p>
          <a:p>
            <a:r>
              <a:rPr lang="en-US" dirty="0" smtClean="0"/>
              <a:t>Co-ordinated care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Care with a focus on QA and safety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91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and 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PCMH has a commitment to quality assurance activities to improve quality and safety.</a:t>
            </a:r>
          </a:p>
          <a:p>
            <a:r>
              <a:rPr lang="en-US" dirty="0" smtClean="0"/>
              <a:t>Examples </a:t>
            </a:r>
          </a:p>
          <a:p>
            <a:pPr lvl="1"/>
            <a:r>
              <a:rPr lang="en-US" dirty="0" smtClean="0"/>
              <a:t>PDSA cycles to improve diabetic retinopathy screening</a:t>
            </a:r>
          </a:p>
          <a:p>
            <a:pPr lvl="1"/>
            <a:r>
              <a:rPr lang="en-US" dirty="0" smtClean="0"/>
              <a:t>Tracking follow up of abnormal PAP smears</a:t>
            </a:r>
          </a:p>
          <a:p>
            <a:pPr lvl="1"/>
            <a:r>
              <a:rPr lang="en-US" dirty="0" smtClean="0"/>
              <a:t>Systems to ensure screening </a:t>
            </a:r>
            <a:r>
              <a:rPr lang="en-US" smtClean="0"/>
              <a:t>exams are up to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46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/>
              <a:t>S</a:t>
            </a:r>
            <a:r>
              <a:rPr lang="en-US" dirty="0" smtClean="0"/>
              <a:t>ummary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914400"/>
            <a:ext cx="8229600" cy="5211763"/>
          </a:xfrm>
        </p:spPr>
      </p:pic>
    </p:spTree>
    <p:extLst>
      <p:ext uri="{BB962C8B-B14F-4D97-AF65-F5344CB8AC3E}">
        <p14:creationId xmlns:p14="http://schemas.microsoft.com/office/powerpoint/2010/main" val="1191368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899</Words>
  <Application>Microsoft Office PowerPoint</Application>
  <PresentationFormat>On-screen Show (4:3)</PresentationFormat>
  <Paragraphs>130</Paragraphs>
  <Slides>18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The Patient Centered Medical Home</vt:lpstr>
      <vt:lpstr>Learning Objectives</vt:lpstr>
      <vt:lpstr>An approach to providing comprehensive primary care that facilitates partnerships between individual patients, their personal physicians, and the patient's family </vt:lpstr>
      <vt:lpstr>A few of the features of a PCMH</vt:lpstr>
      <vt:lpstr>Attributes of PCMH</vt:lpstr>
      <vt:lpstr>Patient Centered care</vt:lpstr>
      <vt:lpstr>Patient centered care</vt:lpstr>
      <vt:lpstr>Attributes of PCMH</vt:lpstr>
      <vt:lpstr>Accessibility </vt:lpstr>
      <vt:lpstr>Attributes of PCMH</vt:lpstr>
      <vt:lpstr>Comprehensive Care:</vt:lpstr>
      <vt:lpstr>Strategies to help practices manage patients with complex medical needs</vt:lpstr>
      <vt:lpstr>Community Care of North Carolina CCNC</vt:lpstr>
      <vt:lpstr>Attributes of PCMH</vt:lpstr>
      <vt:lpstr>Co-ordinated Care</vt:lpstr>
      <vt:lpstr>Attributes of PCMH</vt:lpstr>
      <vt:lpstr>Quality and Safety</vt:lpstr>
      <vt:lpstr>Summary</vt:lpstr>
    </vt:vector>
  </TitlesOfParts>
  <Company>The University of North Carolina at Chapel Hill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Mounsey, Anne</dc:creator>
  <cp:lastModifiedBy>Kelly Fedoriw</cp:lastModifiedBy>
  <cp:revision>32</cp:revision>
  <dcterms:created xsi:type="dcterms:W3CDTF">2012-04-30T14:53:10Z</dcterms:created>
  <dcterms:modified xsi:type="dcterms:W3CDTF">2013-12-14T19:06:12Z</dcterms:modified>
</cp:coreProperties>
</file>