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73" r:id="rId4"/>
  </p:sldMasterIdLst>
  <p:notesMasterIdLst>
    <p:notesMasterId r:id="rId49"/>
  </p:notesMasterIdLst>
  <p:sldIdLst>
    <p:sldId id="256" r:id="rId5"/>
    <p:sldId id="386" r:id="rId6"/>
    <p:sldId id="430" r:id="rId7"/>
    <p:sldId id="260" r:id="rId8"/>
    <p:sldId id="432" r:id="rId9"/>
    <p:sldId id="462" r:id="rId10"/>
    <p:sldId id="433" r:id="rId11"/>
    <p:sldId id="441" r:id="rId12"/>
    <p:sldId id="455" r:id="rId13"/>
    <p:sldId id="442" r:id="rId14"/>
    <p:sldId id="443" r:id="rId15"/>
    <p:sldId id="407" r:id="rId16"/>
    <p:sldId id="289" r:id="rId17"/>
    <p:sldId id="259" r:id="rId18"/>
    <p:sldId id="436" r:id="rId19"/>
    <p:sldId id="309" r:id="rId20"/>
    <p:sldId id="426" r:id="rId21"/>
    <p:sldId id="423" r:id="rId22"/>
    <p:sldId id="439" r:id="rId23"/>
    <p:sldId id="464" r:id="rId24"/>
    <p:sldId id="456" r:id="rId25"/>
    <p:sldId id="424" r:id="rId26"/>
    <p:sldId id="396" r:id="rId27"/>
    <p:sldId id="403" r:id="rId28"/>
    <p:sldId id="450" r:id="rId29"/>
    <p:sldId id="435" r:id="rId30"/>
    <p:sldId id="429" r:id="rId31"/>
    <p:sldId id="461" r:id="rId32"/>
    <p:sldId id="398" r:id="rId33"/>
    <p:sldId id="466" r:id="rId34"/>
    <p:sldId id="451" r:id="rId35"/>
    <p:sldId id="465" r:id="rId36"/>
    <p:sldId id="459" r:id="rId37"/>
    <p:sldId id="440" r:id="rId38"/>
    <p:sldId id="393" r:id="rId39"/>
    <p:sldId id="444" r:id="rId40"/>
    <p:sldId id="445" r:id="rId41"/>
    <p:sldId id="446" r:id="rId42"/>
    <p:sldId id="447" r:id="rId43"/>
    <p:sldId id="395" r:id="rId44"/>
    <p:sldId id="448" r:id="rId45"/>
    <p:sldId id="257" r:id="rId46"/>
    <p:sldId id="401" r:id="rId47"/>
    <p:sldId id="463"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1"/>
    <p:restoredTop sz="76560" autoAdjust="0"/>
  </p:normalViewPr>
  <p:slideViewPr>
    <p:cSldViewPr snapToGrid="0">
      <p:cViewPr varScale="1">
        <p:scale>
          <a:sx n="126" d="100"/>
          <a:sy n="126" d="100"/>
        </p:scale>
        <p:origin x="53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07EF4-8C7F-4F16-8198-6E892E72E7C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3839A237-CF34-48D5-A434-3DCE5AD06504}">
      <dgm:prSet/>
      <dgm:spPr/>
      <dgm:t>
        <a:bodyPr/>
        <a:lstStyle/>
        <a:p>
          <a:r>
            <a:rPr lang="en-US" b="0" i="0" dirty="0"/>
            <a:t>What You Need to Know About ACGME and ABFM Expectations for a Shift to Competency-Based Medical Education</a:t>
          </a:r>
          <a:endParaRPr lang="en-US" dirty="0"/>
        </a:p>
      </dgm:t>
    </dgm:pt>
    <dgm:pt modelId="{7A86E522-0134-41FF-96DC-CD63A948F230}" type="parTrans" cxnId="{847B98F8-1AB5-414D-83D1-6127ED2C6C13}">
      <dgm:prSet/>
      <dgm:spPr/>
      <dgm:t>
        <a:bodyPr/>
        <a:lstStyle/>
        <a:p>
          <a:endParaRPr lang="en-US"/>
        </a:p>
      </dgm:t>
    </dgm:pt>
    <dgm:pt modelId="{04371770-1B75-4B96-ADAD-008822ADB55A}" type="sibTrans" cxnId="{847B98F8-1AB5-414D-83D1-6127ED2C6C13}">
      <dgm:prSet/>
      <dgm:spPr/>
      <dgm:t>
        <a:bodyPr/>
        <a:lstStyle/>
        <a:p>
          <a:endParaRPr lang="en-US"/>
        </a:p>
      </dgm:t>
    </dgm:pt>
    <dgm:pt modelId="{BC385E67-CFDE-4D1C-A711-4F07A63EAB24}">
      <dgm:prSet/>
      <dgm:spPr/>
      <dgm:t>
        <a:bodyPr/>
        <a:lstStyle/>
        <a:p>
          <a:r>
            <a:rPr lang="en-US" b="0" i="0"/>
            <a:t>Reflections, Goals, &amp; Objectives – Oh My! Best Practices for Creating ILPs</a:t>
          </a:r>
          <a:endParaRPr lang="en-US"/>
        </a:p>
      </dgm:t>
    </dgm:pt>
    <dgm:pt modelId="{B6FBF3B6-F89A-45DF-BF2A-503E5BBB95C3}" type="parTrans" cxnId="{52C268AB-665B-4143-9A6B-9F8D373C35EC}">
      <dgm:prSet/>
      <dgm:spPr/>
      <dgm:t>
        <a:bodyPr/>
        <a:lstStyle/>
        <a:p>
          <a:endParaRPr lang="en-US"/>
        </a:p>
      </dgm:t>
    </dgm:pt>
    <dgm:pt modelId="{8403A7C6-AEEE-4CD8-8685-D043CEF786CC}" type="sibTrans" cxnId="{52C268AB-665B-4143-9A6B-9F8D373C35EC}">
      <dgm:prSet/>
      <dgm:spPr/>
      <dgm:t>
        <a:bodyPr/>
        <a:lstStyle/>
        <a:p>
          <a:endParaRPr lang="en-US"/>
        </a:p>
      </dgm:t>
    </dgm:pt>
    <dgm:pt modelId="{BBEB746E-B3AA-49B5-B56B-BB894F727F65}">
      <dgm:prSet/>
      <dgm:spPr/>
      <dgm:t>
        <a:bodyPr/>
        <a:lstStyle/>
        <a:p>
          <a:r>
            <a:rPr lang="en-US" b="0" i="0"/>
            <a:t>Let’s Talk About Entrustment</a:t>
          </a:r>
          <a:endParaRPr lang="en-US"/>
        </a:p>
      </dgm:t>
    </dgm:pt>
    <dgm:pt modelId="{0545C93C-0AA9-4310-A495-5E319A8C19F2}" type="parTrans" cxnId="{EB610885-EB8B-4D19-BAB8-8100CEC3EFD6}">
      <dgm:prSet/>
      <dgm:spPr/>
      <dgm:t>
        <a:bodyPr/>
        <a:lstStyle/>
        <a:p>
          <a:endParaRPr lang="en-US"/>
        </a:p>
      </dgm:t>
    </dgm:pt>
    <dgm:pt modelId="{16D3E6B0-4D09-4A3A-B626-8356603B2F9B}" type="sibTrans" cxnId="{EB610885-EB8B-4D19-BAB8-8100CEC3EFD6}">
      <dgm:prSet/>
      <dgm:spPr/>
      <dgm:t>
        <a:bodyPr/>
        <a:lstStyle/>
        <a:p>
          <a:endParaRPr lang="en-US"/>
        </a:p>
      </dgm:t>
    </dgm:pt>
    <dgm:pt modelId="{E4D21C19-D733-48B2-B153-C6EDB2B9E264}">
      <dgm:prSet/>
      <dgm:spPr/>
      <dgm:t>
        <a:bodyPr/>
        <a:lstStyle/>
        <a:p>
          <a:r>
            <a:rPr lang="en-US" b="0" i="0"/>
            <a:t>Assessment Tools for CBME and the Core Outcomes</a:t>
          </a:r>
          <a:endParaRPr lang="en-US"/>
        </a:p>
      </dgm:t>
    </dgm:pt>
    <dgm:pt modelId="{C3E9F0A4-E70D-4DE4-AEF8-E1D74A50D7C3}" type="parTrans" cxnId="{30052F6E-DCD5-4708-9525-6EDA87142A31}">
      <dgm:prSet/>
      <dgm:spPr/>
      <dgm:t>
        <a:bodyPr/>
        <a:lstStyle/>
        <a:p>
          <a:endParaRPr lang="en-US"/>
        </a:p>
      </dgm:t>
    </dgm:pt>
    <dgm:pt modelId="{924F8124-1E22-4ED1-87E1-72FFEBD57D12}" type="sibTrans" cxnId="{30052F6E-DCD5-4708-9525-6EDA87142A31}">
      <dgm:prSet/>
      <dgm:spPr/>
      <dgm:t>
        <a:bodyPr/>
        <a:lstStyle/>
        <a:p>
          <a:endParaRPr lang="en-US"/>
        </a:p>
      </dgm:t>
    </dgm:pt>
    <dgm:pt modelId="{FFB87410-5AD4-4727-ADB2-25F33D96CE5B}">
      <dgm:prSet/>
      <dgm:spPr/>
      <dgm:t>
        <a:bodyPr/>
        <a:lstStyle/>
        <a:p>
          <a:r>
            <a:rPr lang="en-US" b="0" i="0"/>
            <a:t>Building CBME Into Faculty Development</a:t>
          </a:r>
          <a:endParaRPr lang="en-US"/>
        </a:p>
      </dgm:t>
    </dgm:pt>
    <dgm:pt modelId="{AB3727FA-7C52-4605-90F5-782F9C093AC9}" type="parTrans" cxnId="{61A88BC7-7485-48B1-A7E5-49275F694C15}">
      <dgm:prSet/>
      <dgm:spPr/>
      <dgm:t>
        <a:bodyPr/>
        <a:lstStyle/>
        <a:p>
          <a:endParaRPr lang="en-US"/>
        </a:p>
      </dgm:t>
    </dgm:pt>
    <dgm:pt modelId="{7BD2512E-7ABE-46E2-B6B3-921AB7826D93}" type="sibTrans" cxnId="{61A88BC7-7485-48B1-A7E5-49275F694C15}">
      <dgm:prSet/>
      <dgm:spPr/>
      <dgm:t>
        <a:bodyPr/>
        <a:lstStyle/>
        <a:p>
          <a:endParaRPr lang="en-US"/>
        </a:p>
      </dgm:t>
    </dgm:pt>
    <dgm:pt modelId="{F1C2B634-EE27-41EE-94F1-9649C02FCF01}">
      <dgm:prSet/>
      <dgm:spPr/>
      <dgm:t>
        <a:bodyPr/>
        <a:lstStyle/>
        <a:p>
          <a:r>
            <a:rPr lang="en-US" b="0" i="0" dirty="0"/>
            <a:t>Advisors and Coaches: The Evolving Role of Faculty and Resident Relationships</a:t>
          </a:r>
          <a:endParaRPr lang="en-US" dirty="0"/>
        </a:p>
      </dgm:t>
    </dgm:pt>
    <dgm:pt modelId="{292AA1C7-221D-473B-ADB4-2D51DB5D52B7}" type="parTrans" cxnId="{E401CE16-33D1-478C-924B-0DEF88F1FF19}">
      <dgm:prSet/>
      <dgm:spPr/>
      <dgm:t>
        <a:bodyPr/>
        <a:lstStyle/>
        <a:p>
          <a:endParaRPr lang="en-US"/>
        </a:p>
      </dgm:t>
    </dgm:pt>
    <dgm:pt modelId="{D981AC0F-F501-48F4-A480-7028DC6C7658}" type="sibTrans" cxnId="{E401CE16-33D1-478C-924B-0DEF88F1FF19}">
      <dgm:prSet/>
      <dgm:spPr/>
      <dgm:t>
        <a:bodyPr/>
        <a:lstStyle/>
        <a:p>
          <a:endParaRPr lang="en-US"/>
        </a:p>
      </dgm:t>
    </dgm:pt>
    <dgm:pt modelId="{9A835DD2-63C8-459E-B857-671682E3ABFC}">
      <dgm:prSet/>
      <dgm:spPr/>
      <dgm:t>
        <a:bodyPr/>
        <a:lstStyle/>
        <a:p>
          <a:r>
            <a:rPr lang="en-US" b="0" i="0" dirty="0"/>
            <a:t>Individualized Learning and Resident Assessment: A CBME Orientation for Residents</a:t>
          </a:r>
          <a:endParaRPr lang="en-US" dirty="0"/>
        </a:p>
      </dgm:t>
    </dgm:pt>
    <dgm:pt modelId="{020763F1-DFD6-4A8C-B394-1766EF163EE3}" type="parTrans" cxnId="{07D5C644-2AF7-4D35-A06B-8D4EE29DAA6F}">
      <dgm:prSet/>
      <dgm:spPr/>
      <dgm:t>
        <a:bodyPr/>
        <a:lstStyle/>
        <a:p>
          <a:endParaRPr lang="en-US"/>
        </a:p>
      </dgm:t>
    </dgm:pt>
    <dgm:pt modelId="{19F6E1FE-CA6E-433B-B39A-504E1CA2D91C}" type="sibTrans" cxnId="{07D5C644-2AF7-4D35-A06B-8D4EE29DAA6F}">
      <dgm:prSet/>
      <dgm:spPr/>
      <dgm:t>
        <a:bodyPr/>
        <a:lstStyle/>
        <a:p>
          <a:endParaRPr lang="en-US"/>
        </a:p>
      </dgm:t>
    </dgm:pt>
    <dgm:pt modelId="{A4333725-E329-4089-BC84-F64AE79A1EE2}">
      <dgm:prSet/>
      <dgm:spPr/>
      <dgm:t>
        <a:bodyPr/>
        <a:lstStyle/>
        <a:p>
          <a:r>
            <a:rPr lang="en-US" b="0" i="0" dirty="0"/>
            <a:t>Fostering Master Adaptive Learning and a Growth Mindset in Your Program</a:t>
          </a:r>
        </a:p>
      </dgm:t>
    </dgm:pt>
    <dgm:pt modelId="{63A647FB-B009-45DF-9A19-F194E4954F54}" type="parTrans" cxnId="{48476654-6298-4571-B6DA-2991F7A6FC56}">
      <dgm:prSet/>
      <dgm:spPr/>
      <dgm:t>
        <a:bodyPr/>
        <a:lstStyle/>
        <a:p>
          <a:endParaRPr lang="en-US"/>
        </a:p>
      </dgm:t>
    </dgm:pt>
    <dgm:pt modelId="{D99E2514-2059-43C1-A05B-56F2AC27D3EF}" type="sibTrans" cxnId="{48476654-6298-4571-B6DA-2991F7A6FC56}">
      <dgm:prSet/>
      <dgm:spPr/>
      <dgm:t>
        <a:bodyPr/>
        <a:lstStyle/>
        <a:p>
          <a:endParaRPr lang="en-US"/>
        </a:p>
      </dgm:t>
    </dgm:pt>
    <dgm:pt modelId="{33A20CC1-411D-4B27-B1F5-663CB30E678F}">
      <dgm:prSet/>
      <dgm:spPr/>
      <dgm:t>
        <a:bodyPr/>
        <a:lstStyle/>
        <a:p>
          <a:r>
            <a:rPr lang="en-US" b="0" i="0" dirty="0"/>
            <a:t>How to Effectively Use Electives to Help Residents Attain Competency in the Core Outcomes</a:t>
          </a:r>
          <a:endParaRPr lang="en-US" dirty="0"/>
        </a:p>
      </dgm:t>
    </dgm:pt>
    <dgm:pt modelId="{DC535CF1-E100-487D-AA51-591D44E1F8D3}" type="parTrans" cxnId="{C524658B-6B82-4544-9609-67CDC9BE7B79}">
      <dgm:prSet/>
      <dgm:spPr/>
      <dgm:t>
        <a:bodyPr/>
        <a:lstStyle/>
        <a:p>
          <a:endParaRPr lang="en-US"/>
        </a:p>
      </dgm:t>
    </dgm:pt>
    <dgm:pt modelId="{4350E811-32FF-4A24-9CEB-65F7DE7AC53F}" type="sibTrans" cxnId="{C524658B-6B82-4544-9609-67CDC9BE7B79}">
      <dgm:prSet/>
      <dgm:spPr/>
      <dgm:t>
        <a:bodyPr/>
        <a:lstStyle/>
        <a:p>
          <a:endParaRPr lang="en-US"/>
        </a:p>
      </dgm:t>
    </dgm:pt>
    <dgm:pt modelId="{11F88920-3089-49AE-A733-E6CA71B93767}">
      <dgm:prSet/>
      <dgm:spPr/>
      <dgm:t>
        <a:bodyPr/>
        <a:lstStyle/>
        <a:p>
          <a:r>
            <a:rPr lang="en-US" b="0" i="0" dirty="0"/>
            <a:t>The Role of Resident Portfolios in Competency-Based Assessment</a:t>
          </a:r>
          <a:endParaRPr lang="en-US" dirty="0"/>
        </a:p>
      </dgm:t>
    </dgm:pt>
    <dgm:pt modelId="{7C6E1346-8A2F-4D44-B9F5-23663D7CECC5}" type="parTrans" cxnId="{612FF082-4E53-401B-A5DF-9A7479535974}">
      <dgm:prSet/>
      <dgm:spPr/>
      <dgm:t>
        <a:bodyPr/>
        <a:lstStyle/>
        <a:p>
          <a:endParaRPr lang="en-US"/>
        </a:p>
      </dgm:t>
    </dgm:pt>
    <dgm:pt modelId="{B5D3C262-6D0E-4FC8-8A04-F242A520974E}" type="sibTrans" cxnId="{612FF082-4E53-401B-A5DF-9A7479535974}">
      <dgm:prSet/>
      <dgm:spPr/>
      <dgm:t>
        <a:bodyPr/>
        <a:lstStyle/>
        <a:p>
          <a:endParaRPr lang="en-US"/>
        </a:p>
      </dgm:t>
    </dgm:pt>
    <dgm:pt modelId="{7CFE6AE9-08B8-4589-8CB9-8BBC6F0789CE}">
      <dgm:prSet/>
      <dgm:spPr/>
      <dgm:t>
        <a:bodyPr/>
        <a:lstStyle/>
        <a:p>
          <a:r>
            <a:rPr lang="en-US" b="0" i="0" dirty="0"/>
            <a:t>Managing Assessment Burden in CBME</a:t>
          </a:r>
          <a:endParaRPr lang="en-US" dirty="0"/>
        </a:p>
      </dgm:t>
    </dgm:pt>
    <dgm:pt modelId="{284FB738-9A54-4A44-A102-B2644FE9897F}" type="parTrans" cxnId="{EA290B1E-3684-43B6-A9B0-EC9F0ACAE85B}">
      <dgm:prSet/>
      <dgm:spPr/>
      <dgm:t>
        <a:bodyPr/>
        <a:lstStyle/>
        <a:p>
          <a:endParaRPr lang="en-US"/>
        </a:p>
      </dgm:t>
    </dgm:pt>
    <dgm:pt modelId="{1E9D218B-178F-47D3-8F98-6431FCC2FF2B}" type="sibTrans" cxnId="{EA290B1E-3684-43B6-A9B0-EC9F0ACAE85B}">
      <dgm:prSet/>
      <dgm:spPr/>
      <dgm:t>
        <a:bodyPr/>
        <a:lstStyle/>
        <a:p>
          <a:endParaRPr lang="en-US"/>
        </a:p>
      </dgm:t>
    </dgm:pt>
    <dgm:pt modelId="{2FB3D7DF-9600-4452-A687-C5F7551DAB8E}">
      <dgm:prSet/>
      <dgm:spPr/>
      <dgm:t>
        <a:bodyPr/>
        <a:lstStyle/>
        <a:p>
          <a:r>
            <a:rPr lang="en-US" b="0" i="0" dirty="0"/>
            <a:t>How to Have Reflective Feedback Conversations and Develop a Culture of Effective Feedback</a:t>
          </a:r>
          <a:endParaRPr lang="en-US" dirty="0"/>
        </a:p>
      </dgm:t>
    </dgm:pt>
    <dgm:pt modelId="{3C2115D7-31B5-452D-9069-552BCB2BF41C}" type="parTrans" cxnId="{035AC194-2CA9-4275-AD9F-7AD9FBE1A8CA}">
      <dgm:prSet/>
      <dgm:spPr/>
      <dgm:t>
        <a:bodyPr/>
        <a:lstStyle/>
        <a:p>
          <a:endParaRPr lang="en-US"/>
        </a:p>
      </dgm:t>
    </dgm:pt>
    <dgm:pt modelId="{360FD7B9-4FEA-4001-A3DD-7228A441F524}" type="sibTrans" cxnId="{035AC194-2CA9-4275-AD9F-7AD9FBE1A8CA}">
      <dgm:prSet/>
      <dgm:spPr/>
      <dgm:t>
        <a:bodyPr/>
        <a:lstStyle/>
        <a:p>
          <a:endParaRPr lang="en-US"/>
        </a:p>
      </dgm:t>
    </dgm:pt>
    <dgm:pt modelId="{7E110835-E231-4AB0-900D-48A215566515}" type="pres">
      <dgm:prSet presAssocID="{96107EF4-8C7F-4F16-8198-6E892E72E7C6}" presName="Name0" presStyleCnt="0">
        <dgm:presLayoutVars>
          <dgm:dir/>
          <dgm:resizeHandles val="exact"/>
        </dgm:presLayoutVars>
      </dgm:prSet>
      <dgm:spPr/>
    </dgm:pt>
    <dgm:pt modelId="{69414E76-5C09-4958-92FC-DE29AD77749E}" type="pres">
      <dgm:prSet presAssocID="{3839A237-CF34-48D5-A434-3DCE5AD06504}" presName="node" presStyleLbl="node1" presStyleIdx="0" presStyleCnt="12">
        <dgm:presLayoutVars>
          <dgm:bulletEnabled val="1"/>
        </dgm:presLayoutVars>
      </dgm:prSet>
      <dgm:spPr/>
    </dgm:pt>
    <dgm:pt modelId="{AD27097A-1234-4C52-B6C3-9EA426301AD5}" type="pres">
      <dgm:prSet presAssocID="{04371770-1B75-4B96-ADAD-008822ADB55A}" presName="sibTrans" presStyleLbl="sibTrans1D1" presStyleIdx="0" presStyleCnt="11"/>
      <dgm:spPr/>
    </dgm:pt>
    <dgm:pt modelId="{8E8914D5-B086-412E-968C-99150B7E5857}" type="pres">
      <dgm:prSet presAssocID="{04371770-1B75-4B96-ADAD-008822ADB55A}" presName="connectorText" presStyleLbl="sibTrans1D1" presStyleIdx="0" presStyleCnt="11"/>
      <dgm:spPr/>
    </dgm:pt>
    <dgm:pt modelId="{B45E0497-BE5C-4831-B8D0-DE948117B52F}" type="pres">
      <dgm:prSet presAssocID="{BC385E67-CFDE-4D1C-A711-4F07A63EAB24}" presName="node" presStyleLbl="node1" presStyleIdx="1" presStyleCnt="12">
        <dgm:presLayoutVars>
          <dgm:bulletEnabled val="1"/>
        </dgm:presLayoutVars>
      </dgm:prSet>
      <dgm:spPr/>
    </dgm:pt>
    <dgm:pt modelId="{EB037C12-E6B9-49D0-979E-D9B931443F67}" type="pres">
      <dgm:prSet presAssocID="{8403A7C6-AEEE-4CD8-8685-D043CEF786CC}" presName="sibTrans" presStyleLbl="sibTrans1D1" presStyleIdx="1" presStyleCnt="11"/>
      <dgm:spPr/>
    </dgm:pt>
    <dgm:pt modelId="{5B89A532-0DC0-4CF8-A21D-CF342F551F32}" type="pres">
      <dgm:prSet presAssocID="{8403A7C6-AEEE-4CD8-8685-D043CEF786CC}" presName="connectorText" presStyleLbl="sibTrans1D1" presStyleIdx="1" presStyleCnt="11"/>
      <dgm:spPr/>
    </dgm:pt>
    <dgm:pt modelId="{1DC601F2-6D71-4316-81A4-440EF11E3DD4}" type="pres">
      <dgm:prSet presAssocID="{BBEB746E-B3AA-49B5-B56B-BB894F727F65}" presName="node" presStyleLbl="node1" presStyleIdx="2" presStyleCnt="12">
        <dgm:presLayoutVars>
          <dgm:bulletEnabled val="1"/>
        </dgm:presLayoutVars>
      </dgm:prSet>
      <dgm:spPr/>
    </dgm:pt>
    <dgm:pt modelId="{101BE565-C1DE-4541-8A7A-2BD371943C62}" type="pres">
      <dgm:prSet presAssocID="{16D3E6B0-4D09-4A3A-B626-8356603B2F9B}" presName="sibTrans" presStyleLbl="sibTrans1D1" presStyleIdx="2" presStyleCnt="11"/>
      <dgm:spPr/>
    </dgm:pt>
    <dgm:pt modelId="{8C49B477-8A1F-43B2-BACA-9C36D3A5FBB7}" type="pres">
      <dgm:prSet presAssocID="{16D3E6B0-4D09-4A3A-B626-8356603B2F9B}" presName="connectorText" presStyleLbl="sibTrans1D1" presStyleIdx="2" presStyleCnt="11"/>
      <dgm:spPr/>
    </dgm:pt>
    <dgm:pt modelId="{72647815-24D9-4039-AD70-45573170EF8F}" type="pres">
      <dgm:prSet presAssocID="{E4D21C19-D733-48B2-B153-C6EDB2B9E264}" presName="node" presStyleLbl="node1" presStyleIdx="3" presStyleCnt="12">
        <dgm:presLayoutVars>
          <dgm:bulletEnabled val="1"/>
        </dgm:presLayoutVars>
      </dgm:prSet>
      <dgm:spPr/>
    </dgm:pt>
    <dgm:pt modelId="{F35D3D10-9BDE-419D-8286-38C2B346B8BB}" type="pres">
      <dgm:prSet presAssocID="{924F8124-1E22-4ED1-87E1-72FFEBD57D12}" presName="sibTrans" presStyleLbl="sibTrans1D1" presStyleIdx="3" presStyleCnt="11"/>
      <dgm:spPr/>
    </dgm:pt>
    <dgm:pt modelId="{20082F1A-722B-4464-97FD-06324481ABB5}" type="pres">
      <dgm:prSet presAssocID="{924F8124-1E22-4ED1-87E1-72FFEBD57D12}" presName="connectorText" presStyleLbl="sibTrans1D1" presStyleIdx="3" presStyleCnt="11"/>
      <dgm:spPr/>
    </dgm:pt>
    <dgm:pt modelId="{C276D6CD-5FF1-42DB-B578-86D5777DF90F}" type="pres">
      <dgm:prSet presAssocID="{FFB87410-5AD4-4727-ADB2-25F33D96CE5B}" presName="node" presStyleLbl="node1" presStyleIdx="4" presStyleCnt="12">
        <dgm:presLayoutVars>
          <dgm:bulletEnabled val="1"/>
        </dgm:presLayoutVars>
      </dgm:prSet>
      <dgm:spPr/>
    </dgm:pt>
    <dgm:pt modelId="{E132CDAE-3AA0-4A20-A2B8-A95F709B67F9}" type="pres">
      <dgm:prSet presAssocID="{7BD2512E-7ABE-46E2-B6B3-921AB7826D93}" presName="sibTrans" presStyleLbl="sibTrans1D1" presStyleIdx="4" presStyleCnt="11"/>
      <dgm:spPr/>
    </dgm:pt>
    <dgm:pt modelId="{2CA916FC-9E50-4DAA-9E2E-DD116CCBB87A}" type="pres">
      <dgm:prSet presAssocID="{7BD2512E-7ABE-46E2-B6B3-921AB7826D93}" presName="connectorText" presStyleLbl="sibTrans1D1" presStyleIdx="4" presStyleCnt="11"/>
      <dgm:spPr/>
    </dgm:pt>
    <dgm:pt modelId="{3E744D5B-5ACE-48F4-94AF-2A438560568F}" type="pres">
      <dgm:prSet presAssocID="{F1C2B634-EE27-41EE-94F1-9649C02FCF01}" presName="node" presStyleLbl="node1" presStyleIdx="5" presStyleCnt="12">
        <dgm:presLayoutVars>
          <dgm:bulletEnabled val="1"/>
        </dgm:presLayoutVars>
      </dgm:prSet>
      <dgm:spPr/>
    </dgm:pt>
    <dgm:pt modelId="{0A1E9122-8BFB-44EF-B66D-082EC9EF8C84}" type="pres">
      <dgm:prSet presAssocID="{D981AC0F-F501-48F4-A480-7028DC6C7658}" presName="sibTrans" presStyleLbl="sibTrans1D1" presStyleIdx="5" presStyleCnt="11"/>
      <dgm:spPr/>
    </dgm:pt>
    <dgm:pt modelId="{6B5EB85D-5BCE-4B4D-B7B3-A0E7D4C93974}" type="pres">
      <dgm:prSet presAssocID="{D981AC0F-F501-48F4-A480-7028DC6C7658}" presName="connectorText" presStyleLbl="sibTrans1D1" presStyleIdx="5" presStyleCnt="11"/>
      <dgm:spPr/>
    </dgm:pt>
    <dgm:pt modelId="{9B1A9E99-8170-43DD-A5EF-6CBDD263A294}" type="pres">
      <dgm:prSet presAssocID="{9A835DD2-63C8-459E-B857-671682E3ABFC}" presName="node" presStyleLbl="node1" presStyleIdx="6" presStyleCnt="12">
        <dgm:presLayoutVars>
          <dgm:bulletEnabled val="1"/>
        </dgm:presLayoutVars>
      </dgm:prSet>
      <dgm:spPr/>
    </dgm:pt>
    <dgm:pt modelId="{A01A9AA6-6924-4AE6-9CEE-75354524D3F4}" type="pres">
      <dgm:prSet presAssocID="{19F6E1FE-CA6E-433B-B39A-504E1CA2D91C}" presName="sibTrans" presStyleLbl="sibTrans1D1" presStyleIdx="6" presStyleCnt="11"/>
      <dgm:spPr/>
    </dgm:pt>
    <dgm:pt modelId="{9B20155C-C175-435A-A14B-8D38FD4EDAA3}" type="pres">
      <dgm:prSet presAssocID="{19F6E1FE-CA6E-433B-B39A-504E1CA2D91C}" presName="connectorText" presStyleLbl="sibTrans1D1" presStyleIdx="6" presStyleCnt="11"/>
      <dgm:spPr/>
    </dgm:pt>
    <dgm:pt modelId="{D2C3A1C0-2B48-4DD1-A2F5-8B179543C8C7}" type="pres">
      <dgm:prSet presAssocID="{2FB3D7DF-9600-4452-A687-C5F7551DAB8E}" presName="node" presStyleLbl="node1" presStyleIdx="7" presStyleCnt="12">
        <dgm:presLayoutVars>
          <dgm:bulletEnabled val="1"/>
        </dgm:presLayoutVars>
      </dgm:prSet>
      <dgm:spPr/>
    </dgm:pt>
    <dgm:pt modelId="{7213F3B3-996F-4A23-A34E-9B17566D49CC}" type="pres">
      <dgm:prSet presAssocID="{360FD7B9-4FEA-4001-A3DD-7228A441F524}" presName="sibTrans" presStyleLbl="sibTrans1D1" presStyleIdx="7" presStyleCnt="11"/>
      <dgm:spPr/>
    </dgm:pt>
    <dgm:pt modelId="{24D8A95D-C738-440E-8478-6E56118C4A16}" type="pres">
      <dgm:prSet presAssocID="{360FD7B9-4FEA-4001-A3DD-7228A441F524}" presName="connectorText" presStyleLbl="sibTrans1D1" presStyleIdx="7" presStyleCnt="11"/>
      <dgm:spPr/>
    </dgm:pt>
    <dgm:pt modelId="{0A937FB3-8E52-41A0-AB45-230B5548849A}" type="pres">
      <dgm:prSet presAssocID="{A4333725-E329-4089-BC84-F64AE79A1EE2}" presName="node" presStyleLbl="node1" presStyleIdx="8" presStyleCnt="12">
        <dgm:presLayoutVars>
          <dgm:bulletEnabled val="1"/>
        </dgm:presLayoutVars>
      </dgm:prSet>
      <dgm:spPr/>
    </dgm:pt>
    <dgm:pt modelId="{539CF0CF-0278-474C-BE18-462B38E6AE7F}" type="pres">
      <dgm:prSet presAssocID="{D99E2514-2059-43C1-A05B-56F2AC27D3EF}" presName="sibTrans" presStyleLbl="sibTrans1D1" presStyleIdx="8" presStyleCnt="11"/>
      <dgm:spPr/>
    </dgm:pt>
    <dgm:pt modelId="{ACD44BCB-A8A8-4B2C-AC60-099458A7576C}" type="pres">
      <dgm:prSet presAssocID="{D99E2514-2059-43C1-A05B-56F2AC27D3EF}" presName="connectorText" presStyleLbl="sibTrans1D1" presStyleIdx="8" presStyleCnt="11"/>
      <dgm:spPr/>
    </dgm:pt>
    <dgm:pt modelId="{2F21B4E4-9B3F-40D7-8ADA-D0EA996DA8BF}" type="pres">
      <dgm:prSet presAssocID="{33A20CC1-411D-4B27-B1F5-663CB30E678F}" presName="node" presStyleLbl="node1" presStyleIdx="9" presStyleCnt="12">
        <dgm:presLayoutVars>
          <dgm:bulletEnabled val="1"/>
        </dgm:presLayoutVars>
      </dgm:prSet>
      <dgm:spPr/>
    </dgm:pt>
    <dgm:pt modelId="{7831DF42-027B-46D5-84EE-F29B72ACC6EA}" type="pres">
      <dgm:prSet presAssocID="{4350E811-32FF-4A24-9CEB-65F7DE7AC53F}" presName="sibTrans" presStyleLbl="sibTrans1D1" presStyleIdx="9" presStyleCnt="11"/>
      <dgm:spPr/>
    </dgm:pt>
    <dgm:pt modelId="{A7600CDD-3FEB-4EA4-B62F-3296D20D5442}" type="pres">
      <dgm:prSet presAssocID="{4350E811-32FF-4A24-9CEB-65F7DE7AC53F}" presName="connectorText" presStyleLbl="sibTrans1D1" presStyleIdx="9" presStyleCnt="11"/>
      <dgm:spPr/>
    </dgm:pt>
    <dgm:pt modelId="{904C07CE-5A8C-45EC-9DA5-77816003994E}" type="pres">
      <dgm:prSet presAssocID="{11F88920-3089-49AE-A733-E6CA71B93767}" presName="node" presStyleLbl="node1" presStyleIdx="10" presStyleCnt="12">
        <dgm:presLayoutVars>
          <dgm:bulletEnabled val="1"/>
        </dgm:presLayoutVars>
      </dgm:prSet>
      <dgm:spPr/>
    </dgm:pt>
    <dgm:pt modelId="{4B74F9E6-F2E5-4157-87AD-09AD1D66EB15}" type="pres">
      <dgm:prSet presAssocID="{B5D3C262-6D0E-4FC8-8A04-F242A520974E}" presName="sibTrans" presStyleLbl="sibTrans1D1" presStyleIdx="10" presStyleCnt="11"/>
      <dgm:spPr/>
    </dgm:pt>
    <dgm:pt modelId="{41E31A2D-3858-4F2C-8D98-B78775AD75E9}" type="pres">
      <dgm:prSet presAssocID="{B5D3C262-6D0E-4FC8-8A04-F242A520974E}" presName="connectorText" presStyleLbl="sibTrans1D1" presStyleIdx="10" presStyleCnt="11"/>
      <dgm:spPr/>
    </dgm:pt>
    <dgm:pt modelId="{4E4DF0EC-602F-4BD3-ACAC-1A339023A937}" type="pres">
      <dgm:prSet presAssocID="{7CFE6AE9-08B8-4589-8CB9-8BBC6F0789CE}" presName="node" presStyleLbl="node1" presStyleIdx="11" presStyleCnt="12">
        <dgm:presLayoutVars>
          <dgm:bulletEnabled val="1"/>
        </dgm:presLayoutVars>
      </dgm:prSet>
      <dgm:spPr/>
    </dgm:pt>
  </dgm:ptLst>
  <dgm:cxnLst>
    <dgm:cxn modelId="{24932A0D-E5D5-4D40-8B71-327FC7BA4612}" type="presOf" srcId="{4350E811-32FF-4A24-9CEB-65F7DE7AC53F}" destId="{7831DF42-027B-46D5-84EE-F29B72ACC6EA}" srcOrd="0" destOrd="0" presId="urn:microsoft.com/office/officeart/2016/7/layout/RepeatingBendingProcessNew"/>
    <dgm:cxn modelId="{E401CE16-33D1-478C-924B-0DEF88F1FF19}" srcId="{96107EF4-8C7F-4F16-8198-6E892E72E7C6}" destId="{F1C2B634-EE27-41EE-94F1-9649C02FCF01}" srcOrd="5" destOrd="0" parTransId="{292AA1C7-221D-473B-ADB4-2D51DB5D52B7}" sibTransId="{D981AC0F-F501-48F4-A480-7028DC6C7658}"/>
    <dgm:cxn modelId="{A3978917-0B46-478D-8FFB-C888E9CB0FFD}" type="presOf" srcId="{D99E2514-2059-43C1-A05B-56F2AC27D3EF}" destId="{ACD44BCB-A8A8-4B2C-AC60-099458A7576C}" srcOrd="1" destOrd="0" presId="urn:microsoft.com/office/officeart/2016/7/layout/RepeatingBendingProcessNew"/>
    <dgm:cxn modelId="{EA290B1E-3684-43B6-A9B0-EC9F0ACAE85B}" srcId="{96107EF4-8C7F-4F16-8198-6E892E72E7C6}" destId="{7CFE6AE9-08B8-4589-8CB9-8BBC6F0789CE}" srcOrd="11" destOrd="0" parTransId="{284FB738-9A54-4A44-A102-B2644FE9897F}" sibTransId="{1E9D218B-178F-47D3-8F98-6431FCC2FF2B}"/>
    <dgm:cxn modelId="{D9E79328-CDF9-4208-B8F4-CE46F18303AE}" type="presOf" srcId="{19F6E1FE-CA6E-433B-B39A-504E1CA2D91C}" destId="{9B20155C-C175-435A-A14B-8D38FD4EDAA3}" srcOrd="1" destOrd="0" presId="urn:microsoft.com/office/officeart/2016/7/layout/RepeatingBendingProcessNew"/>
    <dgm:cxn modelId="{03EAD52C-8275-4664-A032-749C28AD9C27}" type="presOf" srcId="{BC385E67-CFDE-4D1C-A711-4F07A63EAB24}" destId="{B45E0497-BE5C-4831-B8D0-DE948117B52F}" srcOrd="0" destOrd="0" presId="urn:microsoft.com/office/officeart/2016/7/layout/RepeatingBendingProcessNew"/>
    <dgm:cxn modelId="{74C8642F-BDED-4930-B3C2-70171FF04CBE}" type="presOf" srcId="{924F8124-1E22-4ED1-87E1-72FFEBD57D12}" destId="{20082F1A-722B-4464-97FD-06324481ABB5}" srcOrd="1" destOrd="0" presId="urn:microsoft.com/office/officeart/2016/7/layout/RepeatingBendingProcessNew"/>
    <dgm:cxn modelId="{3541BA32-DA8B-4534-924C-8FD5C1F3E620}" type="presOf" srcId="{33A20CC1-411D-4B27-B1F5-663CB30E678F}" destId="{2F21B4E4-9B3F-40D7-8ADA-D0EA996DA8BF}" srcOrd="0" destOrd="0" presId="urn:microsoft.com/office/officeart/2016/7/layout/RepeatingBendingProcessNew"/>
    <dgm:cxn modelId="{BEA74933-5A1B-408A-B607-57D0780BFBAB}" type="presOf" srcId="{360FD7B9-4FEA-4001-A3DD-7228A441F524}" destId="{7213F3B3-996F-4A23-A34E-9B17566D49CC}" srcOrd="0" destOrd="0" presId="urn:microsoft.com/office/officeart/2016/7/layout/RepeatingBendingProcessNew"/>
    <dgm:cxn modelId="{B551A439-C1E2-435C-9DEC-451A41EC0C5E}" type="presOf" srcId="{D981AC0F-F501-48F4-A480-7028DC6C7658}" destId="{0A1E9122-8BFB-44EF-B66D-082EC9EF8C84}" srcOrd="0" destOrd="0" presId="urn:microsoft.com/office/officeart/2016/7/layout/RepeatingBendingProcessNew"/>
    <dgm:cxn modelId="{85FEAA39-E3BC-4964-9A21-E22C2A61B956}" type="presOf" srcId="{19F6E1FE-CA6E-433B-B39A-504E1CA2D91C}" destId="{A01A9AA6-6924-4AE6-9CEE-75354524D3F4}" srcOrd="0" destOrd="0" presId="urn:microsoft.com/office/officeart/2016/7/layout/RepeatingBendingProcessNew"/>
    <dgm:cxn modelId="{07D5C644-2AF7-4D35-A06B-8D4EE29DAA6F}" srcId="{96107EF4-8C7F-4F16-8198-6E892E72E7C6}" destId="{9A835DD2-63C8-459E-B857-671682E3ABFC}" srcOrd="6" destOrd="0" parTransId="{020763F1-DFD6-4A8C-B394-1766EF163EE3}" sibTransId="{19F6E1FE-CA6E-433B-B39A-504E1CA2D91C}"/>
    <dgm:cxn modelId="{786D144A-0F7D-433C-B396-37D57EA71C70}" type="presOf" srcId="{3839A237-CF34-48D5-A434-3DCE5AD06504}" destId="{69414E76-5C09-4958-92FC-DE29AD77749E}" srcOrd="0" destOrd="0" presId="urn:microsoft.com/office/officeart/2016/7/layout/RepeatingBendingProcessNew"/>
    <dgm:cxn modelId="{2E4CED4B-3686-4C09-8796-551B15F818A6}" type="presOf" srcId="{4350E811-32FF-4A24-9CEB-65F7DE7AC53F}" destId="{A7600CDD-3FEB-4EA4-B62F-3296D20D5442}" srcOrd="1" destOrd="0" presId="urn:microsoft.com/office/officeart/2016/7/layout/RepeatingBendingProcessNew"/>
    <dgm:cxn modelId="{9AE1C550-5B7C-423B-B056-2684197A39E5}" type="presOf" srcId="{7BD2512E-7ABE-46E2-B6B3-921AB7826D93}" destId="{E132CDAE-3AA0-4A20-A2B8-A95F709B67F9}" srcOrd="0" destOrd="0" presId="urn:microsoft.com/office/officeart/2016/7/layout/RepeatingBendingProcessNew"/>
    <dgm:cxn modelId="{7A4B9C52-99DE-4446-8017-5DC3AB5F7790}" type="presOf" srcId="{04371770-1B75-4B96-ADAD-008822ADB55A}" destId="{8E8914D5-B086-412E-968C-99150B7E5857}" srcOrd="1" destOrd="0" presId="urn:microsoft.com/office/officeart/2016/7/layout/RepeatingBendingProcessNew"/>
    <dgm:cxn modelId="{CBA7CE52-46A7-4DC9-B57C-7E1323719E0C}" type="presOf" srcId="{F1C2B634-EE27-41EE-94F1-9649C02FCF01}" destId="{3E744D5B-5ACE-48F4-94AF-2A438560568F}" srcOrd="0" destOrd="0" presId="urn:microsoft.com/office/officeart/2016/7/layout/RepeatingBendingProcessNew"/>
    <dgm:cxn modelId="{48476654-6298-4571-B6DA-2991F7A6FC56}" srcId="{96107EF4-8C7F-4F16-8198-6E892E72E7C6}" destId="{A4333725-E329-4089-BC84-F64AE79A1EE2}" srcOrd="8" destOrd="0" parTransId="{63A647FB-B009-45DF-9A19-F194E4954F54}" sibTransId="{D99E2514-2059-43C1-A05B-56F2AC27D3EF}"/>
    <dgm:cxn modelId="{9C45E859-B83B-4276-B925-DBD275760E0E}" type="presOf" srcId="{8403A7C6-AEEE-4CD8-8685-D043CEF786CC}" destId="{EB037C12-E6B9-49D0-979E-D9B931443F67}" srcOrd="0" destOrd="0" presId="urn:microsoft.com/office/officeart/2016/7/layout/RepeatingBendingProcessNew"/>
    <dgm:cxn modelId="{AF07E162-1AE3-4893-B8F6-CC0D35ACE9C1}" type="presOf" srcId="{96107EF4-8C7F-4F16-8198-6E892E72E7C6}" destId="{7E110835-E231-4AB0-900D-48A215566515}" srcOrd="0" destOrd="0" presId="urn:microsoft.com/office/officeart/2016/7/layout/RepeatingBendingProcessNew"/>
    <dgm:cxn modelId="{EA7E4967-F766-4C3B-9B99-E7B02F262BAD}" type="presOf" srcId="{360FD7B9-4FEA-4001-A3DD-7228A441F524}" destId="{24D8A95D-C738-440E-8478-6E56118C4A16}" srcOrd="1" destOrd="0" presId="urn:microsoft.com/office/officeart/2016/7/layout/RepeatingBendingProcessNew"/>
    <dgm:cxn modelId="{FA57EA69-08C1-4F01-AB53-ED038DDC5191}" type="presOf" srcId="{8403A7C6-AEEE-4CD8-8685-D043CEF786CC}" destId="{5B89A532-0DC0-4CF8-A21D-CF342F551F32}" srcOrd="1" destOrd="0" presId="urn:microsoft.com/office/officeart/2016/7/layout/RepeatingBendingProcessNew"/>
    <dgm:cxn modelId="{A6E6C56C-2E00-4043-98E1-0BBF2F15B4ED}" type="presOf" srcId="{D981AC0F-F501-48F4-A480-7028DC6C7658}" destId="{6B5EB85D-5BCE-4B4D-B7B3-A0E7D4C93974}" srcOrd="1" destOrd="0" presId="urn:microsoft.com/office/officeart/2016/7/layout/RepeatingBendingProcessNew"/>
    <dgm:cxn modelId="{30052F6E-DCD5-4708-9525-6EDA87142A31}" srcId="{96107EF4-8C7F-4F16-8198-6E892E72E7C6}" destId="{E4D21C19-D733-48B2-B153-C6EDB2B9E264}" srcOrd="3" destOrd="0" parTransId="{C3E9F0A4-E70D-4DE4-AEF8-E1D74A50D7C3}" sibTransId="{924F8124-1E22-4ED1-87E1-72FFEBD57D12}"/>
    <dgm:cxn modelId="{1859937B-C1F7-4033-8FD5-423CFB8FC80A}" type="presOf" srcId="{E4D21C19-D733-48B2-B153-C6EDB2B9E264}" destId="{72647815-24D9-4039-AD70-45573170EF8F}" srcOrd="0" destOrd="0" presId="urn:microsoft.com/office/officeart/2016/7/layout/RepeatingBendingProcessNew"/>
    <dgm:cxn modelId="{612FF082-4E53-401B-A5DF-9A7479535974}" srcId="{96107EF4-8C7F-4F16-8198-6E892E72E7C6}" destId="{11F88920-3089-49AE-A733-E6CA71B93767}" srcOrd="10" destOrd="0" parTransId="{7C6E1346-8A2F-4D44-B9F5-23663D7CECC5}" sibTransId="{B5D3C262-6D0E-4FC8-8A04-F242A520974E}"/>
    <dgm:cxn modelId="{58E45C84-8BAD-4245-BF5B-0D4DFE657967}" type="presOf" srcId="{7CFE6AE9-08B8-4589-8CB9-8BBC6F0789CE}" destId="{4E4DF0EC-602F-4BD3-ACAC-1A339023A937}" srcOrd="0" destOrd="0" presId="urn:microsoft.com/office/officeart/2016/7/layout/RepeatingBendingProcessNew"/>
    <dgm:cxn modelId="{EB610885-EB8B-4D19-BAB8-8100CEC3EFD6}" srcId="{96107EF4-8C7F-4F16-8198-6E892E72E7C6}" destId="{BBEB746E-B3AA-49B5-B56B-BB894F727F65}" srcOrd="2" destOrd="0" parTransId="{0545C93C-0AA9-4310-A495-5E319A8C19F2}" sibTransId="{16D3E6B0-4D09-4A3A-B626-8356603B2F9B}"/>
    <dgm:cxn modelId="{C524658B-6B82-4544-9609-67CDC9BE7B79}" srcId="{96107EF4-8C7F-4F16-8198-6E892E72E7C6}" destId="{33A20CC1-411D-4B27-B1F5-663CB30E678F}" srcOrd="9" destOrd="0" parTransId="{DC535CF1-E100-487D-AA51-591D44E1F8D3}" sibTransId="{4350E811-32FF-4A24-9CEB-65F7DE7AC53F}"/>
    <dgm:cxn modelId="{31A30A93-E19F-478E-A324-A86D2231FCB4}" type="presOf" srcId="{2FB3D7DF-9600-4452-A687-C5F7551DAB8E}" destId="{D2C3A1C0-2B48-4DD1-A2F5-8B179543C8C7}" srcOrd="0" destOrd="0" presId="urn:microsoft.com/office/officeart/2016/7/layout/RepeatingBendingProcessNew"/>
    <dgm:cxn modelId="{035AC194-2CA9-4275-AD9F-7AD9FBE1A8CA}" srcId="{96107EF4-8C7F-4F16-8198-6E892E72E7C6}" destId="{2FB3D7DF-9600-4452-A687-C5F7551DAB8E}" srcOrd="7" destOrd="0" parTransId="{3C2115D7-31B5-452D-9069-552BCB2BF41C}" sibTransId="{360FD7B9-4FEA-4001-A3DD-7228A441F524}"/>
    <dgm:cxn modelId="{E2EFDCA2-6099-4891-BED0-74F507AC7AB2}" type="presOf" srcId="{BBEB746E-B3AA-49B5-B56B-BB894F727F65}" destId="{1DC601F2-6D71-4316-81A4-440EF11E3DD4}" srcOrd="0" destOrd="0" presId="urn:microsoft.com/office/officeart/2016/7/layout/RepeatingBendingProcessNew"/>
    <dgm:cxn modelId="{52C268AB-665B-4143-9A6B-9F8D373C35EC}" srcId="{96107EF4-8C7F-4F16-8198-6E892E72E7C6}" destId="{BC385E67-CFDE-4D1C-A711-4F07A63EAB24}" srcOrd="1" destOrd="0" parTransId="{B6FBF3B6-F89A-45DF-BF2A-503E5BBB95C3}" sibTransId="{8403A7C6-AEEE-4CD8-8685-D043CEF786CC}"/>
    <dgm:cxn modelId="{4F8C71AE-C8DF-4C39-A7BF-0750F5AC149D}" type="presOf" srcId="{11F88920-3089-49AE-A733-E6CA71B93767}" destId="{904C07CE-5A8C-45EC-9DA5-77816003994E}" srcOrd="0" destOrd="0" presId="urn:microsoft.com/office/officeart/2016/7/layout/RepeatingBendingProcessNew"/>
    <dgm:cxn modelId="{98F831B0-DEB3-43B2-8390-803D95C356D8}" type="presOf" srcId="{B5D3C262-6D0E-4FC8-8A04-F242A520974E}" destId="{41E31A2D-3858-4F2C-8D98-B78775AD75E9}" srcOrd="1" destOrd="0" presId="urn:microsoft.com/office/officeart/2016/7/layout/RepeatingBendingProcessNew"/>
    <dgm:cxn modelId="{AF51C5B3-7FAD-4484-AAAB-2DBEF3D5B41F}" type="presOf" srcId="{B5D3C262-6D0E-4FC8-8A04-F242A520974E}" destId="{4B74F9E6-F2E5-4157-87AD-09AD1D66EB15}" srcOrd="0" destOrd="0" presId="urn:microsoft.com/office/officeart/2016/7/layout/RepeatingBendingProcessNew"/>
    <dgm:cxn modelId="{02C96AB7-3B1E-488D-AF2B-46E847D8EAF6}" type="presOf" srcId="{FFB87410-5AD4-4727-ADB2-25F33D96CE5B}" destId="{C276D6CD-5FF1-42DB-B578-86D5777DF90F}" srcOrd="0" destOrd="0" presId="urn:microsoft.com/office/officeart/2016/7/layout/RepeatingBendingProcessNew"/>
    <dgm:cxn modelId="{54B688B8-73F7-4130-A6C4-C4B83A854456}" type="presOf" srcId="{9A835DD2-63C8-459E-B857-671682E3ABFC}" destId="{9B1A9E99-8170-43DD-A5EF-6CBDD263A294}" srcOrd="0" destOrd="0" presId="urn:microsoft.com/office/officeart/2016/7/layout/RepeatingBendingProcessNew"/>
    <dgm:cxn modelId="{DC1262BE-10D8-4F04-BCA0-F97F1A1027B9}" type="presOf" srcId="{A4333725-E329-4089-BC84-F64AE79A1EE2}" destId="{0A937FB3-8E52-41A0-AB45-230B5548849A}" srcOrd="0" destOrd="0" presId="urn:microsoft.com/office/officeart/2016/7/layout/RepeatingBendingProcessNew"/>
    <dgm:cxn modelId="{61A88BC7-7485-48B1-A7E5-49275F694C15}" srcId="{96107EF4-8C7F-4F16-8198-6E892E72E7C6}" destId="{FFB87410-5AD4-4727-ADB2-25F33D96CE5B}" srcOrd="4" destOrd="0" parTransId="{AB3727FA-7C52-4605-90F5-782F9C093AC9}" sibTransId="{7BD2512E-7ABE-46E2-B6B3-921AB7826D93}"/>
    <dgm:cxn modelId="{0AD749D3-398F-465E-857B-22A5C2352148}" type="presOf" srcId="{16D3E6B0-4D09-4A3A-B626-8356603B2F9B}" destId="{8C49B477-8A1F-43B2-BACA-9C36D3A5FBB7}" srcOrd="1" destOrd="0" presId="urn:microsoft.com/office/officeart/2016/7/layout/RepeatingBendingProcessNew"/>
    <dgm:cxn modelId="{EDB3B4D9-AB76-4E06-ABC8-258FF5971517}" type="presOf" srcId="{924F8124-1E22-4ED1-87E1-72FFEBD57D12}" destId="{F35D3D10-9BDE-419D-8286-38C2B346B8BB}" srcOrd="0" destOrd="0" presId="urn:microsoft.com/office/officeart/2016/7/layout/RepeatingBendingProcessNew"/>
    <dgm:cxn modelId="{0E8150DA-9092-47DB-9ADD-6059DDA5FFBB}" type="presOf" srcId="{16D3E6B0-4D09-4A3A-B626-8356603B2F9B}" destId="{101BE565-C1DE-4541-8A7A-2BD371943C62}" srcOrd="0" destOrd="0" presId="urn:microsoft.com/office/officeart/2016/7/layout/RepeatingBendingProcessNew"/>
    <dgm:cxn modelId="{9B6C52F3-39F6-4D41-A4F8-E4A94AC07818}" type="presOf" srcId="{D99E2514-2059-43C1-A05B-56F2AC27D3EF}" destId="{539CF0CF-0278-474C-BE18-462B38E6AE7F}" srcOrd="0" destOrd="0" presId="urn:microsoft.com/office/officeart/2016/7/layout/RepeatingBendingProcessNew"/>
    <dgm:cxn modelId="{485AF7F4-55CC-4EA1-BB07-CCF5FC2E44B9}" type="presOf" srcId="{04371770-1B75-4B96-ADAD-008822ADB55A}" destId="{AD27097A-1234-4C52-B6C3-9EA426301AD5}" srcOrd="0" destOrd="0" presId="urn:microsoft.com/office/officeart/2016/7/layout/RepeatingBendingProcessNew"/>
    <dgm:cxn modelId="{384E2BF5-C1A8-41A5-B8BC-8345C7E685C2}" type="presOf" srcId="{7BD2512E-7ABE-46E2-B6B3-921AB7826D93}" destId="{2CA916FC-9E50-4DAA-9E2E-DD116CCBB87A}" srcOrd="1" destOrd="0" presId="urn:microsoft.com/office/officeart/2016/7/layout/RepeatingBendingProcessNew"/>
    <dgm:cxn modelId="{847B98F8-1AB5-414D-83D1-6127ED2C6C13}" srcId="{96107EF4-8C7F-4F16-8198-6E892E72E7C6}" destId="{3839A237-CF34-48D5-A434-3DCE5AD06504}" srcOrd="0" destOrd="0" parTransId="{7A86E522-0134-41FF-96DC-CD63A948F230}" sibTransId="{04371770-1B75-4B96-ADAD-008822ADB55A}"/>
    <dgm:cxn modelId="{994D10BA-4A97-4F56-A8BF-750EF16BC8A1}" type="presParOf" srcId="{7E110835-E231-4AB0-900D-48A215566515}" destId="{69414E76-5C09-4958-92FC-DE29AD77749E}" srcOrd="0" destOrd="0" presId="urn:microsoft.com/office/officeart/2016/7/layout/RepeatingBendingProcessNew"/>
    <dgm:cxn modelId="{AD70A29D-D197-4F00-AAF8-DE3F39514C3B}" type="presParOf" srcId="{7E110835-E231-4AB0-900D-48A215566515}" destId="{AD27097A-1234-4C52-B6C3-9EA426301AD5}" srcOrd="1" destOrd="0" presId="urn:microsoft.com/office/officeart/2016/7/layout/RepeatingBendingProcessNew"/>
    <dgm:cxn modelId="{875EDC4D-248E-4BB6-8504-83A43D4DC7E7}" type="presParOf" srcId="{AD27097A-1234-4C52-B6C3-9EA426301AD5}" destId="{8E8914D5-B086-412E-968C-99150B7E5857}" srcOrd="0" destOrd="0" presId="urn:microsoft.com/office/officeart/2016/7/layout/RepeatingBendingProcessNew"/>
    <dgm:cxn modelId="{89651877-D1FD-4D4C-ADB0-49B3DB109BD0}" type="presParOf" srcId="{7E110835-E231-4AB0-900D-48A215566515}" destId="{B45E0497-BE5C-4831-B8D0-DE948117B52F}" srcOrd="2" destOrd="0" presId="urn:microsoft.com/office/officeart/2016/7/layout/RepeatingBendingProcessNew"/>
    <dgm:cxn modelId="{B6A58ECE-C797-43D3-B2AF-3C5FA2ABDC36}" type="presParOf" srcId="{7E110835-E231-4AB0-900D-48A215566515}" destId="{EB037C12-E6B9-49D0-979E-D9B931443F67}" srcOrd="3" destOrd="0" presId="urn:microsoft.com/office/officeart/2016/7/layout/RepeatingBendingProcessNew"/>
    <dgm:cxn modelId="{8BBF0CF2-E970-4DC2-9106-54152E217D3C}" type="presParOf" srcId="{EB037C12-E6B9-49D0-979E-D9B931443F67}" destId="{5B89A532-0DC0-4CF8-A21D-CF342F551F32}" srcOrd="0" destOrd="0" presId="urn:microsoft.com/office/officeart/2016/7/layout/RepeatingBendingProcessNew"/>
    <dgm:cxn modelId="{5D37B50B-9129-47FC-B501-5233D585E142}" type="presParOf" srcId="{7E110835-E231-4AB0-900D-48A215566515}" destId="{1DC601F2-6D71-4316-81A4-440EF11E3DD4}" srcOrd="4" destOrd="0" presId="urn:microsoft.com/office/officeart/2016/7/layout/RepeatingBendingProcessNew"/>
    <dgm:cxn modelId="{98ABB9C4-F1F1-4334-9592-A587E72E191F}" type="presParOf" srcId="{7E110835-E231-4AB0-900D-48A215566515}" destId="{101BE565-C1DE-4541-8A7A-2BD371943C62}" srcOrd="5" destOrd="0" presId="urn:microsoft.com/office/officeart/2016/7/layout/RepeatingBendingProcessNew"/>
    <dgm:cxn modelId="{B9A72E86-1EB8-40A7-B4B9-6E0B516D6934}" type="presParOf" srcId="{101BE565-C1DE-4541-8A7A-2BD371943C62}" destId="{8C49B477-8A1F-43B2-BACA-9C36D3A5FBB7}" srcOrd="0" destOrd="0" presId="urn:microsoft.com/office/officeart/2016/7/layout/RepeatingBendingProcessNew"/>
    <dgm:cxn modelId="{FB2A3277-C82D-4EE2-951D-47E51BC6E658}" type="presParOf" srcId="{7E110835-E231-4AB0-900D-48A215566515}" destId="{72647815-24D9-4039-AD70-45573170EF8F}" srcOrd="6" destOrd="0" presId="urn:microsoft.com/office/officeart/2016/7/layout/RepeatingBendingProcessNew"/>
    <dgm:cxn modelId="{8D4B30EE-AD0A-4134-81DC-01A493705865}" type="presParOf" srcId="{7E110835-E231-4AB0-900D-48A215566515}" destId="{F35D3D10-9BDE-419D-8286-38C2B346B8BB}" srcOrd="7" destOrd="0" presId="urn:microsoft.com/office/officeart/2016/7/layout/RepeatingBendingProcessNew"/>
    <dgm:cxn modelId="{DE4DA907-BC0B-4375-9BFD-D1E9A374575A}" type="presParOf" srcId="{F35D3D10-9BDE-419D-8286-38C2B346B8BB}" destId="{20082F1A-722B-4464-97FD-06324481ABB5}" srcOrd="0" destOrd="0" presId="urn:microsoft.com/office/officeart/2016/7/layout/RepeatingBendingProcessNew"/>
    <dgm:cxn modelId="{7EF5931E-0811-4540-9183-4E4EB04159CC}" type="presParOf" srcId="{7E110835-E231-4AB0-900D-48A215566515}" destId="{C276D6CD-5FF1-42DB-B578-86D5777DF90F}" srcOrd="8" destOrd="0" presId="urn:microsoft.com/office/officeart/2016/7/layout/RepeatingBendingProcessNew"/>
    <dgm:cxn modelId="{6852A5B1-AC31-4B3D-93A5-CF0CD7A29E97}" type="presParOf" srcId="{7E110835-E231-4AB0-900D-48A215566515}" destId="{E132CDAE-3AA0-4A20-A2B8-A95F709B67F9}" srcOrd="9" destOrd="0" presId="urn:microsoft.com/office/officeart/2016/7/layout/RepeatingBendingProcessNew"/>
    <dgm:cxn modelId="{3F77CE26-9CBD-425A-B0A3-5D1E0D7E91C8}" type="presParOf" srcId="{E132CDAE-3AA0-4A20-A2B8-A95F709B67F9}" destId="{2CA916FC-9E50-4DAA-9E2E-DD116CCBB87A}" srcOrd="0" destOrd="0" presId="urn:microsoft.com/office/officeart/2016/7/layout/RepeatingBendingProcessNew"/>
    <dgm:cxn modelId="{E6BDB466-4728-483E-A903-8EA7E10406B7}" type="presParOf" srcId="{7E110835-E231-4AB0-900D-48A215566515}" destId="{3E744D5B-5ACE-48F4-94AF-2A438560568F}" srcOrd="10" destOrd="0" presId="urn:microsoft.com/office/officeart/2016/7/layout/RepeatingBendingProcessNew"/>
    <dgm:cxn modelId="{C14613D4-DBED-407A-8F36-95393EF73654}" type="presParOf" srcId="{7E110835-E231-4AB0-900D-48A215566515}" destId="{0A1E9122-8BFB-44EF-B66D-082EC9EF8C84}" srcOrd="11" destOrd="0" presId="urn:microsoft.com/office/officeart/2016/7/layout/RepeatingBendingProcessNew"/>
    <dgm:cxn modelId="{B5A21B59-1837-4F4D-98F0-3F382F5F5FC3}" type="presParOf" srcId="{0A1E9122-8BFB-44EF-B66D-082EC9EF8C84}" destId="{6B5EB85D-5BCE-4B4D-B7B3-A0E7D4C93974}" srcOrd="0" destOrd="0" presId="urn:microsoft.com/office/officeart/2016/7/layout/RepeatingBendingProcessNew"/>
    <dgm:cxn modelId="{976F4D47-EA93-4FD3-9BC9-A90D4B601CAA}" type="presParOf" srcId="{7E110835-E231-4AB0-900D-48A215566515}" destId="{9B1A9E99-8170-43DD-A5EF-6CBDD263A294}" srcOrd="12" destOrd="0" presId="urn:microsoft.com/office/officeart/2016/7/layout/RepeatingBendingProcessNew"/>
    <dgm:cxn modelId="{10C65BA1-2A5F-478E-980E-618DA7C21354}" type="presParOf" srcId="{7E110835-E231-4AB0-900D-48A215566515}" destId="{A01A9AA6-6924-4AE6-9CEE-75354524D3F4}" srcOrd="13" destOrd="0" presId="urn:microsoft.com/office/officeart/2016/7/layout/RepeatingBendingProcessNew"/>
    <dgm:cxn modelId="{4BBDFD42-F9F2-4E88-B302-69DD5911B50B}" type="presParOf" srcId="{A01A9AA6-6924-4AE6-9CEE-75354524D3F4}" destId="{9B20155C-C175-435A-A14B-8D38FD4EDAA3}" srcOrd="0" destOrd="0" presId="urn:microsoft.com/office/officeart/2016/7/layout/RepeatingBendingProcessNew"/>
    <dgm:cxn modelId="{999CC93D-D74A-41EA-B809-6BA3242BDB02}" type="presParOf" srcId="{7E110835-E231-4AB0-900D-48A215566515}" destId="{D2C3A1C0-2B48-4DD1-A2F5-8B179543C8C7}" srcOrd="14" destOrd="0" presId="urn:microsoft.com/office/officeart/2016/7/layout/RepeatingBendingProcessNew"/>
    <dgm:cxn modelId="{F57E71EE-1A71-469E-BC96-BFD67139A240}" type="presParOf" srcId="{7E110835-E231-4AB0-900D-48A215566515}" destId="{7213F3B3-996F-4A23-A34E-9B17566D49CC}" srcOrd="15" destOrd="0" presId="urn:microsoft.com/office/officeart/2016/7/layout/RepeatingBendingProcessNew"/>
    <dgm:cxn modelId="{FF081071-BFED-48D3-AECF-69312D94E2B8}" type="presParOf" srcId="{7213F3B3-996F-4A23-A34E-9B17566D49CC}" destId="{24D8A95D-C738-440E-8478-6E56118C4A16}" srcOrd="0" destOrd="0" presId="urn:microsoft.com/office/officeart/2016/7/layout/RepeatingBendingProcessNew"/>
    <dgm:cxn modelId="{FDB65EA6-4208-47F5-85D1-13D1293FADD8}" type="presParOf" srcId="{7E110835-E231-4AB0-900D-48A215566515}" destId="{0A937FB3-8E52-41A0-AB45-230B5548849A}" srcOrd="16" destOrd="0" presId="urn:microsoft.com/office/officeart/2016/7/layout/RepeatingBendingProcessNew"/>
    <dgm:cxn modelId="{F1E2C725-0614-4286-9579-16FDBC0A2F9F}" type="presParOf" srcId="{7E110835-E231-4AB0-900D-48A215566515}" destId="{539CF0CF-0278-474C-BE18-462B38E6AE7F}" srcOrd="17" destOrd="0" presId="urn:microsoft.com/office/officeart/2016/7/layout/RepeatingBendingProcessNew"/>
    <dgm:cxn modelId="{ECB733DC-6184-4722-8069-549081469F51}" type="presParOf" srcId="{539CF0CF-0278-474C-BE18-462B38E6AE7F}" destId="{ACD44BCB-A8A8-4B2C-AC60-099458A7576C}" srcOrd="0" destOrd="0" presId="urn:microsoft.com/office/officeart/2016/7/layout/RepeatingBendingProcessNew"/>
    <dgm:cxn modelId="{00705206-06F0-4D1B-A4E1-86732975AFC3}" type="presParOf" srcId="{7E110835-E231-4AB0-900D-48A215566515}" destId="{2F21B4E4-9B3F-40D7-8ADA-D0EA996DA8BF}" srcOrd="18" destOrd="0" presId="urn:microsoft.com/office/officeart/2016/7/layout/RepeatingBendingProcessNew"/>
    <dgm:cxn modelId="{61090E60-28C7-4E6D-8CCF-E019601BD7F2}" type="presParOf" srcId="{7E110835-E231-4AB0-900D-48A215566515}" destId="{7831DF42-027B-46D5-84EE-F29B72ACC6EA}" srcOrd="19" destOrd="0" presId="urn:microsoft.com/office/officeart/2016/7/layout/RepeatingBendingProcessNew"/>
    <dgm:cxn modelId="{993A042D-EC58-419B-B3B4-A7ECC13554C5}" type="presParOf" srcId="{7831DF42-027B-46D5-84EE-F29B72ACC6EA}" destId="{A7600CDD-3FEB-4EA4-B62F-3296D20D5442}" srcOrd="0" destOrd="0" presId="urn:microsoft.com/office/officeart/2016/7/layout/RepeatingBendingProcessNew"/>
    <dgm:cxn modelId="{8A7D3629-1D51-4879-89BB-614DF9BD1E51}" type="presParOf" srcId="{7E110835-E231-4AB0-900D-48A215566515}" destId="{904C07CE-5A8C-45EC-9DA5-77816003994E}" srcOrd="20" destOrd="0" presId="urn:microsoft.com/office/officeart/2016/7/layout/RepeatingBendingProcessNew"/>
    <dgm:cxn modelId="{5EBCB525-2D05-4A63-A0CE-11716EA31BE9}" type="presParOf" srcId="{7E110835-E231-4AB0-900D-48A215566515}" destId="{4B74F9E6-F2E5-4157-87AD-09AD1D66EB15}" srcOrd="21" destOrd="0" presId="urn:microsoft.com/office/officeart/2016/7/layout/RepeatingBendingProcessNew"/>
    <dgm:cxn modelId="{4874D55B-C2AB-42D4-9ADC-6533408F04BA}" type="presParOf" srcId="{4B74F9E6-F2E5-4157-87AD-09AD1D66EB15}" destId="{41E31A2D-3858-4F2C-8D98-B78775AD75E9}" srcOrd="0" destOrd="0" presId="urn:microsoft.com/office/officeart/2016/7/layout/RepeatingBendingProcessNew"/>
    <dgm:cxn modelId="{89D96DCF-C789-4C73-AE24-31E02DE49249}" type="presParOf" srcId="{7E110835-E231-4AB0-900D-48A215566515}" destId="{4E4DF0EC-602F-4BD3-ACAC-1A339023A937}" srcOrd="2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7097A-1234-4C52-B6C3-9EA426301AD5}">
      <dsp:nvSpPr>
        <dsp:cNvPr id="0" name=""/>
        <dsp:cNvSpPr/>
      </dsp:nvSpPr>
      <dsp:spPr>
        <a:xfrm>
          <a:off x="1812171" y="592918"/>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4863" y="636554"/>
        <a:ext cx="20841" cy="4168"/>
      </dsp:txXfrm>
    </dsp:sp>
    <dsp:sp modelId="{69414E76-5C09-4958-92FC-DE29AD77749E}">
      <dsp:nvSpPr>
        <dsp:cNvPr id="0" name=""/>
        <dsp:cNvSpPr/>
      </dsp:nvSpPr>
      <dsp:spPr>
        <a:xfrm>
          <a:off x="1691" y="94954"/>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dirty="0"/>
            <a:t>What You Need to Know About ACGME and ABFM Expectations for a Shift to Competency-Based Medical Education</a:t>
          </a:r>
          <a:endParaRPr lang="en-US" sz="1200" kern="1200" dirty="0"/>
        </a:p>
      </dsp:txBody>
      <dsp:txXfrm>
        <a:off x="1691" y="94954"/>
        <a:ext cx="1812280" cy="1087368"/>
      </dsp:txXfrm>
    </dsp:sp>
    <dsp:sp modelId="{EB037C12-E6B9-49D0-979E-D9B931443F67}">
      <dsp:nvSpPr>
        <dsp:cNvPr id="0" name=""/>
        <dsp:cNvSpPr/>
      </dsp:nvSpPr>
      <dsp:spPr>
        <a:xfrm>
          <a:off x="4041276" y="592918"/>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3967" y="636554"/>
        <a:ext cx="20841" cy="4168"/>
      </dsp:txXfrm>
    </dsp:sp>
    <dsp:sp modelId="{B45E0497-BE5C-4831-B8D0-DE948117B52F}">
      <dsp:nvSpPr>
        <dsp:cNvPr id="0" name=""/>
        <dsp:cNvSpPr/>
      </dsp:nvSpPr>
      <dsp:spPr>
        <a:xfrm>
          <a:off x="2230796" y="94954"/>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a:t>Reflections, Goals, &amp; Objectives – Oh My! Best Practices for Creating ILPs</a:t>
          </a:r>
          <a:endParaRPr lang="en-US" sz="1200" kern="1200"/>
        </a:p>
      </dsp:txBody>
      <dsp:txXfrm>
        <a:off x="2230796" y="94954"/>
        <a:ext cx="1812280" cy="1087368"/>
      </dsp:txXfrm>
    </dsp:sp>
    <dsp:sp modelId="{101BE565-C1DE-4541-8A7A-2BD371943C62}">
      <dsp:nvSpPr>
        <dsp:cNvPr id="0" name=""/>
        <dsp:cNvSpPr/>
      </dsp:nvSpPr>
      <dsp:spPr>
        <a:xfrm>
          <a:off x="6270380" y="592918"/>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53072" y="636554"/>
        <a:ext cx="20841" cy="4168"/>
      </dsp:txXfrm>
    </dsp:sp>
    <dsp:sp modelId="{1DC601F2-6D71-4316-81A4-440EF11E3DD4}">
      <dsp:nvSpPr>
        <dsp:cNvPr id="0" name=""/>
        <dsp:cNvSpPr/>
      </dsp:nvSpPr>
      <dsp:spPr>
        <a:xfrm>
          <a:off x="4459900" y="94954"/>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a:t>Let’s Talk About Entrustment</a:t>
          </a:r>
          <a:endParaRPr lang="en-US" sz="1200" kern="1200"/>
        </a:p>
      </dsp:txBody>
      <dsp:txXfrm>
        <a:off x="4459900" y="94954"/>
        <a:ext cx="1812280" cy="1087368"/>
      </dsp:txXfrm>
    </dsp:sp>
    <dsp:sp modelId="{F35D3D10-9BDE-419D-8286-38C2B346B8BB}">
      <dsp:nvSpPr>
        <dsp:cNvPr id="0" name=""/>
        <dsp:cNvSpPr/>
      </dsp:nvSpPr>
      <dsp:spPr>
        <a:xfrm>
          <a:off x="907831" y="1180522"/>
          <a:ext cx="6687313" cy="386224"/>
        </a:xfrm>
        <a:custGeom>
          <a:avLst/>
          <a:gdLst/>
          <a:ahLst/>
          <a:cxnLst/>
          <a:rect l="0" t="0" r="0" b="0"/>
          <a:pathLst>
            <a:path>
              <a:moveTo>
                <a:pt x="6687313" y="0"/>
              </a:moveTo>
              <a:lnTo>
                <a:pt x="6687313" y="210212"/>
              </a:lnTo>
              <a:lnTo>
                <a:pt x="0" y="210212"/>
              </a:lnTo>
              <a:lnTo>
                <a:pt x="0" y="38622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3981" y="1371550"/>
        <a:ext cx="335014" cy="4168"/>
      </dsp:txXfrm>
    </dsp:sp>
    <dsp:sp modelId="{72647815-24D9-4039-AD70-45573170EF8F}">
      <dsp:nvSpPr>
        <dsp:cNvPr id="0" name=""/>
        <dsp:cNvSpPr/>
      </dsp:nvSpPr>
      <dsp:spPr>
        <a:xfrm>
          <a:off x="6689005" y="94954"/>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a:t>Assessment Tools for CBME and the Core Outcomes</a:t>
          </a:r>
          <a:endParaRPr lang="en-US" sz="1200" kern="1200"/>
        </a:p>
      </dsp:txBody>
      <dsp:txXfrm>
        <a:off x="6689005" y="94954"/>
        <a:ext cx="1812280" cy="1087368"/>
      </dsp:txXfrm>
    </dsp:sp>
    <dsp:sp modelId="{E132CDAE-3AA0-4A20-A2B8-A95F709B67F9}">
      <dsp:nvSpPr>
        <dsp:cNvPr id="0" name=""/>
        <dsp:cNvSpPr/>
      </dsp:nvSpPr>
      <dsp:spPr>
        <a:xfrm>
          <a:off x="1812171" y="2097111"/>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4863" y="2140746"/>
        <a:ext cx="20841" cy="4168"/>
      </dsp:txXfrm>
    </dsp:sp>
    <dsp:sp modelId="{C276D6CD-5FF1-42DB-B578-86D5777DF90F}">
      <dsp:nvSpPr>
        <dsp:cNvPr id="0" name=""/>
        <dsp:cNvSpPr/>
      </dsp:nvSpPr>
      <dsp:spPr>
        <a:xfrm>
          <a:off x="1691" y="1599146"/>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a:t>Building CBME Into Faculty Development</a:t>
          </a:r>
          <a:endParaRPr lang="en-US" sz="1200" kern="1200"/>
        </a:p>
      </dsp:txBody>
      <dsp:txXfrm>
        <a:off x="1691" y="1599146"/>
        <a:ext cx="1812280" cy="1087368"/>
      </dsp:txXfrm>
    </dsp:sp>
    <dsp:sp modelId="{0A1E9122-8BFB-44EF-B66D-082EC9EF8C84}">
      <dsp:nvSpPr>
        <dsp:cNvPr id="0" name=""/>
        <dsp:cNvSpPr/>
      </dsp:nvSpPr>
      <dsp:spPr>
        <a:xfrm>
          <a:off x="4041276" y="2097111"/>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3967" y="2140746"/>
        <a:ext cx="20841" cy="4168"/>
      </dsp:txXfrm>
    </dsp:sp>
    <dsp:sp modelId="{3E744D5B-5ACE-48F4-94AF-2A438560568F}">
      <dsp:nvSpPr>
        <dsp:cNvPr id="0" name=""/>
        <dsp:cNvSpPr/>
      </dsp:nvSpPr>
      <dsp:spPr>
        <a:xfrm>
          <a:off x="2230796" y="1599146"/>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dirty="0"/>
            <a:t>Advisors and Coaches: The Evolving Role of Faculty and Resident Relationships</a:t>
          </a:r>
          <a:endParaRPr lang="en-US" sz="1200" kern="1200" dirty="0"/>
        </a:p>
      </dsp:txBody>
      <dsp:txXfrm>
        <a:off x="2230796" y="1599146"/>
        <a:ext cx="1812280" cy="1087368"/>
      </dsp:txXfrm>
    </dsp:sp>
    <dsp:sp modelId="{A01A9AA6-6924-4AE6-9CEE-75354524D3F4}">
      <dsp:nvSpPr>
        <dsp:cNvPr id="0" name=""/>
        <dsp:cNvSpPr/>
      </dsp:nvSpPr>
      <dsp:spPr>
        <a:xfrm>
          <a:off x="6270380" y="2097111"/>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53072" y="2140746"/>
        <a:ext cx="20841" cy="4168"/>
      </dsp:txXfrm>
    </dsp:sp>
    <dsp:sp modelId="{9B1A9E99-8170-43DD-A5EF-6CBDD263A294}">
      <dsp:nvSpPr>
        <dsp:cNvPr id="0" name=""/>
        <dsp:cNvSpPr/>
      </dsp:nvSpPr>
      <dsp:spPr>
        <a:xfrm>
          <a:off x="4459900" y="1599146"/>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dirty="0"/>
            <a:t>Individualized Learning and Resident Assessment: A CBME Orientation for Residents</a:t>
          </a:r>
          <a:endParaRPr lang="en-US" sz="1200" kern="1200" dirty="0"/>
        </a:p>
      </dsp:txBody>
      <dsp:txXfrm>
        <a:off x="4459900" y="1599146"/>
        <a:ext cx="1812280" cy="1087368"/>
      </dsp:txXfrm>
    </dsp:sp>
    <dsp:sp modelId="{7213F3B3-996F-4A23-A34E-9B17566D49CC}">
      <dsp:nvSpPr>
        <dsp:cNvPr id="0" name=""/>
        <dsp:cNvSpPr/>
      </dsp:nvSpPr>
      <dsp:spPr>
        <a:xfrm>
          <a:off x="907831" y="2684715"/>
          <a:ext cx="6687313" cy="386224"/>
        </a:xfrm>
        <a:custGeom>
          <a:avLst/>
          <a:gdLst/>
          <a:ahLst/>
          <a:cxnLst/>
          <a:rect l="0" t="0" r="0" b="0"/>
          <a:pathLst>
            <a:path>
              <a:moveTo>
                <a:pt x="6687313" y="0"/>
              </a:moveTo>
              <a:lnTo>
                <a:pt x="6687313" y="210212"/>
              </a:lnTo>
              <a:lnTo>
                <a:pt x="0" y="210212"/>
              </a:lnTo>
              <a:lnTo>
                <a:pt x="0" y="38622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3981" y="2875743"/>
        <a:ext cx="335014" cy="4168"/>
      </dsp:txXfrm>
    </dsp:sp>
    <dsp:sp modelId="{D2C3A1C0-2B48-4DD1-A2F5-8B179543C8C7}">
      <dsp:nvSpPr>
        <dsp:cNvPr id="0" name=""/>
        <dsp:cNvSpPr/>
      </dsp:nvSpPr>
      <dsp:spPr>
        <a:xfrm>
          <a:off x="6689005" y="1599146"/>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dirty="0"/>
            <a:t>How to Have Reflective Feedback Conversations and Develop a Culture of Effective Feedback</a:t>
          </a:r>
          <a:endParaRPr lang="en-US" sz="1200" kern="1200" dirty="0"/>
        </a:p>
      </dsp:txBody>
      <dsp:txXfrm>
        <a:off x="6689005" y="1599146"/>
        <a:ext cx="1812280" cy="1087368"/>
      </dsp:txXfrm>
    </dsp:sp>
    <dsp:sp modelId="{539CF0CF-0278-474C-BE18-462B38E6AE7F}">
      <dsp:nvSpPr>
        <dsp:cNvPr id="0" name=""/>
        <dsp:cNvSpPr/>
      </dsp:nvSpPr>
      <dsp:spPr>
        <a:xfrm>
          <a:off x="1812171" y="3601303"/>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4863" y="3644939"/>
        <a:ext cx="20841" cy="4168"/>
      </dsp:txXfrm>
    </dsp:sp>
    <dsp:sp modelId="{0A937FB3-8E52-41A0-AB45-230B5548849A}">
      <dsp:nvSpPr>
        <dsp:cNvPr id="0" name=""/>
        <dsp:cNvSpPr/>
      </dsp:nvSpPr>
      <dsp:spPr>
        <a:xfrm>
          <a:off x="1691" y="3103339"/>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dirty="0"/>
            <a:t>Fostering Master Adaptive Learning and a Growth Mindset in Your Program</a:t>
          </a:r>
        </a:p>
      </dsp:txBody>
      <dsp:txXfrm>
        <a:off x="1691" y="3103339"/>
        <a:ext cx="1812280" cy="1087368"/>
      </dsp:txXfrm>
    </dsp:sp>
    <dsp:sp modelId="{7831DF42-027B-46D5-84EE-F29B72ACC6EA}">
      <dsp:nvSpPr>
        <dsp:cNvPr id="0" name=""/>
        <dsp:cNvSpPr/>
      </dsp:nvSpPr>
      <dsp:spPr>
        <a:xfrm>
          <a:off x="4041276" y="3601303"/>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3967" y="3644939"/>
        <a:ext cx="20841" cy="4168"/>
      </dsp:txXfrm>
    </dsp:sp>
    <dsp:sp modelId="{2F21B4E4-9B3F-40D7-8ADA-D0EA996DA8BF}">
      <dsp:nvSpPr>
        <dsp:cNvPr id="0" name=""/>
        <dsp:cNvSpPr/>
      </dsp:nvSpPr>
      <dsp:spPr>
        <a:xfrm>
          <a:off x="2230796" y="3103339"/>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dirty="0"/>
            <a:t>How to Effectively Use Electives to Help Residents Attain Competency in the Core Outcomes</a:t>
          </a:r>
          <a:endParaRPr lang="en-US" sz="1200" kern="1200" dirty="0"/>
        </a:p>
      </dsp:txBody>
      <dsp:txXfrm>
        <a:off x="2230796" y="3103339"/>
        <a:ext cx="1812280" cy="1087368"/>
      </dsp:txXfrm>
    </dsp:sp>
    <dsp:sp modelId="{4B74F9E6-F2E5-4157-87AD-09AD1D66EB15}">
      <dsp:nvSpPr>
        <dsp:cNvPr id="0" name=""/>
        <dsp:cNvSpPr/>
      </dsp:nvSpPr>
      <dsp:spPr>
        <a:xfrm>
          <a:off x="6270380" y="3601303"/>
          <a:ext cx="386224" cy="91440"/>
        </a:xfrm>
        <a:custGeom>
          <a:avLst/>
          <a:gdLst/>
          <a:ahLst/>
          <a:cxnLst/>
          <a:rect l="0" t="0" r="0" b="0"/>
          <a:pathLst>
            <a:path>
              <a:moveTo>
                <a:pt x="0" y="45720"/>
              </a:moveTo>
              <a:lnTo>
                <a:pt x="3862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53072" y="3644939"/>
        <a:ext cx="20841" cy="4168"/>
      </dsp:txXfrm>
    </dsp:sp>
    <dsp:sp modelId="{904C07CE-5A8C-45EC-9DA5-77816003994E}">
      <dsp:nvSpPr>
        <dsp:cNvPr id="0" name=""/>
        <dsp:cNvSpPr/>
      </dsp:nvSpPr>
      <dsp:spPr>
        <a:xfrm>
          <a:off x="4459900" y="3103339"/>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dirty="0"/>
            <a:t>The Role of Resident Portfolios in Competency-Based Assessment</a:t>
          </a:r>
          <a:endParaRPr lang="en-US" sz="1200" kern="1200" dirty="0"/>
        </a:p>
      </dsp:txBody>
      <dsp:txXfrm>
        <a:off x="4459900" y="3103339"/>
        <a:ext cx="1812280" cy="1087368"/>
      </dsp:txXfrm>
    </dsp:sp>
    <dsp:sp modelId="{4E4DF0EC-602F-4BD3-ACAC-1A339023A937}">
      <dsp:nvSpPr>
        <dsp:cNvPr id="0" name=""/>
        <dsp:cNvSpPr/>
      </dsp:nvSpPr>
      <dsp:spPr>
        <a:xfrm>
          <a:off x="6689005" y="3103339"/>
          <a:ext cx="1812280" cy="1087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803" tIns="93215" rIns="88803" bIns="93215" numCol="1" spcCol="1270" anchor="ctr" anchorCtr="0">
          <a:noAutofit/>
        </a:bodyPr>
        <a:lstStyle/>
        <a:p>
          <a:pPr marL="0" lvl="0" indent="0" algn="ctr" defTabSz="533400">
            <a:lnSpc>
              <a:spcPct val="90000"/>
            </a:lnSpc>
            <a:spcBef>
              <a:spcPct val="0"/>
            </a:spcBef>
            <a:spcAft>
              <a:spcPct val="35000"/>
            </a:spcAft>
            <a:buNone/>
          </a:pPr>
          <a:r>
            <a:rPr lang="en-US" sz="1200" b="0" i="0" kern="1200" dirty="0"/>
            <a:t>Managing Assessment Burden in CBME</a:t>
          </a:r>
          <a:endParaRPr lang="en-US" sz="1200" kern="1200" dirty="0"/>
        </a:p>
      </dsp:txBody>
      <dsp:txXfrm>
        <a:off x="6689005" y="3103339"/>
        <a:ext cx="1812280" cy="108736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70011-7736-4E97-823D-21D25174EF04}" type="datetimeFigureOut">
              <a:rPr lang="en-US" smtClean="0"/>
              <a:t>6/10/24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38077-A1A7-46AF-A121-40FBF35229AD}" type="slidenum">
              <a:rPr lang="en-US" smtClean="0"/>
              <a:t>‹#›</a:t>
            </a:fld>
            <a:endParaRPr lang="en-US"/>
          </a:p>
        </p:txBody>
      </p:sp>
    </p:spTree>
    <p:extLst>
      <p:ext uri="{BB962C8B-B14F-4D97-AF65-F5344CB8AC3E}">
        <p14:creationId xmlns:p14="http://schemas.microsoft.com/office/powerpoint/2010/main" val="822317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1</a:t>
            </a:fld>
            <a:endParaRPr lang="en-US"/>
          </a:p>
        </p:txBody>
      </p:sp>
    </p:spTree>
    <p:extLst>
      <p:ext uri="{BB962C8B-B14F-4D97-AF65-F5344CB8AC3E}">
        <p14:creationId xmlns:p14="http://schemas.microsoft.com/office/powerpoint/2010/main" val="115947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We've focused in previous webinars about the newly-implemented ABFM Core Outcomes for Family Medicine training. These outcomes were created in lock-step with the latest ACGME revisions in training requirements. As part of these new rules, individual learning plans are required as a resident-driven process. This requires us as faculty to develop skills to guide residents toward achieving the outcomes. In addition, a huge side effect of involving residents in this way is that it paves the way for them to develop skills in life-long learning—skills that are necessary for us as practicing family physicians in order to keep up with </a:t>
            </a:r>
          </a:p>
        </p:txBody>
      </p:sp>
      <p:sp>
        <p:nvSpPr>
          <p:cNvPr id="4" name="Slide Number Placeholder 3"/>
          <p:cNvSpPr>
            <a:spLocks noGrp="1"/>
          </p:cNvSpPr>
          <p:nvPr>
            <p:ph type="sldNum" sz="quarter" idx="5"/>
          </p:nvPr>
        </p:nvSpPr>
        <p:spPr/>
        <p:txBody>
          <a:bodyPr/>
          <a:lstStyle/>
          <a:p>
            <a:fld id="{0DC38077-A1A7-46AF-A121-40FBF35229AD}" type="slidenum">
              <a:rPr lang="en-US" smtClean="0"/>
              <a:t>10</a:t>
            </a:fld>
            <a:endParaRPr lang="en-US"/>
          </a:p>
        </p:txBody>
      </p:sp>
    </p:spTree>
    <p:extLst>
      <p:ext uri="{BB962C8B-B14F-4D97-AF65-F5344CB8AC3E}">
        <p14:creationId xmlns:p14="http://schemas.microsoft.com/office/powerpoint/2010/main" val="229842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As I stated on the last slide, the ACGME has clearly defined the process that residents and faculty should use in developing and refining the individual learning plan. This will require residents to have personal learning objectives along with identifying strategies to reach those objectives. The ACGME also says that residents should use facilitators to assist in the process. And that's where we come in—to help our residency faculty develop the skill-set needed to coach our residents in this process.</a:t>
            </a:r>
          </a:p>
          <a:p>
            <a:r>
              <a:rPr lang="en-US" dirty="0">
                <a:latin typeface="Calibri"/>
                <a:ea typeface="Calibri"/>
                <a:cs typeface="Calibri"/>
              </a:rPr>
              <a:t>.</a:t>
            </a:r>
          </a:p>
        </p:txBody>
      </p:sp>
      <p:sp>
        <p:nvSpPr>
          <p:cNvPr id="4" name="Slide Number Placeholder 3"/>
          <p:cNvSpPr>
            <a:spLocks noGrp="1"/>
          </p:cNvSpPr>
          <p:nvPr>
            <p:ph type="sldNum" sz="quarter" idx="5"/>
          </p:nvPr>
        </p:nvSpPr>
        <p:spPr/>
        <p:txBody>
          <a:bodyPr/>
          <a:lstStyle/>
          <a:p>
            <a:fld id="{0DC38077-A1A7-46AF-A121-40FBF35229AD}" type="slidenum">
              <a:rPr lang="en-US" smtClean="0"/>
              <a:t>11</a:t>
            </a:fld>
            <a:endParaRPr lang="en-US"/>
          </a:p>
        </p:txBody>
      </p:sp>
    </p:spTree>
    <p:extLst>
      <p:ext uri="{BB962C8B-B14F-4D97-AF65-F5344CB8AC3E}">
        <p14:creationId xmlns:p14="http://schemas.microsoft.com/office/powerpoint/2010/main" val="3260945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82828"/>
                </a:solidFill>
                <a:effectLst/>
                <a:highlight>
                  <a:srgbClr val="F7F7F7"/>
                </a:highlight>
                <a:latin typeface="MuseoSans"/>
              </a:rPr>
              <a:t>https://</a:t>
            </a:r>
            <a:r>
              <a:rPr lang="en-US" b="0" i="0" u="none" strike="noStrike" dirty="0" err="1">
                <a:solidFill>
                  <a:srgbClr val="282828"/>
                </a:solidFill>
                <a:effectLst/>
                <a:highlight>
                  <a:srgbClr val="F7F7F7"/>
                </a:highlight>
                <a:latin typeface="MuseoSans"/>
              </a:rPr>
              <a:t>www.frontiersin.org</a:t>
            </a:r>
            <a:r>
              <a:rPr lang="en-US" b="0" i="0" u="none" strike="noStrike" dirty="0">
                <a:solidFill>
                  <a:srgbClr val="282828"/>
                </a:solidFill>
                <a:effectLst/>
                <a:highlight>
                  <a:srgbClr val="F7F7F7"/>
                </a:highlight>
                <a:latin typeface="MuseoSans"/>
              </a:rPr>
              <a:t>/journals/psychology/articles/10.3389/fpsyg.2021.809362/</a:t>
            </a:r>
            <a:r>
              <a:rPr lang="en-US" b="0" i="0" u="none" strike="noStrike" dirty="0" err="1">
                <a:solidFill>
                  <a:srgbClr val="282828"/>
                </a:solidFill>
                <a:effectLst/>
                <a:highlight>
                  <a:srgbClr val="F7F7F7"/>
                </a:highlight>
                <a:latin typeface="MuseoSans"/>
              </a:rPr>
              <a:t>full?inf_contact_key</a:t>
            </a:r>
            <a:r>
              <a:rPr lang="en-US" b="0" i="0" u="none" strike="noStrike" dirty="0">
                <a:solidFill>
                  <a:srgbClr val="282828"/>
                </a:solidFill>
                <a:effectLst/>
                <a:highlight>
                  <a:srgbClr val="F7F7F7"/>
                </a:highlight>
                <a:latin typeface="MuseoSans"/>
              </a:rPr>
              <a:t>=1d97af00d45869212e5ccbbfb3fa35821b0a3f0fd3ee5d9b43fb34c6613498d7</a:t>
            </a:r>
          </a:p>
          <a:p>
            <a:r>
              <a:rPr lang="en-US" b="0" i="0" u="none" strike="noStrike" dirty="0">
                <a:solidFill>
                  <a:srgbClr val="282828"/>
                </a:solidFill>
                <a:effectLst/>
                <a:highlight>
                  <a:srgbClr val="F7F7F7"/>
                </a:highlight>
                <a:latin typeface="MuseoSans"/>
              </a:rPr>
              <a:t>https://</a:t>
            </a:r>
            <a:r>
              <a:rPr lang="en-US" b="0" i="0" u="none" strike="noStrike" dirty="0" err="1">
                <a:solidFill>
                  <a:srgbClr val="282828"/>
                </a:solidFill>
                <a:effectLst/>
                <a:highlight>
                  <a:srgbClr val="F7F7F7"/>
                </a:highlight>
                <a:latin typeface="MuseoSans"/>
              </a:rPr>
              <a:t>pubmed.ncbi.nlm.nih.gov</a:t>
            </a:r>
            <a:r>
              <a:rPr lang="en-US" b="0" i="0" u="none" strike="noStrike" dirty="0">
                <a:solidFill>
                  <a:srgbClr val="282828"/>
                </a:solidFill>
                <a:effectLst/>
                <a:highlight>
                  <a:srgbClr val="F7F7F7"/>
                </a:highlight>
                <a:latin typeface="MuseoSans"/>
              </a:rPr>
              <a:t>/23802125/</a:t>
            </a:r>
          </a:p>
          <a:p>
            <a:r>
              <a:rPr lang="en-US" b="0" i="0" u="none" strike="noStrike" dirty="0">
                <a:solidFill>
                  <a:srgbClr val="282828"/>
                </a:solidFill>
                <a:effectLst/>
                <a:highlight>
                  <a:srgbClr val="F7F7F7"/>
                </a:highlight>
                <a:latin typeface="MuseoSans"/>
              </a:rPr>
              <a:t>https://</a:t>
            </a:r>
            <a:r>
              <a:rPr lang="en-US" b="0" i="0" u="none" strike="noStrike" dirty="0" err="1">
                <a:solidFill>
                  <a:srgbClr val="282828"/>
                </a:solidFill>
                <a:effectLst/>
                <a:highlight>
                  <a:srgbClr val="F7F7F7"/>
                </a:highlight>
                <a:latin typeface="MuseoSans"/>
              </a:rPr>
              <a:t>www.frontiersin.org</a:t>
            </a:r>
            <a:r>
              <a:rPr lang="en-US" b="0" i="0" u="none" strike="noStrike" dirty="0">
                <a:solidFill>
                  <a:srgbClr val="282828"/>
                </a:solidFill>
                <a:effectLst/>
                <a:highlight>
                  <a:srgbClr val="F7F7F7"/>
                </a:highlight>
                <a:latin typeface="MuseoSans"/>
              </a:rPr>
              <a:t>/articles/10.3389/feduc.2022.753710/full</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12</a:t>
            </a:fld>
            <a:endParaRPr lang="en-US"/>
          </a:p>
        </p:txBody>
      </p:sp>
    </p:spTree>
    <p:extLst>
      <p:ext uri="{BB962C8B-B14F-4D97-AF65-F5344CB8AC3E}">
        <p14:creationId xmlns:p14="http://schemas.microsoft.com/office/powerpoint/2010/main" val="102712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(Carrots/Sticks = Compliance vs Coaching =Engagement)</a:t>
            </a:r>
          </a:p>
          <a:p>
            <a:r>
              <a:rPr lang="en-US" dirty="0"/>
              <a:t>Principles of Self Determination – Agency, Relatedness, Competency – support more autonomous motivation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0" dirty="0">
                <a:solidFill>
                  <a:srgbClr val="333333"/>
                </a:solidFill>
                <a:effectLst/>
                <a:highlight>
                  <a:srgbClr val="FFFFFF"/>
                </a:highlight>
                <a:latin typeface="Aptos" panose="020B0004020202020204" pitchFamily="34" charset="0"/>
                <a:ea typeface="Aptos" panose="020B0004020202020204" pitchFamily="34" charset="0"/>
                <a:cs typeface="Arial" panose="020B0604020202020204" pitchFamily="34" charset="0"/>
              </a:rPr>
              <a:t>Ryan, R. et al. (2019). Supporting autonomy, competence, and relatedness: The coaching process from a self-determination theory perspective. In S. English, J. M. </a:t>
            </a:r>
            <a:r>
              <a:rPr lang="en-US" sz="1800" b="0" kern="1000" dirty="0" err="1">
                <a:solidFill>
                  <a:srgbClr val="333333"/>
                </a:solidFill>
                <a:effectLst/>
                <a:highlight>
                  <a:srgbClr val="FFFFFF"/>
                </a:highlight>
                <a:latin typeface="Aptos" panose="020B0004020202020204" pitchFamily="34" charset="0"/>
                <a:ea typeface="Aptos" panose="020B0004020202020204" pitchFamily="34" charset="0"/>
                <a:cs typeface="Arial" panose="020B0604020202020204" pitchFamily="34" charset="0"/>
              </a:rPr>
              <a:t>Sabatine</a:t>
            </a:r>
            <a:r>
              <a:rPr lang="en-US" sz="1800" b="0" kern="1000" dirty="0">
                <a:solidFill>
                  <a:srgbClr val="333333"/>
                </a:solidFill>
                <a:effectLst/>
                <a:highlight>
                  <a:srgbClr val="FFFFFF"/>
                </a:highlight>
                <a:latin typeface="Aptos" panose="020B0004020202020204" pitchFamily="34" charset="0"/>
                <a:ea typeface="Aptos" panose="020B0004020202020204" pitchFamily="34" charset="0"/>
                <a:cs typeface="Arial" panose="020B0604020202020204" pitchFamily="34" charset="0"/>
              </a:rPr>
              <a:t>, &amp; P. Brownell (Eds.), </a:t>
            </a:r>
            <a:r>
              <a:rPr lang="en-US" sz="1800" b="0" i="1" kern="1000" dirty="0">
                <a:solidFill>
                  <a:srgbClr val="333333"/>
                </a:solidFill>
                <a:effectLst/>
                <a:latin typeface="Aptos" panose="020B0004020202020204" pitchFamily="34" charset="0"/>
                <a:ea typeface="Aptos" panose="020B0004020202020204" pitchFamily="34" charset="0"/>
                <a:cs typeface="Arial" panose="020B0604020202020204" pitchFamily="34" charset="0"/>
              </a:rPr>
              <a:t>Professional coaching: Principles and practice</a:t>
            </a:r>
            <a:r>
              <a:rPr lang="en-US" sz="1800" b="0" kern="1000" dirty="0">
                <a:solidFill>
                  <a:srgbClr val="333333"/>
                </a:solidFill>
                <a:effectLst/>
                <a:highlight>
                  <a:srgbClr val="FFFFFF"/>
                </a:highlight>
                <a:latin typeface="Aptos" panose="020B0004020202020204" pitchFamily="34" charset="0"/>
                <a:ea typeface="Aptos" panose="020B0004020202020204" pitchFamily="34" charset="0"/>
                <a:cs typeface="Arial" panose="020B0604020202020204" pitchFamily="34" charset="0"/>
              </a:rPr>
              <a:t> (pp. 231–245). Springer Publishing Company.</a:t>
            </a:r>
            <a:endParaRPr lang="en-US" sz="1800" b="1" kern="1000" dirty="0">
              <a:solidFill>
                <a:srgbClr val="156082"/>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E0546B-E7B9-AE45-9373-E50C151058E8}" type="slidenum">
              <a:rPr lang="en-US" smtClean="0"/>
              <a:t>13</a:t>
            </a:fld>
            <a:endParaRPr lang="en-US"/>
          </a:p>
        </p:txBody>
      </p:sp>
    </p:spTree>
    <p:extLst>
      <p:ext uri="{BB962C8B-B14F-4D97-AF65-F5344CB8AC3E}">
        <p14:creationId xmlns:p14="http://schemas.microsoft.com/office/powerpoint/2010/main" val="44201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spend the rest of the webinar talking about how you can put these concepts of coaching to work in your programs as you’re helping residents develop their own learning plans.</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14</a:t>
            </a:fld>
            <a:endParaRPr lang="en-US"/>
          </a:p>
        </p:txBody>
      </p:sp>
    </p:spTree>
    <p:extLst>
      <p:ext uri="{BB962C8B-B14F-4D97-AF65-F5344CB8AC3E}">
        <p14:creationId xmlns:p14="http://schemas.microsoft.com/office/powerpoint/2010/main" val="4060411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Terminology and Connotations – term is used in various ways in various settings. Talking across paradigms</a:t>
            </a:r>
          </a:p>
          <a:p>
            <a:r>
              <a:rPr lang="en-US" dirty="0"/>
              <a:t>Start with the coaching industry definition- ICF Definition: </a:t>
            </a:r>
            <a:r>
              <a:rPr lang="en-US" b="0" i="0" u="none" strike="noStrike" dirty="0">
                <a:solidFill>
                  <a:srgbClr val="040C28"/>
                </a:solidFill>
                <a:effectLst/>
                <a:highlight>
                  <a:srgbClr val="D3E3FD"/>
                </a:highlight>
                <a:latin typeface="Google Sans"/>
              </a:rPr>
              <a:t>partnering with clients in a thought-provoking and creative process that inspires them to maximize their personal and professional potential</a:t>
            </a:r>
            <a:r>
              <a:rPr lang="en-US" b="0" i="0" u="none" strike="noStrike" dirty="0">
                <a:solidFill>
                  <a:srgbClr val="4D5156"/>
                </a:solidFill>
                <a:effectLst/>
                <a:highlight>
                  <a:srgbClr val="FFFFFF"/>
                </a:highlight>
                <a:latin typeface="Google Sans"/>
              </a:rPr>
              <a:t>.</a:t>
            </a:r>
          </a:p>
          <a:p>
            <a:endParaRPr lang="en-US" b="0" i="0" u="none" strike="noStrike" dirty="0">
              <a:solidFill>
                <a:srgbClr val="4D5156"/>
              </a:solidFill>
              <a:effectLst/>
              <a:highlight>
                <a:srgbClr val="FFFFFF"/>
              </a:highlight>
              <a:latin typeface="Google Sans"/>
            </a:endParaRPr>
          </a:p>
          <a:p>
            <a:r>
              <a:rPr lang="en-US" b="0" i="0" u="none" strike="noStrike" dirty="0">
                <a:solidFill>
                  <a:srgbClr val="4D5156"/>
                </a:solidFill>
                <a:effectLst/>
                <a:highlight>
                  <a:srgbClr val="FFFFFF"/>
                </a:highlight>
                <a:latin typeface="Google Sans"/>
              </a:rPr>
              <a:t>16</a:t>
            </a:r>
            <a:r>
              <a:rPr lang="en-US" b="0" i="0" u="none" strike="noStrike" baseline="30000" dirty="0">
                <a:solidFill>
                  <a:srgbClr val="4D5156"/>
                </a:solidFill>
                <a:effectLst/>
                <a:highlight>
                  <a:srgbClr val="FFFFFF"/>
                </a:highlight>
                <a:latin typeface="Google Sans"/>
              </a:rPr>
              <a:t>th</a:t>
            </a:r>
            <a:r>
              <a:rPr lang="en-US" b="0" i="0" u="none" strike="noStrike" dirty="0">
                <a:solidFill>
                  <a:srgbClr val="4D5156"/>
                </a:solidFill>
                <a:effectLst/>
                <a:highlight>
                  <a:srgbClr val="FFFFFF"/>
                </a:highlight>
                <a:latin typeface="Google Sans"/>
              </a:rPr>
              <a:t> century - Hungarian village of </a:t>
            </a:r>
            <a:r>
              <a:rPr lang="en-US" b="0" i="0" u="none" strike="noStrike" dirty="0" err="1">
                <a:solidFill>
                  <a:srgbClr val="4D5156"/>
                </a:solidFill>
                <a:effectLst/>
                <a:highlight>
                  <a:srgbClr val="FFFFFF"/>
                </a:highlight>
                <a:latin typeface="Google Sans"/>
              </a:rPr>
              <a:t>Kocs</a:t>
            </a:r>
            <a:r>
              <a:rPr lang="en-US" b="0" i="0" u="none" strike="noStrike" dirty="0">
                <a:solidFill>
                  <a:srgbClr val="4D5156"/>
                </a:solidFill>
                <a:effectLst/>
                <a:highlight>
                  <a:srgbClr val="FFFFFF"/>
                </a:highlight>
                <a:latin typeface="Google Sans"/>
              </a:rPr>
              <a:t> was known for their quality horse-drawn carriages which became known as - </a:t>
            </a:r>
            <a:r>
              <a:rPr lang="en-US" b="0" i="0" u="none" strike="noStrike" dirty="0" err="1">
                <a:solidFill>
                  <a:srgbClr val="4D5156"/>
                </a:solidFill>
                <a:effectLst/>
                <a:highlight>
                  <a:srgbClr val="FFFFFF"/>
                </a:highlight>
                <a:latin typeface="Google Sans"/>
              </a:rPr>
              <a:t>kocsi</a:t>
            </a:r>
            <a:r>
              <a:rPr lang="en-US" b="0" i="0" u="none" strike="noStrike" dirty="0">
                <a:solidFill>
                  <a:srgbClr val="4D5156"/>
                </a:solidFill>
                <a:effectLst/>
                <a:highlight>
                  <a:srgbClr val="FFFFFF"/>
                </a:highlight>
                <a:latin typeface="Google Sans"/>
              </a:rPr>
              <a:t>.</a:t>
            </a:r>
          </a:p>
        </p:txBody>
      </p:sp>
      <p:sp>
        <p:nvSpPr>
          <p:cNvPr id="4" name="Slide Number Placeholder 3"/>
          <p:cNvSpPr>
            <a:spLocks noGrp="1"/>
          </p:cNvSpPr>
          <p:nvPr>
            <p:ph type="sldNum" sz="quarter" idx="5"/>
          </p:nvPr>
        </p:nvSpPr>
        <p:spPr/>
        <p:txBody>
          <a:bodyPr/>
          <a:lstStyle/>
          <a:p>
            <a:fld id="{4D6907CD-9A36-BF4E-9A46-81F0E0D6A996}" type="slidenum">
              <a:rPr lang="en-US" smtClean="0"/>
              <a:t>15</a:t>
            </a:fld>
            <a:endParaRPr lang="en-US"/>
          </a:p>
        </p:txBody>
      </p:sp>
    </p:spTree>
    <p:extLst>
      <p:ext uri="{BB962C8B-B14F-4D97-AF65-F5344CB8AC3E}">
        <p14:creationId xmlns:p14="http://schemas.microsoft.com/office/powerpoint/2010/main" val="2135724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Explicit words NOT from ICF definition – universally agreed upon to make it a little more tangible.</a:t>
            </a:r>
          </a:p>
          <a:p>
            <a:endParaRPr lang="en-US" dirty="0"/>
          </a:p>
          <a:p>
            <a:r>
              <a:rPr lang="en-US" dirty="0" err="1"/>
              <a:t>Coachee</a:t>
            </a:r>
            <a:r>
              <a:rPr lang="en-US" dirty="0"/>
              <a:t> in this conversation is having some guided self-reflection, </a:t>
            </a:r>
          </a:p>
          <a:p>
            <a:r>
              <a:rPr lang="en-US" dirty="0"/>
              <a:t>Generative – new </a:t>
            </a:r>
            <a:r>
              <a:rPr lang="en-US" dirty="0" err="1"/>
              <a:t>insighg</a:t>
            </a:r>
            <a:r>
              <a:rPr lang="en-US" dirty="0"/>
              <a:t> into their own assumptions perceptions and behaviors, </a:t>
            </a:r>
          </a:p>
          <a:p>
            <a:br>
              <a:rPr lang="en-US" dirty="0"/>
            </a:br>
            <a:r>
              <a:rPr lang="en-US" dirty="0"/>
              <a:t>Terminology and Connotations – term is used in various ways in various settings. </a:t>
            </a:r>
          </a:p>
        </p:txBody>
      </p:sp>
      <p:sp>
        <p:nvSpPr>
          <p:cNvPr id="4" name="Slide Number Placeholder 3"/>
          <p:cNvSpPr>
            <a:spLocks noGrp="1"/>
          </p:cNvSpPr>
          <p:nvPr>
            <p:ph type="sldNum" sz="quarter" idx="5"/>
          </p:nvPr>
        </p:nvSpPr>
        <p:spPr/>
        <p:txBody>
          <a:bodyPr/>
          <a:lstStyle/>
          <a:p>
            <a:fld id="{4D6907CD-9A36-BF4E-9A46-81F0E0D6A996}" type="slidenum">
              <a:rPr lang="en-US" smtClean="0"/>
              <a:t>16</a:t>
            </a:fld>
            <a:endParaRPr lang="en-US"/>
          </a:p>
        </p:txBody>
      </p:sp>
    </p:spTree>
    <p:extLst>
      <p:ext uri="{BB962C8B-B14F-4D97-AF65-F5344CB8AC3E}">
        <p14:creationId xmlns:p14="http://schemas.microsoft.com/office/powerpoint/2010/main" val="3693002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highlight>
                  <a:srgbClr val="FFFFFF"/>
                </a:highlight>
              </a:rPr>
              <a:t>Guide – is hopefully a trusted individual – All 3 (mentor, teacher, advisor) are CRUCIAL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highlight>
                  <a:srgbClr val="FFFFFF"/>
                </a:highlight>
              </a:rPr>
              <a:t>HIGHLIGHT  person as source of ideas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highlight>
                  <a:srgbClr val="FFFFFF"/>
                </a:highlight>
              </a:rPr>
              <a:t>This is WHY you have to Explain - </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17</a:t>
            </a:fld>
            <a:endParaRPr lang="en-US"/>
          </a:p>
        </p:txBody>
      </p:sp>
    </p:spTree>
    <p:extLst>
      <p:ext uri="{BB962C8B-B14F-4D97-AF65-F5344CB8AC3E}">
        <p14:creationId xmlns:p14="http://schemas.microsoft.com/office/powerpoint/2010/main" val="23052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80000"/>
              </a:lnSpc>
              <a:spcAft>
                <a:spcPts val="600"/>
              </a:spcAft>
              <a:buNone/>
            </a:pPr>
            <a:r>
              <a:rPr lang="en-US" sz="1200" dirty="0"/>
              <a:t>Inter-related. </a:t>
            </a:r>
          </a:p>
          <a:p>
            <a:pPr marL="457200" lvl="1" indent="0">
              <a:lnSpc>
                <a:spcPct val="80000"/>
              </a:lnSpc>
              <a:spcAft>
                <a:spcPts val="600"/>
              </a:spcAft>
              <a:buNone/>
            </a:pPr>
            <a:r>
              <a:rPr lang="en-US" sz="1200" dirty="0"/>
              <a:t>Appreciative inquiry: Positive reflections, builds self efficacy, growth oriented instead of deficit like Randy mentioned</a:t>
            </a:r>
          </a:p>
          <a:p>
            <a:pPr marL="457200" lvl="1" indent="0">
              <a:lnSpc>
                <a:spcPct val="80000"/>
              </a:lnSpc>
              <a:spcAft>
                <a:spcPts val="600"/>
              </a:spcAft>
              <a:buNone/>
            </a:pPr>
            <a:r>
              <a:rPr lang="en-US" sz="1200" dirty="0"/>
              <a:t>Other pillar would add in– Trauma-informed</a:t>
            </a:r>
          </a:p>
          <a:p>
            <a:pPr marL="457200" lvl="1" indent="0">
              <a:lnSpc>
                <a:spcPct val="80000"/>
              </a:lnSpc>
              <a:spcAft>
                <a:spcPts val="600"/>
              </a:spcAft>
              <a:buNone/>
            </a:pPr>
            <a:endParaRPr lang="en-US" sz="1200" dirty="0"/>
          </a:p>
          <a:p>
            <a:pPr marL="457200" lvl="1" indent="0">
              <a:lnSpc>
                <a:spcPct val="80000"/>
              </a:lnSpc>
              <a:spcAft>
                <a:spcPts val="600"/>
              </a:spcAft>
              <a:buNone/>
            </a:pPr>
            <a:endParaRPr lang="en-US" sz="1200" dirty="0"/>
          </a:p>
          <a:p>
            <a:pPr marL="457200" lvl="1" indent="0">
              <a:lnSpc>
                <a:spcPct val="80000"/>
              </a:lnSpc>
              <a:spcAft>
                <a:spcPts val="600"/>
              </a:spcAft>
              <a:buNone/>
            </a:pPr>
            <a:r>
              <a:rPr lang="en-US" sz="1200" dirty="0"/>
              <a:t>Reduces stress, emotional exhaustion, depersonalization, disengagement, intolerance of uncertainty, burnout, moral injury</a:t>
            </a:r>
          </a:p>
          <a:p>
            <a:pPr marL="457200" lvl="1" indent="0">
              <a:lnSpc>
                <a:spcPct val="80000"/>
              </a:lnSpc>
              <a:spcAft>
                <a:spcPts val="600"/>
              </a:spcAft>
              <a:buNone/>
            </a:pPr>
            <a:r>
              <a:rPr lang="en-US" sz="1200" dirty="0"/>
              <a:t>Improves resilience, psychological capital, quality of life, self-compassion, self-confidence, professional fulfilment, flourishing, self-confidence</a:t>
            </a:r>
          </a:p>
          <a:p>
            <a:endParaRPr lang="en-US" dirty="0"/>
          </a:p>
        </p:txBody>
      </p:sp>
      <p:sp>
        <p:nvSpPr>
          <p:cNvPr id="4" name="Slide Number Placeholder 3"/>
          <p:cNvSpPr>
            <a:spLocks noGrp="1"/>
          </p:cNvSpPr>
          <p:nvPr>
            <p:ph type="sldNum" sz="quarter" idx="5"/>
          </p:nvPr>
        </p:nvSpPr>
        <p:spPr/>
        <p:txBody>
          <a:bodyPr/>
          <a:lstStyle/>
          <a:p>
            <a:fld id="{4D6907CD-9A36-BF4E-9A46-81F0E0D6A996}" type="slidenum">
              <a:rPr lang="en-US" smtClean="0"/>
              <a:t>18</a:t>
            </a:fld>
            <a:endParaRPr lang="en-US"/>
          </a:p>
        </p:txBody>
      </p:sp>
    </p:spTree>
    <p:extLst>
      <p:ext uri="{BB962C8B-B14F-4D97-AF65-F5344CB8AC3E}">
        <p14:creationId xmlns:p14="http://schemas.microsoft.com/office/powerpoint/2010/main" val="961155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can be more like that sports analogy.</a:t>
            </a:r>
          </a:p>
          <a:p>
            <a:r>
              <a:rPr lang="en-US" dirty="0"/>
              <a:t>Sliced and Diced differently – the new AMA GME Coaching Faculty handbook slices outcomes based categories: </a:t>
            </a:r>
          </a:p>
          <a:p>
            <a:r>
              <a:rPr lang="en-US" dirty="0"/>
              <a:t>Performance – Behavior/Skills based </a:t>
            </a:r>
          </a:p>
          <a:p>
            <a:r>
              <a:rPr lang="en-US" dirty="0"/>
              <a:t>Developmental – Thought-Based – Coaching industry simply calls Coaching</a:t>
            </a:r>
          </a:p>
          <a:p>
            <a:r>
              <a:rPr lang="en-US" dirty="0"/>
              <a:t>Have several things in common: Orange Blocks (Talk more about the specific skills in a bit)</a:t>
            </a:r>
            <a:br>
              <a:rPr lang="en-US" dirty="0"/>
            </a:br>
            <a:r>
              <a:rPr lang="en-US" dirty="0"/>
              <a:t>Relational process involving dialogue and reflection for the </a:t>
            </a:r>
            <a:r>
              <a:rPr lang="en-US" dirty="0" err="1"/>
              <a:t>coachee</a:t>
            </a:r>
            <a:r>
              <a:rPr lang="en-US" dirty="0"/>
              <a:t>. Resident-centered highlighting their assumptions, perceptions, and behaviors. </a:t>
            </a:r>
          </a:p>
          <a:p>
            <a:r>
              <a:rPr lang="en-US" dirty="0"/>
              <a:t>The Resident is taking ownership for their learning, discovering their objectives, strategies</a:t>
            </a:r>
          </a:p>
          <a:p>
            <a:r>
              <a:rPr lang="en-US" dirty="0"/>
              <a:t>Facilitate Growth</a:t>
            </a:r>
          </a:p>
          <a:p>
            <a:r>
              <a:rPr lang="en-US" dirty="0"/>
              <a:t>FUTURE focused</a:t>
            </a:r>
          </a:p>
        </p:txBody>
      </p:sp>
      <p:sp>
        <p:nvSpPr>
          <p:cNvPr id="4" name="Slide Number Placeholder 3"/>
          <p:cNvSpPr>
            <a:spLocks noGrp="1"/>
          </p:cNvSpPr>
          <p:nvPr>
            <p:ph type="sldNum" sz="quarter" idx="5"/>
          </p:nvPr>
        </p:nvSpPr>
        <p:spPr/>
        <p:txBody>
          <a:bodyPr/>
          <a:lstStyle/>
          <a:p>
            <a:fld id="{0DC38077-A1A7-46AF-A121-40FBF35229AD}" type="slidenum">
              <a:rPr lang="en-US" smtClean="0"/>
              <a:t>19</a:t>
            </a:fld>
            <a:endParaRPr lang="en-US"/>
          </a:p>
        </p:txBody>
      </p:sp>
    </p:spTree>
    <p:extLst>
      <p:ext uri="{BB962C8B-B14F-4D97-AF65-F5344CB8AC3E}">
        <p14:creationId xmlns:p14="http://schemas.microsoft.com/office/powerpoint/2010/main" val="266732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Planned a series of CBME webinars. These are co-branded and co-marketed with AFMRD. We have had record-breaking registration for the live events and excellent viewership of the recordings.</a:t>
            </a:r>
          </a:p>
          <a:p>
            <a:pPr algn="l"/>
            <a:r>
              <a:rPr lang="en-US" dirty="0"/>
              <a:t>Each webinar has at least one member of the task force. We’ve also included presenters from an open call we put out for CBME subject matter experts.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presented a </a:t>
            </a:r>
            <a:r>
              <a:rPr lang="en-US" b="0" i="0" dirty="0">
                <a:solidFill>
                  <a:srgbClr val="333333"/>
                </a:solidFill>
                <a:effectLst/>
                <a:latin typeface="Open Sans" panose="020B0606030504020204" pitchFamily="34" charset="0"/>
              </a:rPr>
              <a:t>ADFM Hot Topic Webinar and are participating in the development of an </a:t>
            </a:r>
            <a:r>
              <a:rPr lang="en-US" sz="1200" dirty="0">
                <a:solidFill>
                  <a:schemeClr val="tx1"/>
                </a:solidFill>
                <a:cs typeface="Arial" panose="020B0604020202020204" pitchFamily="34" charset="0"/>
              </a:rPr>
              <a:t>AAFP </a:t>
            </a:r>
            <a:r>
              <a:rPr lang="en-US" sz="1200" dirty="0">
                <a:solidFill>
                  <a:schemeClr val="tx1"/>
                </a:solidFill>
                <a:effectLst/>
                <a:latin typeface="Arial" panose="020B0604020202020204" pitchFamily="34" charset="0"/>
                <a:ea typeface="Calibri" panose="020F0502020204030204" pitchFamily="34" charset="0"/>
              </a:rPr>
              <a:t>Residency Program Director On-Demand CME Course</a:t>
            </a:r>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0D3DFC-11A7-4DDF-8AEE-A5ACE051E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684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-already using frameworks- coaching approach to feedback.</a:t>
            </a:r>
          </a:p>
          <a:p>
            <a:endParaRPr lang="en-US" dirty="0"/>
          </a:p>
          <a:p>
            <a:r>
              <a:rPr lang="en-US" dirty="0"/>
              <a:t>Coaching isn’t </a:t>
            </a:r>
            <a:r>
              <a:rPr lang="en-US" dirty="0" err="1"/>
              <a:t>formulaice</a:t>
            </a:r>
            <a:r>
              <a:rPr lang="en-US" dirty="0"/>
              <a:t> – but there are frameworks to help – many of you are using these </a:t>
            </a:r>
          </a:p>
          <a:p>
            <a:br>
              <a:rPr lang="en-US" dirty="0"/>
            </a:br>
            <a:r>
              <a:rPr lang="en-US" dirty="0"/>
              <a:t>Doesn’t have to have </a:t>
            </a:r>
            <a:r>
              <a:rPr lang="en-US" dirty="0" err="1"/>
              <a:t>obs</a:t>
            </a:r>
            <a:r>
              <a:rPr lang="en-US" dirty="0"/>
              <a:t> and feedback – skill of efficiency – can ask goals, ask questions strategies, what’s getting in the way, give them advice: Academy of </a:t>
            </a:r>
            <a:r>
              <a:rPr lang="en-US" dirty="0" err="1"/>
              <a:t>Commuication</a:t>
            </a:r>
            <a:r>
              <a:rPr lang="en-US" dirty="0"/>
              <a:t> in Healthcare recommends having the agenda negotiated upfront both decreases stress for you and improves patient satisfaction. Explore</a:t>
            </a:r>
          </a:p>
          <a:p>
            <a:endParaRPr lang="en-US" dirty="0"/>
          </a:p>
          <a:p>
            <a:pPr marL="171450" indent="-171450">
              <a:buFont typeface="Arial" panose="020B0604020202020204" pitchFamily="34" charset="0"/>
              <a:buChar char="•"/>
            </a:pPr>
            <a:r>
              <a:rPr lang="en-US" dirty="0"/>
              <a:t>Expertise ; ** Transparent about performance standards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NOT ALL situations need a coaching approach!!!! Can be cruel to try to lead them to an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Many of you are already using frameworks to take a coaching approach to feedback. </a:t>
            </a:r>
            <a:br>
              <a:rPr lang="en-US" dirty="0"/>
            </a:br>
            <a:r>
              <a:rPr lang="en-US" dirty="0"/>
              <a:t>Doesn’t have to have </a:t>
            </a:r>
            <a:r>
              <a:rPr lang="en-US" dirty="0" err="1"/>
              <a:t>obs</a:t>
            </a:r>
            <a:r>
              <a:rPr lang="en-US" dirty="0"/>
              <a:t> and feedback – skill of efficiency – can ask goals, ask questions strategies, what’s getting in the way, give them advice: Academy of </a:t>
            </a:r>
            <a:r>
              <a:rPr lang="en-US" dirty="0" err="1"/>
              <a:t>Commuication</a:t>
            </a:r>
            <a:r>
              <a:rPr lang="en-US" dirty="0"/>
              <a:t> in Healthcare recommends having the agenda negotiated upfront both decreases stress for you and improves patient satisfaction. Explore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20</a:t>
            </a:fld>
            <a:endParaRPr lang="en-US"/>
          </a:p>
        </p:txBody>
      </p:sp>
    </p:spTree>
    <p:extLst>
      <p:ext uri="{BB962C8B-B14F-4D97-AF65-F5344CB8AC3E}">
        <p14:creationId xmlns:p14="http://schemas.microsoft.com/office/powerpoint/2010/main" val="1845548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t>So really there’s a continuum. And I know the discomfort that some of you may be experiencing. </a:t>
            </a:r>
          </a:p>
          <a:p>
            <a:pPr marL="342900" marR="0" indent="-342900" algn="l">
              <a:spcBef>
                <a:spcPts val="0"/>
              </a:spcBef>
              <a:spcAft>
                <a:spcPts val="0"/>
              </a:spcAft>
              <a:buAutoNum type="arabicPeriod"/>
            </a:pPr>
            <a:endParaRPr lang="en-US" dirty="0"/>
          </a:p>
          <a:p>
            <a:pPr marL="342900" marR="0" indent="-342900" algn="l">
              <a:spcBef>
                <a:spcPts val="0"/>
              </a:spcBef>
              <a:spcAft>
                <a:spcPts val="0"/>
              </a:spcAft>
              <a:buAutoNum type="arabicPeriod"/>
            </a:pPr>
            <a:r>
              <a:rPr lang="en-US" dirty="0"/>
              <a:t>A lot of where the overlap exists is based on psychological safety, COI, rapport between the pairings, coaching can’t be mandated, </a:t>
            </a:r>
          </a:p>
        </p:txBody>
      </p:sp>
      <p:sp>
        <p:nvSpPr>
          <p:cNvPr id="4" name="Slide Number Placeholder 3"/>
          <p:cNvSpPr>
            <a:spLocks noGrp="1"/>
          </p:cNvSpPr>
          <p:nvPr>
            <p:ph type="sldNum" sz="quarter" idx="5"/>
          </p:nvPr>
        </p:nvSpPr>
        <p:spPr/>
        <p:txBody>
          <a:bodyPr/>
          <a:lstStyle/>
          <a:p>
            <a:fld id="{40F01980-E28E-FF41-A9D5-F3969DBEAF9D}" type="slidenum">
              <a:rPr lang="en-US" smtClean="0"/>
              <a:t>21</a:t>
            </a:fld>
            <a:endParaRPr lang="en-US"/>
          </a:p>
        </p:txBody>
      </p:sp>
    </p:spTree>
    <p:extLst>
      <p:ext uri="{BB962C8B-B14F-4D97-AF65-F5344CB8AC3E}">
        <p14:creationId xmlns:p14="http://schemas.microsoft.com/office/powerpoint/2010/main" val="160852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highlight>
                  <a:srgbClr val="FFFFFF"/>
                </a:highlight>
              </a:rPr>
              <a:t>Working with learners to build this approach that allows for managing change more effectively, especially in suboptimal environments. If it’s not seen as prioritized, then it’s not valued.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effectLst/>
              <a:highlight>
                <a:srgbClr val="FFFFFF"/>
              </a:highlight>
            </a:endParaRPr>
          </a:p>
          <a:p>
            <a:pPr lvl="1">
              <a:lnSpc>
                <a:spcPct val="120000"/>
              </a:lnSpc>
              <a:spcBef>
                <a:spcPct val="0"/>
              </a:spcBef>
            </a:pPr>
            <a:r>
              <a:rPr lang="en-US" sz="1200" dirty="0">
                <a:highlight>
                  <a:srgbClr val="FFFFFF"/>
                </a:highlight>
              </a:rPr>
              <a:t>Metacognition</a:t>
            </a:r>
          </a:p>
          <a:p>
            <a:pPr lvl="1">
              <a:lnSpc>
                <a:spcPct val="120000"/>
              </a:lnSpc>
              <a:spcBef>
                <a:spcPct val="0"/>
              </a:spcBef>
            </a:pPr>
            <a:r>
              <a:rPr lang="en-US" sz="1200" dirty="0">
                <a:highlight>
                  <a:srgbClr val="FFFFFF"/>
                </a:highlight>
              </a:rPr>
              <a:t>Goal-setting </a:t>
            </a:r>
          </a:p>
          <a:p>
            <a:pPr lvl="1">
              <a:lnSpc>
                <a:spcPct val="120000"/>
              </a:lnSpc>
              <a:spcBef>
                <a:spcPct val="0"/>
              </a:spcBef>
            </a:pPr>
            <a:r>
              <a:rPr lang="en-US" sz="1200" dirty="0">
                <a:highlight>
                  <a:srgbClr val="FFFFFF"/>
                </a:highlight>
              </a:rPr>
              <a:t>Self-efficacy</a:t>
            </a:r>
          </a:p>
          <a:p>
            <a:pPr lvl="1">
              <a:lnSpc>
                <a:spcPct val="120000"/>
              </a:lnSpc>
              <a:spcBef>
                <a:spcPct val="0"/>
              </a:spcBef>
            </a:pPr>
            <a:r>
              <a:rPr lang="en-US" sz="1200" dirty="0">
                <a:highlight>
                  <a:srgbClr val="FFFFFF"/>
                </a:highlight>
              </a:rPr>
              <a:t>Motivation </a:t>
            </a:r>
          </a:p>
          <a:p>
            <a:pPr lvl="1">
              <a:lnSpc>
                <a:spcPct val="120000"/>
              </a:lnSpc>
              <a:spcBef>
                <a:spcPct val="0"/>
              </a:spcBef>
            </a:pPr>
            <a:r>
              <a:rPr lang="en-US" sz="1200" dirty="0">
                <a:highlight>
                  <a:srgbClr val="FFFFFF"/>
                </a:highlight>
              </a:rPr>
              <a:t>Learning strategies</a:t>
            </a:r>
          </a:p>
          <a:p>
            <a:pPr lvl="1">
              <a:lnSpc>
                <a:spcPct val="120000"/>
              </a:lnSpc>
              <a:spcBef>
                <a:spcPct val="0"/>
              </a:spcBef>
            </a:pPr>
            <a:r>
              <a:rPr lang="en-US" sz="1200" dirty="0">
                <a:highlight>
                  <a:srgbClr val="FFFFFF"/>
                </a:highlight>
              </a:rPr>
              <a:t>Self-monitoring </a:t>
            </a:r>
          </a:p>
          <a:p>
            <a:pPr lvl="1">
              <a:lnSpc>
                <a:spcPct val="120000"/>
              </a:lnSpc>
              <a:spcBef>
                <a:spcPct val="0"/>
              </a:spcBef>
            </a:pPr>
            <a:r>
              <a:rPr lang="en-US" sz="1200" dirty="0">
                <a:highlight>
                  <a:srgbClr val="FFFFFF"/>
                </a:highlight>
              </a:rPr>
              <a:t>Feedback</a:t>
            </a:r>
          </a:p>
          <a:p>
            <a:pPr lvl="1">
              <a:lnSpc>
                <a:spcPct val="120000"/>
              </a:lnSpc>
              <a:spcBef>
                <a:spcPct val="0"/>
              </a:spcBef>
            </a:pPr>
            <a:r>
              <a:rPr lang="en-US" sz="1200" dirty="0">
                <a:highlight>
                  <a:srgbClr val="FFFFFF"/>
                </a:highlight>
              </a:rPr>
              <a:t>Reflection</a:t>
            </a:r>
          </a:p>
          <a:p>
            <a:pPr lvl="1">
              <a:lnSpc>
                <a:spcPct val="120000"/>
              </a:lnSpc>
              <a:spcBef>
                <a:spcPct val="0"/>
              </a:spcBef>
            </a:pPr>
            <a:r>
              <a:rPr lang="en-US" sz="1200" dirty="0">
                <a:highlight>
                  <a:srgbClr val="FFFFFF"/>
                </a:highlight>
              </a:rPr>
              <a:t>Attribution</a:t>
            </a:r>
          </a:p>
          <a:p>
            <a:pPr lvl="1">
              <a:lnSpc>
                <a:spcPct val="120000"/>
              </a:lnSpc>
              <a:spcBef>
                <a:spcPct val="0"/>
              </a:spcBef>
            </a:pPr>
            <a:r>
              <a:rPr lang="en-US" sz="1200" dirty="0">
                <a:highlight>
                  <a:srgbClr val="FFFFFF"/>
                </a:highlight>
              </a:rPr>
              <a:t>Adjusting</a:t>
            </a:r>
          </a:p>
          <a:p>
            <a:pPr lvl="1">
              <a:lnSpc>
                <a:spcPct val="120000"/>
              </a:lnSpc>
              <a:spcBef>
                <a:spcPct val="0"/>
              </a:spcBef>
            </a:pPr>
            <a:r>
              <a:rPr lang="en-US" sz="1200" dirty="0">
                <a:highlight>
                  <a:srgbClr val="FFFFFF"/>
                </a:highlight>
              </a:rPr>
              <a:t>Growth mindset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effectLst/>
              <a:highlight>
                <a:srgbClr val="FFFFFF"/>
              </a:highlight>
            </a:endParaRP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22</a:t>
            </a:fld>
            <a:endParaRPr lang="en-US"/>
          </a:p>
        </p:txBody>
      </p:sp>
    </p:spTree>
    <p:extLst>
      <p:ext uri="{BB962C8B-B14F-4D97-AF65-F5344CB8AC3E}">
        <p14:creationId xmlns:p14="http://schemas.microsoft.com/office/powerpoint/2010/main" val="1623640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Advising – when optimal result is achievable through the application of expert knowledge: focus on educational benchmarks</a:t>
            </a:r>
          </a:p>
          <a:p>
            <a:r>
              <a:rPr lang="en-US" dirty="0"/>
              <a:t>Mentor: shared common pathway and impart wisdom based on experience. </a:t>
            </a:r>
          </a:p>
          <a:p>
            <a:r>
              <a:rPr lang="en-US" dirty="0"/>
              <a:t>Sponsor: using professional and social capital to advocate for and connect learners to opportunities. </a:t>
            </a:r>
          </a:p>
          <a:p>
            <a:r>
              <a:rPr lang="en-US" dirty="0"/>
              <a:t>Coach –development of professional identity, goals, strategies</a:t>
            </a:r>
          </a:p>
          <a:p>
            <a:endParaRPr lang="en-US" dirty="0"/>
          </a:p>
          <a:p>
            <a:r>
              <a:rPr lang="en-US" dirty="0"/>
              <a:t>Demonstrating you’re MAL to MAF first discussion. </a:t>
            </a:r>
          </a:p>
          <a:p>
            <a:r>
              <a:rPr lang="en-US" dirty="0"/>
              <a:t>INCLUDE you are the whole – sometimes wearing one hat and sometimes playing multiple roles in one setting.</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23</a:t>
            </a:fld>
            <a:endParaRPr lang="en-US"/>
          </a:p>
        </p:txBody>
      </p:sp>
    </p:spTree>
    <p:extLst>
      <p:ext uri="{BB962C8B-B14F-4D97-AF65-F5344CB8AC3E}">
        <p14:creationId xmlns:p14="http://schemas.microsoft.com/office/powerpoint/2010/main" val="2066876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through  Blue Coaching Lens at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Business world – Fortune 500 Leaders/Manager – few go and become coach certified, but all learn and apply coaching skills in their roles.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Acknowledge the discomfort.</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24</a:t>
            </a:fld>
            <a:endParaRPr lang="en-US"/>
          </a:p>
        </p:txBody>
      </p:sp>
    </p:spTree>
    <p:extLst>
      <p:ext uri="{BB962C8B-B14F-4D97-AF65-F5344CB8AC3E}">
        <p14:creationId xmlns:p14="http://schemas.microsoft.com/office/powerpoint/2010/main" val="4117299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l">
              <a:spcBef>
                <a:spcPts val="0"/>
              </a:spcBef>
              <a:spcAft>
                <a:spcPts val="0"/>
              </a:spcAft>
              <a:buAutoNum type="arabicPeriod"/>
            </a:pPr>
            <a:r>
              <a:rPr lang="en-US" dirty="0"/>
              <a:t>A lot of where the overlap exists is based on psychological safety, COI, rapport between the pairings, coaching can’t be mandated, </a:t>
            </a:r>
          </a:p>
        </p:txBody>
      </p:sp>
      <p:sp>
        <p:nvSpPr>
          <p:cNvPr id="4" name="Slide Number Placeholder 3"/>
          <p:cNvSpPr>
            <a:spLocks noGrp="1"/>
          </p:cNvSpPr>
          <p:nvPr>
            <p:ph type="sldNum" sz="quarter" idx="5"/>
          </p:nvPr>
        </p:nvSpPr>
        <p:spPr/>
        <p:txBody>
          <a:bodyPr/>
          <a:lstStyle/>
          <a:p>
            <a:fld id="{40F01980-E28E-FF41-A9D5-F3969DBEAF9D}" type="slidenum">
              <a:rPr lang="en-US" smtClean="0"/>
              <a:t>25</a:t>
            </a:fld>
            <a:endParaRPr lang="en-US"/>
          </a:p>
        </p:txBody>
      </p:sp>
    </p:spTree>
    <p:extLst>
      <p:ext uri="{BB962C8B-B14F-4D97-AF65-F5344CB8AC3E}">
        <p14:creationId xmlns:p14="http://schemas.microsoft.com/office/powerpoint/2010/main" val="1474609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Lens 1 or Lens 2 reasons (Circumstances, Setting, the Trainee, your Relationship, your own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Not ideal for all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Example – Your advisee comes to you to find out if they can take a 2 week away elective in adolescent inpatient psychiatry.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Example  2- In your advisee meeting your advisee expresses that they may want to give up on working at an FQHC but they’re conflicted. (Acknowledge you have biases and hopes and opinions and helpful advice)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Perspective, and Experience? </a:t>
            </a:r>
            <a:r>
              <a:rPr lang="en-US" sz="1200" dirty="0" err="1">
                <a:solidFill>
                  <a:schemeClr val="tx2"/>
                </a:solidFill>
                <a:latin typeface="Arial" panose="020B0604020202020204" pitchFamily="34" charset="0"/>
                <a:cs typeface="Arial" panose="020B0604020202020204" pitchFamily="34" charset="0"/>
              </a:rPr>
              <a:t>Coachiing</a:t>
            </a:r>
            <a:r>
              <a:rPr lang="en-US" sz="1200" dirty="0">
                <a:solidFill>
                  <a:schemeClr val="tx2"/>
                </a:solidFill>
                <a:latin typeface="Arial" panose="020B0604020202020204" pitchFamily="34" charset="0"/>
                <a:cs typeface="Arial" panose="020B0604020202020204" pitchFamily="34" charset="0"/>
              </a:rPr>
              <a:t> approach in your role.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Clarity, Confidence. “What’s making you re-think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1 or 2 they look the same: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26</a:t>
            </a:fld>
            <a:endParaRPr lang="en-US"/>
          </a:p>
        </p:txBody>
      </p:sp>
    </p:spTree>
    <p:extLst>
      <p:ext uri="{BB962C8B-B14F-4D97-AF65-F5344CB8AC3E}">
        <p14:creationId xmlns:p14="http://schemas.microsoft.com/office/powerpoint/2010/main" val="1561815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Educator Milestone Project not an </a:t>
            </a:r>
            <a:r>
              <a:rPr lang="en-US" b="1" i="1" u="none" strike="noStrike" dirty="0">
                <a:solidFill>
                  <a:srgbClr val="454545"/>
                </a:solidFill>
                <a:effectLst/>
                <a:latin typeface="Lato" panose="020F0502020204030204" pitchFamily="34" charset="0"/>
              </a:rPr>
              <a:t>accreditation requirement and are not</a:t>
            </a:r>
            <a:r>
              <a:rPr lang="en-US" b="0" i="0" u="none" strike="noStrike" dirty="0">
                <a:solidFill>
                  <a:srgbClr val="454545"/>
                </a:solidFill>
                <a:effectLst/>
                <a:highlight>
                  <a:srgbClr val="FFFFFF"/>
                </a:highlight>
                <a:latin typeface="Lato" panose="020F0502020204030203" pitchFamily="34" charset="0"/>
              </a:rPr>
              <a:t> </a:t>
            </a:r>
            <a:r>
              <a:rPr lang="en-US" b="1" i="1" u="none" strike="noStrike" dirty="0">
                <a:solidFill>
                  <a:srgbClr val="454545"/>
                </a:solidFill>
                <a:effectLst/>
                <a:latin typeface="Lato" panose="020F0502020204030203" pitchFamily="34" charset="0"/>
              </a:rPr>
              <a:t>intended to become one in the future.</a:t>
            </a:r>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27</a:t>
            </a:fld>
            <a:endParaRPr lang="en-US"/>
          </a:p>
        </p:txBody>
      </p:sp>
    </p:spTree>
    <p:extLst>
      <p:ext uri="{BB962C8B-B14F-4D97-AF65-F5344CB8AC3E}">
        <p14:creationId xmlns:p14="http://schemas.microsoft.com/office/powerpoint/2010/main" val="541769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rgbClr val="333333"/>
                </a:solidFill>
                <a:effectLst/>
                <a:latin typeface="Helvetica" pitchFamily="2" charset="0"/>
              </a:rPr>
              <a:t>Set up – the first meeting and kind of explain coaching. </a:t>
            </a:r>
          </a:p>
          <a:p>
            <a:endParaRPr lang="en-US" i="0" dirty="0">
              <a:solidFill>
                <a:srgbClr val="333333"/>
              </a:solidFill>
              <a:effectLst/>
              <a:latin typeface="Helvetica" pitchFamily="2" charset="0"/>
            </a:endParaRPr>
          </a:p>
          <a:p>
            <a:r>
              <a:rPr lang="en-US" i="0" dirty="0">
                <a:solidFill>
                  <a:srgbClr val="333333"/>
                </a:solidFill>
                <a:effectLst/>
                <a:latin typeface="Helvetica" pitchFamily="2" charset="0"/>
              </a:rPr>
              <a:t>*Negotiation needed?  Say rural medicine, and you heard them saying they don’t like peds, As a coach, you can point out things. I hear two things that sound counter to each other – rural but not peds, I’m wondering what you perspective is as I highlight those two?  </a:t>
            </a:r>
          </a:p>
          <a:p>
            <a:endParaRPr lang="en-US" i="0" dirty="0">
              <a:solidFill>
                <a:srgbClr val="333333"/>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333333"/>
                </a:solidFill>
                <a:effectLst/>
                <a:latin typeface="Helvetica" pitchFamily="2" charset="0"/>
              </a:rPr>
              <a:t>They don’t incorporate some big issues issues, poor eval on peds, and they say well I’m not going to do peds anyway. “I appreciate that. As we look through the milestones, one of the things we have to partner together in order for you to graduate and be board-certified is –”…” How might you take that in consideration? What would you want to change about your goals if anything. </a:t>
            </a:r>
          </a:p>
          <a:p>
            <a:r>
              <a:rPr lang="en-US" i="0" dirty="0">
                <a:solidFill>
                  <a:srgbClr val="333333"/>
                </a:solidFill>
                <a:effectLst/>
                <a:latin typeface="Helvetica" pitchFamily="2" charset="0"/>
              </a:rPr>
              <a:t> </a:t>
            </a:r>
          </a:p>
          <a:p>
            <a:endParaRPr lang="en-US" i="1" dirty="0">
              <a:solidFill>
                <a:srgbClr val="333333"/>
              </a:solidFill>
              <a:effectLst/>
              <a:latin typeface="Helvetica" pitchFamily="2" charset="0"/>
            </a:endParaRPr>
          </a:p>
          <a:p>
            <a:r>
              <a:rPr lang="en-US" i="1" dirty="0">
                <a:solidFill>
                  <a:srgbClr val="333333"/>
                </a:solidFill>
                <a:effectLst/>
                <a:latin typeface="Helvetica" pitchFamily="2" charset="0"/>
              </a:rPr>
              <a:t>work–life balance, career planning, (allowing discussions to focus this led to less outcomes for entrustment for Penn State.)</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teaching skills, and research/scholarship.</a:t>
            </a:r>
          </a:p>
          <a:p>
            <a:endParaRPr lang="en-US" i="1" dirty="0">
              <a:solidFill>
                <a:srgbClr val="333333"/>
              </a:solidFill>
              <a:effectLst/>
              <a:latin typeface="Helvetica" pitchFamily="2" charset="0"/>
            </a:endParaRPr>
          </a:p>
          <a:p>
            <a:r>
              <a:rPr lang="en-US" i="1" dirty="0">
                <a:solidFill>
                  <a:srgbClr val="333333"/>
                </a:solidFill>
                <a:effectLst/>
                <a:latin typeface="Helvetica" pitchFamily="2" charset="0"/>
              </a:rPr>
              <a:t>summative ‘evaluators’ rather than facilitators of formative</a:t>
            </a:r>
            <a:r>
              <a:rPr lang="en-US" i="0" dirty="0">
                <a:solidFill>
                  <a:srgbClr val="333333"/>
                </a:solidFill>
                <a:effectLst/>
                <a:latin typeface="Helvetica" pitchFamily="2" charset="0"/>
              </a:rPr>
              <a:t> </a:t>
            </a:r>
            <a:r>
              <a:rPr lang="en-US" i="1" dirty="0">
                <a:solidFill>
                  <a:srgbClr val="333333"/>
                </a:solidFill>
                <a:effectLst/>
                <a:latin typeface="Helvetica" pitchFamily="2" charset="0"/>
              </a:rPr>
              <a:t>feedback</a:t>
            </a:r>
            <a:endParaRPr lang="en-US" dirty="0">
              <a:solidFill>
                <a:srgbClr val="333333"/>
              </a:solidFill>
              <a:effectLst/>
              <a:latin typeface="Helvetica" pitchFamily="2" charset="0"/>
            </a:endParaRPr>
          </a:p>
          <a:p>
            <a:endParaRPr lang="en-US" dirty="0">
              <a:solidFill>
                <a:srgbClr val="333333"/>
              </a:solidFill>
              <a:effectLst/>
              <a:latin typeface="Helvetica" pitchFamily="2" charset="0"/>
            </a:endParaRPr>
          </a:p>
          <a:p>
            <a:endParaRPr lang="en-US" dirty="0">
              <a:solidFill>
                <a:srgbClr val="333333"/>
              </a:solidFill>
              <a:effectLst/>
              <a:latin typeface="Helvetica" pitchFamily="2" charset="0"/>
            </a:endParaRPr>
          </a:p>
          <a:p>
            <a:endParaRPr lang="en-US" dirty="0"/>
          </a:p>
          <a:p>
            <a:r>
              <a:rPr lang="en-US" i="1" dirty="0">
                <a:solidFill>
                  <a:srgbClr val="333333"/>
                </a:solidFill>
                <a:effectLst/>
                <a:latin typeface="Helvetica" pitchFamily="2" charset="0"/>
              </a:rPr>
              <a:t>Resident–coach discussions were dynamic and changed throughout the course</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of residents’ training. During PGY1, most-commonly discussed dilemmas/PLPs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aligned with leading and working within interprofessional health-care teams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(EPA10), research/scholarship (Theme 4), career planning (Theme 2), and work–</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life balance (Theme 1). During PGY2, most-commonly discussed dilemmas/PLPs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aligned with improving quality of care (EPA13), demonstrating personal habits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of lifelong learning (EPA15), research/scholarship (Theme 4), and career</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planning (Theme 2). During PGY3, most-commonly discussed dilemmas/PLPs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aligned with demonstrating professional habits of lifelong learning (EPA15) and</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career planning (Theme 2). Later in residency, resident–coach discussions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shifted away from EPAs towards more traditional mentoring topics, including</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research, fellowship applications, and professional transition into</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fellowship/practice.</a:t>
            </a:r>
            <a:endParaRPr lang="en-US" dirty="0">
              <a:solidFill>
                <a:srgbClr val="333333"/>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28</a:t>
            </a:fld>
            <a:endParaRPr lang="en-US"/>
          </a:p>
        </p:txBody>
      </p:sp>
    </p:spTree>
    <p:extLst>
      <p:ext uri="{BB962C8B-B14F-4D97-AF65-F5344CB8AC3E}">
        <p14:creationId xmlns:p14="http://schemas.microsoft.com/office/powerpoint/2010/main" val="3218966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rgbClr val="333333"/>
                </a:solidFill>
                <a:effectLst/>
                <a:latin typeface="Helvetica" pitchFamily="2" charset="0"/>
              </a:rPr>
              <a:t>Set up – the first meeting and kind of explain coaching. Opportunity for Growth.  </a:t>
            </a:r>
            <a:r>
              <a:rPr lang="en-US" i="0" dirty="0" err="1">
                <a:solidFill>
                  <a:srgbClr val="333333"/>
                </a:solidFill>
                <a:effectLst/>
                <a:latin typeface="Helvetica" pitchFamily="2" charset="0"/>
              </a:rPr>
              <a:t>Thnk</a:t>
            </a:r>
            <a:r>
              <a:rPr lang="en-US" i="0" dirty="0">
                <a:solidFill>
                  <a:srgbClr val="333333"/>
                </a:solidFill>
                <a:effectLst/>
                <a:latin typeface="Helvetica" pitchFamily="2" charset="0"/>
              </a:rPr>
              <a:t> </a:t>
            </a:r>
            <a:r>
              <a:rPr lang="en-US" i="0" dirty="0" err="1">
                <a:solidFill>
                  <a:srgbClr val="333333"/>
                </a:solidFill>
                <a:effectLst/>
                <a:latin typeface="Helvetica" pitchFamily="2" charset="0"/>
              </a:rPr>
              <a:t>throu</a:t>
            </a:r>
            <a:endParaRPr lang="en-US" i="0" dirty="0">
              <a:solidFill>
                <a:srgbClr val="333333"/>
              </a:solidFill>
              <a:effectLst/>
              <a:latin typeface="Helvetica" pitchFamily="2" charset="0"/>
            </a:endParaRPr>
          </a:p>
          <a:p>
            <a:endParaRPr lang="en-US" i="0" dirty="0">
              <a:solidFill>
                <a:srgbClr val="333333"/>
              </a:solidFill>
              <a:effectLst/>
              <a:latin typeface="Helvetica" pitchFamily="2" charset="0"/>
            </a:endParaRPr>
          </a:p>
          <a:p>
            <a:r>
              <a:rPr lang="en-US" i="0" dirty="0">
                <a:solidFill>
                  <a:srgbClr val="333333"/>
                </a:solidFill>
                <a:effectLst/>
                <a:latin typeface="Helvetica" pitchFamily="2" charset="0"/>
              </a:rPr>
              <a:t>*Negotiation needed Goal: Want to gain more knowledge about preventative care. </a:t>
            </a:r>
          </a:p>
          <a:p>
            <a:r>
              <a:rPr lang="en-US" i="0" dirty="0">
                <a:solidFill>
                  <a:srgbClr val="333333"/>
                </a:solidFill>
                <a:effectLst/>
                <a:latin typeface="Helvetica" pitchFamily="2" charset="0"/>
              </a:rPr>
              <a:t>You note that their OP peds eval identified lack of </a:t>
            </a:r>
            <a:r>
              <a:rPr lang="en-US" i="0" dirty="0" err="1">
                <a:solidFill>
                  <a:srgbClr val="333333"/>
                </a:solidFill>
                <a:effectLst/>
                <a:latin typeface="Helvetica" pitchFamily="2" charset="0"/>
              </a:rPr>
              <a:t>understaning</a:t>
            </a:r>
            <a:r>
              <a:rPr lang="en-US" i="0" dirty="0">
                <a:solidFill>
                  <a:srgbClr val="333333"/>
                </a:solidFill>
                <a:effectLst/>
                <a:latin typeface="Helvetica" pitchFamily="2" charset="0"/>
              </a:rPr>
              <a:t> of developmental milestones ( or maybe an opportunity for growth toward a specific Outcome the CCC identified by using that fancy mapping graph, and they say well I’m not going to do peds anyway. “I appreciate that. As we look through the milestones, one of the things we have to partner together in order for you to graduate and be board-certified is –”…” How might you take that in consideration? What would you want to change about your goals if anything. </a:t>
            </a:r>
          </a:p>
          <a:p>
            <a:r>
              <a:rPr lang="en-US" i="0" dirty="0">
                <a:solidFill>
                  <a:srgbClr val="333333"/>
                </a:solidFill>
                <a:effectLst/>
                <a:latin typeface="Helvetica" pitchFamily="2" charset="0"/>
              </a:rPr>
              <a:t> </a:t>
            </a:r>
          </a:p>
          <a:p>
            <a:endParaRPr lang="en-US" i="1" dirty="0">
              <a:solidFill>
                <a:srgbClr val="333333"/>
              </a:solidFill>
              <a:effectLst/>
              <a:latin typeface="Helvetica" pitchFamily="2" charset="0"/>
            </a:endParaRPr>
          </a:p>
          <a:p>
            <a:r>
              <a:rPr lang="en-US" i="1" dirty="0">
                <a:solidFill>
                  <a:srgbClr val="333333"/>
                </a:solidFill>
                <a:effectLst/>
                <a:latin typeface="Helvetica" pitchFamily="2" charset="0"/>
              </a:rPr>
              <a:t>work–life balance, career planning, (allowing discussions to focus this led to less outcomes for entrustment for Penn State.)</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teaching skills, and research/scholarship.</a:t>
            </a:r>
          </a:p>
          <a:p>
            <a:endParaRPr lang="en-US" i="1" dirty="0">
              <a:solidFill>
                <a:srgbClr val="333333"/>
              </a:solidFill>
              <a:effectLst/>
              <a:latin typeface="Helvetica" pitchFamily="2" charset="0"/>
            </a:endParaRPr>
          </a:p>
          <a:p>
            <a:r>
              <a:rPr lang="en-US" i="1" dirty="0">
                <a:solidFill>
                  <a:srgbClr val="333333"/>
                </a:solidFill>
                <a:effectLst/>
                <a:latin typeface="Helvetica" pitchFamily="2" charset="0"/>
              </a:rPr>
              <a:t>summative ‘evaluators’ rather than facilitators of formative</a:t>
            </a:r>
            <a:r>
              <a:rPr lang="en-US" i="0" dirty="0">
                <a:solidFill>
                  <a:srgbClr val="333333"/>
                </a:solidFill>
                <a:effectLst/>
                <a:latin typeface="Helvetica" pitchFamily="2" charset="0"/>
              </a:rPr>
              <a:t> </a:t>
            </a:r>
            <a:r>
              <a:rPr lang="en-US" i="1" dirty="0">
                <a:solidFill>
                  <a:srgbClr val="333333"/>
                </a:solidFill>
                <a:effectLst/>
                <a:latin typeface="Helvetica" pitchFamily="2" charset="0"/>
              </a:rPr>
              <a:t>feedback</a:t>
            </a:r>
            <a:endParaRPr lang="en-US" dirty="0">
              <a:solidFill>
                <a:srgbClr val="333333"/>
              </a:solidFill>
              <a:effectLst/>
              <a:latin typeface="Helvetica" pitchFamily="2" charset="0"/>
            </a:endParaRPr>
          </a:p>
          <a:p>
            <a:endParaRPr lang="en-US" dirty="0">
              <a:solidFill>
                <a:srgbClr val="333333"/>
              </a:solidFill>
              <a:effectLst/>
              <a:latin typeface="Helvetica" pitchFamily="2" charset="0"/>
            </a:endParaRPr>
          </a:p>
          <a:p>
            <a:endParaRPr lang="en-US" dirty="0">
              <a:solidFill>
                <a:srgbClr val="333333"/>
              </a:solidFill>
              <a:effectLst/>
              <a:latin typeface="Helvetica" pitchFamily="2" charset="0"/>
            </a:endParaRPr>
          </a:p>
          <a:p>
            <a:endParaRPr lang="en-US" dirty="0"/>
          </a:p>
          <a:p>
            <a:r>
              <a:rPr lang="en-US" i="1" dirty="0">
                <a:solidFill>
                  <a:srgbClr val="333333"/>
                </a:solidFill>
                <a:effectLst/>
                <a:latin typeface="Helvetica" pitchFamily="2" charset="0"/>
              </a:rPr>
              <a:t>Resident–coach discussions were dynamic and changed throughout the course</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of residents’ training. During PGY1, most-commonly discussed dilemmas/PLPs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aligned with leading and working within interprofessional health-care teams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(EPA10), research/scholarship (Theme 4), career planning (Theme 2), and work–</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life balance (Theme 1). During PGY2, most-commonly discussed dilemmas/PLPs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aligned with improving quality of care (EPA13), demonstrating personal habits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of lifelong learning (EPA15), research/scholarship (Theme 4), and career</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planning (Theme 2). During PGY3, most-commonly discussed dilemmas/PLPs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aligned with demonstrating professional habits of lifelong learning (EPA15) and</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career planning (Theme 2). Later in residency, resident–coach discussions</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shifted away from EPAs towards more traditional mentoring topics, including</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research, fellowship applications, and professional transition into</a:t>
            </a:r>
            <a:endParaRPr lang="en-US" dirty="0">
              <a:solidFill>
                <a:srgbClr val="333333"/>
              </a:solidFill>
              <a:effectLst/>
              <a:latin typeface="Helvetica" pitchFamily="2" charset="0"/>
            </a:endParaRPr>
          </a:p>
          <a:p>
            <a:r>
              <a:rPr lang="en-US" i="1" dirty="0">
                <a:solidFill>
                  <a:srgbClr val="333333"/>
                </a:solidFill>
                <a:effectLst/>
                <a:latin typeface="Helvetica" pitchFamily="2" charset="0"/>
              </a:rPr>
              <a:t>fellowship/practice.</a:t>
            </a:r>
            <a:endParaRPr lang="en-US" dirty="0">
              <a:solidFill>
                <a:srgbClr val="333333"/>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29</a:t>
            </a:fld>
            <a:endParaRPr lang="en-US"/>
          </a:p>
        </p:txBody>
      </p:sp>
    </p:spTree>
    <p:extLst>
      <p:ext uri="{BB962C8B-B14F-4D97-AF65-F5344CB8AC3E}">
        <p14:creationId xmlns:p14="http://schemas.microsoft.com/office/powerpoint/2010/main" val="321896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C38077-A1A7-46AF-A121-40FBF35229AD}" type="slidenum">
              <a:rPr lang="en-US" smtClean="0"/>
              <a:t>3</a:t>
            </a:fld>
            <a:endParaRPr lang="en-US"/>
          </a:p>
        </p:txBody>
      </p:sp>
    </p:spTree>
    <p:extLst>
      <p:ext uri="{BB962C8B-B14F-4D97-AF65-F5344CB8AC3E}">
        <p14:creationId xmlns:p14="http://schemas.microsoft.com/office/powerpoint/2010/main" val="1460211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spcBef>
                <a:spcPts val="0"/>
              </a:spcBef>
              <a:spcAft>
                <a:spcPts val="0"/>
              </a:spcAft>
              <a:buNone/>
            </a:pPr>
            <a:r>
              <a:rPr lang="en-US" dirty="0"/>
              <a:t>Tension is that ILP is co-created program needs/outcomes/feedback/ expertise on a developmental </a:t>
            </a:r>
            <a:r>
              <a:rPr lang="en-US"/>
              <a:t>topic </a:t>
            </a:r>
          </a:p>
          <a:p>
            <a:pPr marL="342900" marR="0" indent="-342900" algn="l">
              <a:spcBef>
                <a:spcPts val="0"/>
              </a:spcBef>
              <a:spcAft>
                <a:spcPts val="0"/>
              </a:spcAft>
              <a:buAutoNum type="arabicPeriod"/>
            </a:pPr>
            <a:r>
              <a:rPr lang="en-US" dirty="0"/>
              <a:t>Insight PIP</a:t>
            </a:r>
          </a:p>
          <a:p>
            <a:pPr marL="342900" marR="0" indent="-342900" algn="l">
              <a:spcBef>
                <a:spcPts val="0"/>
              </a:spcBef>
              <a:spcAft>
                <a:spcPts val="0"/>
              </a:spcAft>
              <a:buAutoNum type="arabicPeriod"/>
            </a:pPr>
            <a:r>
              <a:rPr lang="en-US" dirty="0"/>
              <a:t>No insight may be more to the left</a:t>
            </a:r>
          </a:p>
          <a:p>
            <a:pPr marL="342900" marR="0" indent="-342900" algn="l">
              <a:spcBef>
                <a:spcPts val="0"/>
              </a:spcBef>
              <a:spcAft>
                <a:spcPts val="0"/>
              </a:spcAft>
              <a:buAutoNum type="arabicPeriod"/>
            </a:pPr>
            <a:endParaRPr lang="en-US" dirty="0"/>
          </a:p>
          <a:p>
            <a:pPr marL="342900" marR="0" indent="-342900" algn="l">
              <a:spcBef>
                <a:spcPts val="0"/>
              </a:spcBef>
              <a:spcAft>
                <a:spcPts val="0"/>
              </a:spcAft>
              <a:buAutoNum type="arabicPeriod"/>
            </a:pPr>
            <a:endParaRPr lang="en-US" dirty="0"/>
          </a:p>
        </p:txBody>
      </p:sp>
      <p:sp>
        <p:nvSpPr>
          <p:cNvPr id="4" name="Slide Number Placeholder 3"/>
          <p:cNvSpPr>
            <a:spLocks noGrp="1"/>
          </p:cNvSpPr>
          <p:nvPr>
            <p:ph type="sldNum" sz="quarter" idx="5"/>
          </p:nvPr>
        </p:nvSpPr>
        <p:spPr/>
        <p:txBody>
          <a:bodyPr/>
          <a:lstStyle/>
          <a:p>
            <a:fld id="{40F01980-E28E-FF41-A9D5-F3969DBEAF9D}" type="slidenum">
              <a:rPr lang="en-US" smtClean="0"/>
              <a:t>31</a:t>
            </a:fld>
            <a:endParaRPr lang="en-US"/>
          </a:p>
        </p:txBody>
      </p:sp>
    </p:spTree>
    <p:extLst>
      <p:ext uri="{BB962C8B-B14F-4D97-AF65-F5344CB8AC3E}">
        <p14:creationId xmlns:p14="http://schemas.microsoft.com/office/powerpoint/2010/main" val="1486641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HAVE SKILLS - </a:t>
            </a:r>
            <a:r>
              <a:rPr lang="en-US" dirty="0" err="1"/>
              <a:t>FOllow</a:t>
            </a:r>
            <a:r>
              <a:rPr lang="en-US" dirty="0"/>
              <a:t> along on the handouts </a:t>
            </a:r>
          </a:p>
          <a:p>
            <a:r>
              <a:rPr lang="en-US" dirty="0"/>
              <a:t>Contract for coaching/</a:t>
            </a:r>
          </a:p>
          <a:p>
            <a:r>
              <a:rPr lang="en-US" dirty="0"/>
              <a:t>Can feel INVASIVE – nothing more frustrating when you want advice to be given coaching without permission</a:t>
            </a:r>
          </a:p>
          <a:p>
            <a:r>
              <a:rPr lang="en-US" dirty="0"/>
              <a:t>They don’t have as many people to see </a:t>
            </a:r>
            <a:r>
              <a:rPr lang="en-US" sz="1200" dirty="0">
                <a:solidFill>
                  <a:schemeClr val="tx2"/>
                </a:solidFill>
                <a:latin typeface="Arial" panose="020B0604020202020204" pitchFamily="34" charset="0"/>
                <a:cs typeface="Arial" panose="020B0604020202020204" pitchFamily="34" charset="0"/>
              </a:rPr>
              <a:t>and approach them to empower them</a:t>
            </a:r>
          </a:p>
          <a:p>
            <a:r>
              <a:rPr lang="en-US" sz="1200" dirty="0">
                <a:solidFill>
                  <a:schemeClr val="tx2"/>
                </a:solidFill>
                <a:latin typeface="Arial" panose="020B0604020202020204" pitchFamily="34" charset="0"/>
                <a:cs typeface="Arial" panose="020B0604020202020204" pitchFamily="34" charset="0"/>
              </a:rPr>
              <a:t>Take my coach hat off – explicit. Exception and not rule. If you give them a framework, hold loosely and check-back in</a:t>
            </a:r>
          </a:p>
          <a:p>
            <a:r>
              <a:rPr lang="en-US" sz="1200" dirty="0">
                <a:solidFill>
                  <a:schemeClr val="tx2"/>
                </a:solidFill>
                <a:latin typeface="Arial" panose="020B0604020202020204" pitchFamily="34" charset="0"/>
                <a:cs typeface="Arial" panose="020B0604020202020204" pitchFamily="34" charset="0"/>
              </a:rPr>
              <a:t>Unconditional positive regard</a:t>
            </a:r>
          </a:p>
          <a:p>
            <a:r>
              <a:rPr lang="en-US" sz="1200" dirty="0">
                <a:solidFill>
                  <a:schemeClr val="tx2"/>
                </a:solidFill>
                <a:latin typeface="Arial" panose="020B0604020202020204" pitchFamily="34" charset="0"/>
                <a:cs typeface="Arial" panose="020B0604020202020204" pitchFamily="34" charset="0"/>
              </a:rPr>
              <a:t>SMARTIE goals HERE</a:t>
            </a:r>
          </a:p>
          <a:p>
            <a:endParaRPr lang="en-US" sz="1200" dirty="0">
              <a:solidFill>
                <a:schemeClr val="tx2"/>
              </a:solidFill>
              <a:latin typeface="Arial" panose="020B0604020202020204" pitchFamily="34" charset="0"/>
              <a:cs typeface="Arial" panose="020B0604020202020204" pitchFamily="34" charset="0"/>
            </a:endParaRPr>
          </a:p>
          <a:p>
            <a:r>
              <a:rPr lang="en-US" sz="1200" dirty="0" err="1">
                <a:solidFill>
                  <a:schemeClr val="tx2"/>
                </a:solidFill>
                <a:latin typeface="Arial" panose="020B0604020202020204" pitchFamily="34" charset="0"/>
                <a:cs typeface="Arial" panose="020B0604020202020204" pitchFamily="34" charset="0"/>
              </a:rPr>
              <a:t>Postive</a:t>
            </a:r>
            <a:r>
              <a:rPr lang="en-US" sz="1200" dirty="0">
                <a:solidFill>
                  <a:schemeClr val="tx2"/>
                </a:solidFill>
                <a:latin typeface="Arial" panose="020B0604020202020204" pitchFamily="34" charset="0"/>
                <a:cs typeface="Arial" panose="020B0604020202020204" pitchFamily="34" charset="0"/>
              </a:rPr>
              <a:t> Regard; Coach Person not Problem; </a:t>
            </a:r>
          </a:p>
          <a:p>
            <a:endParaRPr lang="en-US" sz="1200" dirty="0">
              <a:solidFill>
                <a:schemeClr val="tx2"/>
              </a:solidFill>
              <a:latin typeface="Arial" panose="020B0604020202020204" pitchFamily="34" charset="0"/>
              <a:cs typeface="Arial" panose="020B0604020202020204" pitchFamily="34" charset="0"/>
            </a:endParaRPr>
          </a:p>
          <a:p>
            <a:r>
              <a:rPr lang="en-US" sz="1200" dirty="0">
                <a:solidFill>
                  <a:schemeClr val="tx2"/>
                </a:solidFill>
                <a:latin typeface="Arial" panose="020B0604020202020204" pitchFamily="34" charset="0"/>
                <a:cs typeface="Arial" panose="020B0604020202020204" pitchFamily="34" charset="0"/>
              </a:rPr>
              <a:t>SELF Regulation</a:t>
            </a:r>
          </a:p>
          <a:p>
            <a:r>
              <a:rPr lang="en-US" dirty="0"/>
              <a:t>Remind you – you all already have many of the skills needed to coach. I’m </a:t>
            </a:r>
            <a:r>
              <a:rPr lang="en-US" dirty="0" err="1"/>
              <a:t>goint</a:t>
            </a:r>
            <a:r>
              <a:rPr lang="en-US" dirty="0"/>
              <a:t> to </a:t>
            </a:r>
            <a:r>
              <a:rPr lang="en-US" dirty="0" err="1"/>
              <a:t>walkyou</a:t>
            </a:r>
            <a:r>
              <a:rPr lang="en-US" dirty="0"/>
              <a:t> through the </a:t>
            </a:r>
            <a:r>
              <a:rPr lang="en-US" dirty="0" err="1"/>
              <a:t>baseics</a:t>
            </a:r>
            <a:r>
              <a:rPr lang="en-US" dirty="0"/>
              <a:t> and the newer things  what may trip you up. </a:t>
            </a:r>
          </a:p>
          <a:p>
            <a:r>
              <a:rPr lang="en-US" dirty="0"/>
              <a:t>The way you walk into an exam room – </a:t>
            </a:r>
          </a:p>
          <a:p>
            <a:r>
              <a:rPr lang="en-US" dirty="0"/>
              <a:t>Permission for feedback (performance) or coaching.</a:t>
            </a:r>
          </a:p>
          <a:p>
            <a:r>
              <a:rPr lang="en-US" dirty="0"/>
              <a:t>You get to give advice in so many settings as traditional mentor, advisor, educator – empower them to learn to trust their own ideas, lessen dependence on you, facilitate ownership. </a:t>
            </a:r>
          </a:p>
          <a:p>
            <a:r>
              <a:rPr lang="en-US" dirty="0"/>
              <a:t>Positive regard, check your own emotions, biases, </a:t>
            </a:r>
          </a:p>
          <a:p>
            <a:r>
              <a:rPr lang="en-US" dirty="0"/>
              <a:t>*Performance Coaching –Co-create; Developmental Coaching You facilitate by questions. </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32</a:t>
            </a:fld>
            <a:endParaRPr lang="en-US"/>
          </a:p>
        </p:txBody>
      </p:sp>
    </p:spTree>
    <p:extLst>
      <p:ext uri="{BB962C8B-B14F-4D97-AF65-F5344CB8AC3E}">
        <p14:creationId xmlns:p14="http://schemas.microsoft.com/office/powerpoint/2010/main" val="2450895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Resistant Learner</a:t>
            </a:r>
          </a:p>
          <a:p>
            <a:r>
              <a:rPr lang="en-US" dirty="0"/>
              <a:t>DEI, IP, </a:t>
            </a:r>
            <a:r>
              <a:rPr lang="en-US" dirty="0" err="1"/>
              <a:t>Opt</a:t>
            </a:r>
            <a:r>
              <a:rPr lang="en-US" dirty="0"/>
              <a:t> in</a:t>
            </a:r>
          </a:p>
          <a:p>
            <a:r>
              <a:rPr lang="en-US" dirty="0"/>
              <a:t>Disengaged – safety issue, burned out, exhausted</a:t>
            </a:r>
          </a:p>
          <a:p>
            <a:endParaRPr lang="en-US" dirty="0"/>
          </a:p>
          <a:p>
            <a:r>
              <a:rPr lang="en-US" dirty="0"/>
              <a:t>Seem like a Resistant learner: You can do all the things to create a safe-space, and they still may not feel safe. Any given day portion of our residents are deep in IP, it’s not safe for someone who evaluates them for them to let the mask slip; for some it’s related to diversity, equity, inclusion, and belonging – they may not feel safe from that stand point; they may have experienced what they saw as a breach of confidentiality and are terrified about being talked about in faculty meeting. Just give me an answer.</a:t>
            </a:r>
          </a:p>
          <a:p>
            <a:endParaRPr lang="en-US" dirty="0"/>
          </a:p>
          <a:p>
            <a:r>
              <a:rPr lang="en-US" dirty="0"/>
              <a:t>Or they’re disengaged – maybe because burned out, or exhausted post-call, or it doesn’t make sense the way they were brought up to have these kind of conversations with an attending. </a:t>
            </a:r>
          </a:p>
          <a:p>
            <a:endParaRPr lang="en-US" dirty="0"/>
          </a:p>
          <a:p>
            <a:r>
              <a:rPr lang="en-US" dirty="0"/>
              <a:t>Sometimes naming things helps – I notice a change in your body posture, eye contact, and answers when I started taking the coaching approach. I’d love to hear your experience of it and what would be more helpful to you. </a:t>
            </a:r>
          </a:p>
          <a:p>
            <a:endParaRPr lang="en-US" dirty="0"/>
          </a:p>
          <a:p>
            <a:r>
              <a:rPr lang="en-US" dirty="0"/>
              <a:t>If you take the time to explain coaching, be clear what approach you’re taking, get permission, be explicit about whatever the confines of confidentiality/COI, and give them an out _If I ask anything that you don’t want to answer or feels too uncomfortable, please say pass” – then they can decide how open they are with you. </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33</a:t>
            </a:fld>
            <a:endParaRPr lang="en-US"/>
          </a:p>
        </p:txBody>
      </p:sp>
    </p:spTree>
    <p:extLst>
      <p:ext uri="{BB962C8B-B14F-4D97-AF65-F5344CB8AC3E}">
        <p14:creationId xmlns:p14="http://schemas.microsoft.com/office/powerpoint/2010/main" val="3390550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C38077-A1A7-46AF-A121-40FBF35229AD}" type="slidenum">
              <a:rPr lang="en-US" smtClean="0"/>
              <a:t>34</a:t>
            </a:fld>
            <a:endParaRPr lang="en-US"/>
          </a:p>
        </p:txBody>
      </p:sp>
    </p:spTree>
    <p:extLst>
      <p:ext uri="{BB962C8B-B14F-4D97-AF65-F5344CB8AC3E}">
        <p14:creationId xmlns:p14="http://schemas.microsoft.com/office/powerpoint/2010/main" val="2802101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spend the rest of the webinar talking about how you can put these concepts of coaching to work in your programs as you’re helping residents develop their own learning plans.</a:t>
            </a:r>
          </a:p>
        </p:txBody>
      </p:sp>
      <p:sp>
        <p:nvSpPr>
          <p:cNvPr id="4" name="Slide Number Placeholder 3"/>
          <p:cNvSpPr>
            <a:spLocks noGrp="1"/>
          </p:cNvSpPr>
          <p:nvPr>
            <p:ph type="sldNum" sz="quarter" idx="5"/>
          </p:nvPr>
        </p:nvSpPr>
        <p:spPr/>
        <p:txBody>
          <a:bodyPr/>
          <a:lstStyle/>
          <a:p>
            <a:fld id="{0DC38077-A1A7-46AF-A121-40FBF35229AD}" type="slidenum">
              <a:rPr lang="en-US" smtClean="0"/>
              <a:t>35</a:t>
            </a:fld>
            <a:endParaRPr lang="en-US"/>
          </a:p>
        </p:txBody>
      </p:sp>
    </p:spTree>
    <p:extLst>
      <p:ext uri="{BB962C8B-B14F-4D97-AF65-F5344CB8AC3E}">
        <p14:creationId xmlns:p14="http://schemas.microsoft.com/office/powerpoint/2010/main" val="2477948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“front line” for coaching within our program lies within our own programs. Some of you already have skilled faculty within your programs who can implement coaching strategies with your residents. However, most of us will need to take some time to develop coaching skills. There are resources available from the AMA that we’ve already mentioned, but we can also rely on shared skills and faculty development, either through our residency learning networks or by calling on coach trainers or organizations outside of our programs. A few of you might want to dive into becoming certified coaches through training programs that are available. If you’re in a university-affiliated program, your university may offer access to coaching resources. Finally, there are external coaches that can be contracted or employed to assist in this function.</a:t>
            </a:r>
          </a:p>
          <a:p>
            <a:endParaRPr lang="en-US" dirty="0"/>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36</a:t>
            </a:fld>
            <a:endParaRPr lang="en-US"/>
          </a:p>
        </p:txBody>
      </p:sp>
    </p:spTree>
    <p:extLst>
      <p:ext uri="{BB962C8B-B14F-4D97-AF65-F5344CB8AC3E}">
        <p14:creationId xmlns:p14="http://schemas.microsoft.com/office/powerpoint/2010/main" val="1529337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deciding how to use available resources, you may want to decide between using core faculty as coaches vs using individuals from outside your program. Advantages of using core faculty include their understanding of the processes involved with developing ILPs as well as the relationships that exist between the resident and faculty member. Certainly, it’s more convenient to have in-person conversations with core faculty and you’ll save on expenses associated with external coaches. On the other hand, external coaches can have less conflict of interest and may provide more psychological safety. Sometimes, the expenses associated with using external coaches can be offset by offering quid-pro-quos like access to your program’s rotations or clinical experiences for residents from another program.</a:t>
            </a:r>
          </a:p>
          <a:p>
            <a:endParaRPr lang="en-US" dirty="0"/>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37</a:t>
            </a:fld>
            <a:endParaRPr lang="en-US"/>
          </a:p>
        </p:txBody>
      </p:sp>
    </p:spTree>
    <p:extLst>
      <p:ext uri="{BB962C8B-B14F-4D97-AF65-F5344CB8AC3E}">
        <p14:creationId xmlns:p14="http://schemas.microsoft.com/office/powerpoint/2010/main" val="2237829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number of benefits that your faculty can realize by participating in coaching activities with your residents. Many faculty report an enhanced sense of belonging and ownership for resident success. Sometimes, faculty who have not had previous experience as a coach find that their professional development is sparked. Certainly, faculty may sense improved meaning and professional fulfillment in their academic careers.</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38</a:t>
            </a:fld>
            <a:endParaRPr lang="en-US"/>
          </a:p>
        </p:txBody>
      </p:sp>
    </p:spTree>
    <p:extLst>
      <p:ext uri="{BB962C8B-B14F-4D97-AF65-F5344CB8AC3E}">
        <p14:creationId xmlns:p14="http://schemas.microsoft.com/office/powerpoint/2010/main" val="1315337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development in coaching skills does present growth opportunity for faculty. As skills are developed, residents and faculty should see a shift of burden from the more traditional advisor role to a shared developmental model. Like many areas in residency education, some faculty may not be a fit for coaching role and the program director should work as much as possible to maximize the individual skills of the faculty. Some programs find that coaching activities extend beyond the role of ILP development and can enhance teaching in other areas of the program. In addition, coaches must be careful to maintain confidentiality as much as possible with their </a:t>
            </a:r>
            <a:r>
              <a:rPr lang="en-US" dirty="0" err="1"/>
              <a:t>coachees</a:t>
            </a:r>
            <a:r>
              <a:rPr lang="en-US" dirty="0"/>
              <a:t>.</a:t>
            </a:r>
          </a:p>
        </p:txBody>
      </p:sp>
      <p:sp>
        <p:nvSpPr>
          <p:cNvPr id="4" name="Slide Number Placeholder 3"/>
          <p:cNvSpPr>
            <a:spLocks noGrp="1"/>
          </p:cNvSpPr>
          <p:nvPr>
            <p:ph type="sldNum" sz="quarter" idx="5"/>
          </p:nvPr>
        </p:nvSpPr>
        <p:spPr/>
        <p:txBody>
          <a:bodyPr/>
          <a:lstStyle/>
          <a:p>
            <a:fld id="{0DC38077-A1A7-46AF-A121-40FBF35229AD}" type="slidenum">
              <a:rPr lang="en-US" smtClean="0"/>
              <a:t>39</a:t>
            </a:fld>
            <a:endParaRPr lang="en-US"/>
          </a:p>
        </p:txBody>
      </p:sp>
    </p:spTree>
    <p:extLst>
      <p:ext uri="{BB962C8B-B14F-4D97-AF65-F5344CB8AC3E}">
        <p14:creationId xmlns:p14="http://schemas.microsoft.com/office/powerpoint/2010/main" val="210003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for the role of the coach to be clearly defined. This is particularly an issue where the faculty serves in multiple roles with the resident. For this reason, some programs will choose to have a small group of faculty serve as coaches for multiple residents. As a resident-centric activity, the coach needs to maintain a focus on resident needs and goals. Again, coaching activities can’t just be another thing we have to do.</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40</a:t>
            </a:fld>
            <a:endParaRPr lang="en-US"/>
          </a:p>
        </p:txBody>
      </p:sp>
    </p:spTree>
    <p:extLst>
      <p:ext uri="{BB962C8B-B14F-4D97-AF65-F5344CB8AC3E}">
        <p14:creationId xmlns:p14="http://schemas.microsoft.com/office/powerpoint/2010/main" val="76117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4</a:t>
            </a:fld>
            <a:endParaRPr lang="en-US"/>
          </a:p>
        </p:txBody>
      </p:sp>
    </p:spTree>
    <p:extLst>
      <p:ext uri="{BB962C8B-B14F-4D97-AF65-F5344CB8AC3E}">
        <p14:creationId xmlns:p14="http://schemas.microsoft.com/office/powerpoint/2010/main" val="3621700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variety of ways that you can incorporate coaching activities into your interactions with residents. You might choose to use your existing structure and include coaching activities either within your advisor meetings or in separate meetings. Some programs might designate the program director or associate program director as coach, or you may decide to use behavioral health faculty or other faculty as coaches. Whatever you choose, remember to use the resources we mentioned earlier to help develop the skills of your coaches.</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41</a:t>
            </a:fld>
            <a:endParaRPr lang="en-US"/>
          </a:p>
        </p:txBody>
      </p:sp>
    </p:spTree>
    <p:extLst>
      <p:ext uri="{BB962C8B-B14F-4D97-AF65-F5344CB8AC3E}">
        <p14:creationId xmlns:p14="http://schemas.microsoft.com/office/powerpoint/2010/main" val="1803170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finish with a quote (read)</a:t>
            </a:r>
          </a:p>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42</a:t>
            </a:fld>
            <a:endParaRPr lang="en-US"/>
          </a:p>
        </p:txBody>
      </p:sp>
    </p:spTree>
    <p:extLst>
      <p:ext uri="{BB962C8B-B14F-4D97-AF65-F5344CB8AC3E}">
        <p14:creationId xmlns:p14="http://schemas.microsoft.com/office/powerpoint/2010/main" val="2621096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43</a:t>
            </a:fld>
            <a:endParaRPr lang="en-US"/>
          </a:p>
        </p:txBody>
      </p:sp>
    </p:spTree>
    <p:extLst>
      <p:ext uri="{BB962C8B-B14F-4D97-AF65-F5344CB8AC3E}">
        <p14:creationId xmlns:p14="http://schemas.microsoft.com/office/powerpoint/2010/main" val="206028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38077-A1A7-46AF-A121-40FBF35229AD}" type="slidenum">
              <a:rPr lang="en-US" smtClean="0"/>
              <a:t>5</a:t>
            </a:fld>
            <a:endParaRPr lang="en-US"/>
          </a:p>
        </p:txBody>
      </p:sp>
    </p:spTree>
    <p:extLst>
      <p:ext uri="{BB962C8B-B14F-4D97-AF65-F5344CB8AC3E}">
        <p14:creationId xmlns:p14="http://schemas.microsoft.com/office/powerpoint/2010/main" val="47907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C38077-A1A7-46AF-A121-40FBF35229AD}" type="slidenum">
              <a:rPr lang="en-US" smtClean="0"/>
              <a:t>6</a:t>
            </a:fld>
            <a:endParaRPr lang="en-US"/>
          </a:p>
        </p:txBody>
      </p:sp>
    </p:spTree>
    <p:extLst>
      <p:ext uri="{BB962C8B-B14F-4D97-AF65-F5344CB8AC3E}">
        <p14:creationId xmlns:p14="http://schemas.microsoft.com/office/powerpoint/2010/main" val="1091249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C38077-A1A7-46AF-A121-40FBF35229AD}" type="slidenum">
              <a:rPr lang="en-US" smtClean="0"/>
              <a:t>7</a:t>
            </a:fld>
            <a:endParaRPr lang="en-US"/>
          </a:p>
        </p:txBody>
      </p:sp>
    </p:spTree>
    <p:extLst>
      <p:ext uri="{BB962C8B-B14F-4D97-AF65-F5344CB8AC3E}">
        <p14:creationId xmlns:p14="http://schemas.microsoft.com/office/powerpoint/2010/main" val="2133070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We've all had some sort of contact with coaches in our lives. Certainly, if we've been involved with organized sports, we have had coaches who have helped us become better players. While some coaches in my life were "participatory", most derived their coaching ability by relying on their own knowledge of the techniques that were needed to excel at the sport. As residency faculty, we are familiar with serving as advisors and mentors for our residents. In each of these roles, we also rely on our past experience or knowledge to guide the resident. As we begin to explore the concept of coaching, however, our focus shifts from a faculty- and program-centric view to one that is resident-focused. As we'll see in this webinar, allowing the resident to chart their course will improve the buy-in from the resident for their learning plan and set the stage for developing important master-adaptive learning skills. </a:t>
            </a:r>
          </a:p>
        </p:txBody>
      </p:sp>
      <p:sp>
        <p:nvSpPr>
          <p:cNvPr id="4" name="Slide Number Placeholder 3"/>
          <p:cNvSpPr>
            <a:spLocks noGrp="1"/>
          </p:cNvSpPr>
          <p:nvPr>
            <p:ph type="sldNum" sz="quarter" idx="5"/>
          </p:nvPr>
        </p:nvSpPr>
        <p:spPr/>
        <p:txBody>
          <a:bodyPr/>
          <a:lstStyle/>
          <a:p>
            <a:fld id="{0DC38077-A1A7-46AF-A121-40FBF35229AD}" type="slidenum">
              <a:rPr lang="en-US" smtClean="0"/>
              <a:t>8</a:t>
            </a:fld>
            <a:endParaRPr lang="en-US"/>
          </a:p>
        </p:txBody>
      </p:sp>
    </p:spTree>
    <p:extLst>
      <p:ext uri="{BB962C8B-B14F-4D97-AF65-F5344CB8AC3E}">
        <p14:creationId xmlns:p14="http://schemas.microsoft.com/office/powerpoint/2010/main" val="1625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friend, Nick Saban, described the role of coaching in this way. We’ve all had learners who tried to fly under the radar. Good residents, though, seek out opportunities to learn. As we learn more about coaching them, we’ll see how invested they become in charting their own course </a:t>
            </a:r>
            <a:r>
              <a:rPr lang="en-US"/>
              <a:t>through residency.</a:t>
            </a:r>
          </a:p>
        </p:txBody>
      </p:sp>
      <p:sp>
        <p:nvSpPr>
          <p:cNvPr id="4" name="Slide Number Placeholder 3"/>
          <p:cNvSpPr>
            <a:spLocks noGrp="1"/>
          </p:cNvSpPr>
          <p:nvPr>
            <p:ph type="sldNum" sz="quarter" idx="5"/>
          </p:nvPr>
        </p:nvSpPr>
        <p:spPr/>
        <p:txBody>
          <a:bodyPr/>
          <a:lstStyle/>
          <a:p>
            <a:fld id="{0DC38077-A1A7-46AF-A121-40FBF35229AD}" type="slidenum">
              <a:rPr lang="en-US" smtClean="0"/>
              <a:t>9</a:t>
            </a:fld>
            <a:endParaRPr lang="en-US"/>
          </a:p>
        </p:txBody>
      </p:sp>
    </p:spTree>
    <p:extLst>
      <p:ext uri="{BB962C8B-B14F-4D97-AF65-F5344CB8AC3E}">
        <p14:creationId xmlns:p14="http://schemas.microsoft.com/office/powerpoint/2010/main" val="287116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47129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3A198-2F8F-F3E8-499D-6400BDF78798}"/>
              </a:ext>
            </a:extLst>
          </p:cNvPr>
          <p:cNvSpPr>
            <a:spLocks noGrp="1"/>
          </p:cNvSpPr>
          <p:nvPr>
            <p:ph type="dt" sz="half" idx="10"/>
          </p:nvPr>
        </p:nvSpPr>
        <p:spPr/>
        <p:txBody>
          <a:bodyPr/>
          <a:lstStyle/>
          <a:p>
            <a:fld id="{486ED445-A9B2-0345-B379-4A2CDE17A9A5}" type="datetimeFigureOut">
              <a:rPr lang="en-US" smtClean="0"/>
              <a:t>6/10/24</a:t>
            </a:fld>
            <a:endParaRPr lang="en-US"/>
          </a:p>
        </p:txBody>
      </p:sp>
      <p:sp>
        <p:nvSpPr>
          <p:cNvPr id="3" name="Footer Placeholder 2">
            <a:extLst>
              <a:ext uri="{FF2B5EF4-FFF2-40B4-BE49-F238E27FC236}">
                <a16:creationId xmlns:a16="http://schemas.microsoft.com/office/drawing/2014/main" id="{FA631C1A-C10A-5B6A-CD06-8763DD56F6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A9C0EC-4CBA-C77A-3FCF-C0A11CAA3240}"/>
              </a:ext>
            </a:extLst>
          </p:cNvPr>
          <p:cNvSpPr>
            <a:spLocks noGrp="1"/>
          </p:cNvSpPr>
          <p:nvPr>
            <p:ph type="sldNum" sz="quarter" idx="12"/>
          </p:nvPr>
        </p:nvSpPr>
        <p:spPr/>
        <p:txBody>
          <a:bodyPr/>
          <a:lstStyle/>
          <a:p>
            <a:fld id="{979E055E-8CE2-2A45-B236-8FCECC6C95BC}" type="slidenum">
              <a:rPr lang="en-US" smtClean="0"/>
              <a:t>‹#›</a:t>
            </a:fld>
            <a:endParaRPr lang="en-US"/>
          </a:p>
        </p:txBody>
      </p:sp>
    </p:spTree>
    <p:extLst>
      <p:ext uri="{BB962C8B-B14F-4D97-AF65-F5344CB8AC3E}">
        <p14:creationId xmlns:p14="http://schemas.microsoft.com/office/powerpoint/2010/main" val="3445139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E7B630C-9DDD-5344-8827-915EF6D85319}"/>
              </a:ext>
            </a:extLst>
          </p:cNvPr>
          <p:cNvSpPr/>
          <p:nvPr userDrawn="1"/>
        </p:nvSpPr>
        <p:spPr>
          <a:xfrm rot="16200000">
            <a:off x="2752484" y="849333"/>
            <a:ext cx="3523282" cy="3523282"/>
          </a:xfrm>
          <a:prstGeom prst="roundRect">
            <a:avLst/>
          </a:prstGeom>
          <a:gradFill>
            <a:gsLst>
              <a:gs pos="0">
                <a:schemeClr val="accent3"/>
              </a:gs>
              <a:gs pos="100000">
                <a:schemeClr val="accent3">
                  <a:alpha val="26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Rounded Rectangle 7">
            <a:extLst>
              <a:ext uri="{FF2B5EF4-FFF2-40B4-BE49-F238E27FC236}">
                <a16:creationId xmlns:a16="http://schemas.microsoft.com/office/drawing/2014/main" id="{5DD2C047-37EF-AE48-9976-1F1E1F3E16F9}"/>
              </a:ext>
            </a:extLst>
          </p:cNvPr>
          <p:cNvSpPr/>
          <p:nvPr userDrawn="1"/>
        </p:nvSpPr>
        <p:spPr>
          <a:xfrm rot="18900000">
            <a:off x="2810359" y="849333"/>
            <a:ext cx="3523282" cy="35232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Rectangle 5">
            <a:extLst>
              <a:ext uri="{FF2B5EF4-FFF2-40B4-BE49-F238E27FC236}">
                <a16:creationId xmlns:a16="http://schemas.microsoft.com/office/drawing/2014/main" id="{66487AA7-0CE8-DE4A-AD30-F80AC305B425}"/>
              </a:ext>
            </a:extLst>
          </p:cNvPr>
          <p:cNvSpPr/>
          <p:nvPr userDrawn="1"/>
        </p:nvSpPr>
        <p:spPr>
          <a:xfrm>
            <a:off x="0" y="0"/>
            <a:ext cx="155542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D585B61A-E9BD-F24B-8AAF-0F19624266E1}"/>
              </a:ext>
            </a:extLst>
          </p:cNvPr>
          <p:cNvSpPr/>
          <p:nvPr userDrawn="1"/>
        </p:nvSpPr>
        <p:spPr>
          <a:xfrm>
            <a:off x="7588577" y="0"/>
            <a:ext cx="155542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1" name="Picture 10">
            <a:extLst>
              <a:ext uri="{FF2B5EF4-FFF2-40B4-BE49-F238E27FC236}">
                <a16:creationId xmlns:a16="http://schemas.microsoft.com/office/drawing/2014/main" id="{0CB9C389-2970-2F4E-8AD2-A36ED57E67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895" y="2040462"/>
            <a:ext cx="3670209" cy="1223403"/>
          </a:xfrm>
          <a:prstGeom prst="rect">
            <a:avLst/>
          </a:prstGeom>
        </p:spPr>
      </p:pic>
    </p:spTree>
    <p:extLst>
      <p:ext uri="{BB962C8B-B14F-4D97-AF65-F5344CB8AC3E}">
        <p14:creationId xmlns:p14="http://schemas.microsoft.com/office/powerpoint/2010/main" val="3103276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95A8FA8-3B12-DF45-A9C8-8BC1D5BF78B3}"/>
              </a:ext>
            </a:extLst>
          </p:cNvPr>
          <p:cNvSpPr/>
          <p:nvPr userDrawn="1"/>
        </p:nvSpPr>
        <p:spPr>
          <a:xfrm rot="18900000">
            <a:off x="-8601" y="-269555"/>
            <a:ext cx="1559142" cy="15591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2" name="Title 1"/>
          <p:cNvSpPr>
            <a:spLocks noGrp="1"/>
          </p:cNvSpPr>
          <p:nvPr>
            <p:ph type="ctrTitle"/>
          </p:nvPr>
        </p:nvSpPr>
        <p:spPr>
          <a:xfrm>
            <a:off x="1143000" y="2163336"/>
            <a:ext cx="6858000" cy="469135"/>
          </a:xfrm>
        </p:spPr>
        <p:txBody>
          <a:bodyPr anchor="t"/>
          <a:lstStyle>
            <a:lvl1pPr algn="ctr">
              <a:defRPr sz="24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Slide Number Placeholder 5">
            <a:extLst>
              <a:ext uri="{FF2B5EF4-FFF2-40B4-BE49-F238E27FC236}">
                <a16:creationId xmlns:a16="http://schemas.microsoft.com/office/drawing/2014/main" id="{97E02284-2578-9943-BF8E-EBF926012983}"/>
              </a:ext>
            </a:extLst>
          </p:cNvPr>
          <p:cNvSpPr>
            <a:spLocks noGrp="1"/>
          </p:cNvSpPr>
          <p:nvPr>
            <p:ph type="sldNum" sz="quarter" idx="12"/>
          </p:nvPr>
        </p:nvSpPr>
        <p:spPr>
          <a:xfrm>
            <a:off x="6457950" y="4767263"/>
            <a:ext cx="2057400" cy="273844"/>
          </a:xfrm>
        </p:spPr>
        <p:txBody>
          <a:bodyPr/>
          <a:lstStyle/>
          <a:p>
            <a:fld id="{F6E30BEA-BBC6-C64E-B9D0-92F27F189F89}" type="slidenum">
              <a:rPr lang="en-US" smtClean="0"/>
              <a:t>‹#›</a:t>
            </a:fld>
            <a:endParaRPr lang="en-US"/>
          </a:p>
        </p:txBody>
      </p:sp>
      <p:pic>
        <p:nvPicPr>
          <p:cNvPr id="11" name="Picture 10">
            <a:extLst>
              <a:ext uri="{FF2B5EF4-FFF2-40B4-BE49-F238E27FC236}">
                <a16:creationId xmlns:a16="http://schemas.microsoft.com/office/drawing/2014/main" id="{8650D91C-D5EF-D64F-B9BF-2C98902826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2234" y="345411"/>
            <a:ext cx="921879" cy="349162"/>
          </a:xfrm>
          <a:prstGeom prst="rect">
            <a:avLst/>
          </a:prstGeom>
        </p:spPr>
      </p:pic>
    </p:spTree>
    <p:extLst>
      <p:ext uri="{BB962C8B-B14F-4D97-AF65-F5344CB8AC3E}">
        <p14:creationId xmlns:p14="http://schemas.microsoft.com/office/powerpoint/2010/main" val="1025079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F6E30BEA-BBC6-C64E-B9D0-92F27F189F89}" type="slidenum">
              <a:rPr lang="en-US" smtClean="0"/>
              <a:t>‹#›</a:t>
            </a:fld>
            <a:endParaRPr lang="en-US"/>
          </a:p>
        </p:txBody>
      </p:sp>
    </p:spTree>
    <p:extLst>
      <p:ext uri="{BB962C8B-B14F-4D97-AF65-F5344CB8AC3E}">
        <p14:creationId xmlns:p14="http://schemas.microsoft.com/office/powerpoint/2010/main" val="1899423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363474" y="1357884"/>
            <a:ext cx="8250174" cy="312039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9815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AE82-9DF3-94D7-DDA2-21D74E204311}"/>
              </a:ext>
            </a:extLst>
          </p:cNvPr>
          <p:cNvSpPr>
            <a:spLocks noGrp="1"/>
          </p:cNvSpPr>
          <p:nvPr>
            <p:ph type="ctrTitle"/>
          </p:nvPr>
        </p:nvSpPr>
        <p:spPr>
          <a:xfrm>
            <a:off x="1143000" y="841375"/>
            <a:ext cx="6858000" cy="1790700"/>
          </a:xfrm>
        </p:spPr>
        <p:txBody>
          <a:bodyPr anchor="b">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7A9F49F-9464-51DB-8E06-747B253B110C}"/>
              </a:ext>
            </a:extLst>
          </p:cNvPr>
          <p:cNvSpPr>
            <a:spLocks noGrp="1"/>
          </p:cNvSpPr>
          <p:nvPr>
            <p:ph type="subTitle" idx="1"/>
          </p:nvPr>
        </p:nvSpPr>
        <p:spPr>
          <a:xfrm>
            <a:off x="1143000" y="2701925"/>
            <a:ext cx="6858000" cy="1241425"/>
          </a:xfr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CAA8EC-927F-31E5-566C-528B5A506956}"/>
              </a:ext>
            </a:extLst>
          </p:cNvPr>
          <p:cNvSpPr>
            <a:spLocks noGrp="1"/>
          </p:cNvSpPr>
          <p:nvPr>
            <p:ph type="dt" sz="half" idx="10"/>
          </p:nvPr>
        </p:nvSpPr>
        <p:spPr/>
        <p:txBody>
          <a:bodyPr/>
          <a:lstStyle/>
          <a:p>
            <a:fld id="{6BDF84D2-7CBE-3D44-8E33-06F376C75E95}" type="datetimeFigureOut">
              <a:rPr lang="en-US" smtClean="0"/>
              <a:t>6/10/24</a:t>
            </a:fld>
            <a:endParaRPr lang="en-US"/>
          </a:p>
        </p:txBody>
      </p:sp>
      <p:sp>
        <p:nvSpPr>
          <p:cNvPr id="5" name="Footer Placeholder 4">
            <a:extLst>
              <a:ext uri="{FF2B5EF4-FFF2-40B4-BE49-F238E27FC236}">
                <a16:creationId xmlns:a16="http://schemas.microsoft.com/office/drawing/2014/main" id="{7B670664-CEFC-2605-B7F5-E78C7FAB8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09908-14B4-B473-0EFB-3F5DD7E596ED}"/>
              </a:ext>
            </a:extLst>
          </p:cNvPr>
          <p:cNvSpPr>
            <a:spLocks noGrp="1"/>
          </p:cNvSpPr>
          <p:nvPr>
            <p:ph type="sldNum" sz="quarter" idx="12"/>
          </p:nvPr>
        </p:nvSpPr>
        <p:spPr/>
        <p:txBody>
          <a:bodyPr/>
          <a:lstStyle/>
          <a:p>
            <a:fld id="{A5C12A40-ED05-C647-9A13-450F0FD4CBD5}" type="slidenum">
              <a:rPr lang="en-US" smtClean="0"/>
              <a:t>‹#›</a:t>
            </a:fld>
            <a:endParaRPr lang="en-US"/>
          </a:p>
        </p:txBody>
      </p:sp>
    </p:spTree>
    <p:extLst>
      <p:ext uri="{BB962C8B-B14F-4D97-AF65-F5344CB8AC3E}">
        <p14:creationId xmlns:p14="http://schemas.microsoft.com/office/powerpoint/2010/main" val="415463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CE95-5BD3-5889-F786-99836B6C9CEA}"/>
              </a:ext>
            </a:extLst>
          </p:cNvPr>
          <p:cNvSpPr>
            <a:spLocks noGrp="1"/>
          </p:cNvSpPr>
          <p:nvPr>
            <p:ph type="ctrTitle"/>
          </p:nvPr>
        </p:nvSpPr>
        <p:spPr>
          <a:xfrm>
            <a:off x="1143000" y="841375"/>
            <a:ext cx="6858000" cy="1790700"/>
          </a:xfrm>
        </p:spPr>
        <p:txBody>
          <a:bodyPr anchor="b">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C32D0523-EAFA-1E9F-BF0D-C3B1253CB6D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8361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9051-7681-A4E0-E5C2-5C971BF67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9BF965-8BEB-084F-691F-7812682E0D2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6929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C339-0026-C6B7-E153-02CBF8E4AF03}"/>
              </a:ext>
            </a:extLst>
          </p:cNvPr>
          <p:cNvSpPr>
            <a:spLocks noGrp="1"/>
          </p:cNvSpPr>
          <p:nvPr>
            <p:ph type="title"/>
          </p:nvPr>
        </p:nvSpPr>
        <p:spPr>
          <a:xfrm>
            <a:off x="623888" y="1282700"/>
            <a:ext cx="7886700" cy="2139950"/>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E477C0C5-4B6D-C8CD-497F-258738EFD0D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054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D230-3284-519D-2F33-0110B8A42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11CEF-3D87-59D2-AC3A-38A9AA5E0B6B}"/>
              </a:ext>
            </a:extLst>
          </p:cNvPr>
          <p:cNvSpPr>
            <a:spLocks noGrp="1"/>
          </p:cNvSpPr>
          <p:nvPr>
            <p:ph sz="half" idx="1"/>
          </p:nvPr>
        </p:nvSpPr>
        <p:spPr>
          <a:xfrm>
            <a:off x="628650" y="1370013"/>
            <a:ext cx="3867150" cy="3262312"/>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4EE25726-4115-D605-163F-E071C718DB17}"/>
              </a:ext>
            </a:extLst>
          </p:cNvPr>
          <p:cNvSpPr>
            <a:spLocks noGrp="1"/>
          </p:cNvSpPr>
          <p:nvPr>
            <p:ph sz="half" idx="2"/>
          </p:nvPr>
        </p:nvSpPr>
        <p:spPr>
          <a:xfrm>
            <a:off x="4648200" y="1370013"/>
            <a:ext cx="3867150" cy="326231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8747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34FC-6CEF-9B15-1DB6-5EC94D093F6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3E6A35-5879-0090-B55C-5E821FBDCEE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57BA22-7DEE-4FE7-42A4-FBF322E5FEFC}"/>
              </a:ext>
            </a:extLst>
          </p:cNvPr>
          <p:cNvSpPr>
            <a:spLocks noGrp="1"/>
          </p:cNvSpPr>
          <p:nvPr>
            <p:ph sz="half" idx="2"/>
          </p:nvPr>
        </p:nvSpPr>
        <p:spPr>
          <a:xfrm>
            <a:off x="630238" y="1879600"/>
            <a:ext cx="3868737" cy="2762250"/>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9C4AF6C-1DC1-5590-E403-DCB6F715AA7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DA8948-F3A5-C4DB-B0A3-8F225CF4F987}"/>
              </a:ext>
            </a:extLst>
          </p:cNvPr>
          <p:cNvSpPr>
            <a:spLocks noGrp="1"/>
          </p:cNvSpPr>
          <p:nvPr>
            <p:ph sz="quarter" idx="4"/>
          </p:nvPr>
        </p:nvSpPr>
        <p:spPr>
          <a:xfrm>
            <a:off x="4629150" y="1879600"/>
            <a:ext cx="3887788" cy="276225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52637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E3FC-BA6E-8E7D-D634-FC3A8BAC6D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5252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5BF2-2BF7-C5BF-1069-45511FBB27A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7EFA1D-C2BC-CA93-8971-801A132DE5F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59062B-E7F8-E572-175B-3E2CF5A317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24219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3.jpg"/><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close-up of a red and orange background&#10;&#10;Description automatically generated">
            <a:extLst>
              <a:ext uri="{FF2B5EF4-FFF2-40B4-BE49-F238E27FC236}">
                <a16:creationId xmlns:a16="http://schemas.microsoft.com/office/drawing/2014/main" id="{7C1EF9D0-B959-A299-DC56-BBD3A2A5957B}"/>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C2049BF-0B52-5C43-AEF7-8FC0043411C2}" type="datetimeFigureOut">
              <a:rPr lang="en-US" smtClean="0"/>
              <a:t>6/10/24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A3AD51-6A7C-7B4E-A894-701812C7AC3F}" type="slidenum">
              <a:rPr lang="en-US" smtClean="0"/>
              <a:t>‹#›</a:t>
            </a:fld>
            <a:endParaRPr lang="en-US"/>
          </a:p>
        </p:txBody>
      </p:sp>
    </p:spTree>
    <p:extLst>
      <p:ext uri="{BB962C8B-B14F-4D97-AF65-F5344CB8AC3E}">
        <p14:creationId xmlns:p14="http://schemas.microsoft.com/office/powerpoint/2010/main" val="308328492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ue background with squares&#10;&#10;Description automatically generated">
            <a:extLst>
              <a:ext uri="{FF2B5EF4-FFF2-40B4-BE49-F238E27FC236}">
                <a16:creationId xmlns:a16="http://schemas.microsoft.com/office/drawing/2014/main" id="{FB8F7DEF-8AD0-4957-2A6B-C2EDDEA4677C}"/>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061B8867-3118-39AF-7B8C-7D9811D8A47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7E25AC0-1C1A-8F53-0991-FB33AAFD44E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D72DC-B5DE-B648-3537-0424CD2EEF1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BDF84D2-7CBE-3D44-8E33-06F376C75E95}" type="datetimeFigureOut">
              <a:rPr lang="en-US" smtClean="0"/>
              <a:t>6/10/24</a:t>
            </a:fld>
            <a:endParaRPr lang="en-US"/>
          </a:p>
        </p:txBody>
      </p:sp>
      <p:sp>
        <p:nvSpPr>
          <p:cNvPr id="5" name="Footer Placeholder 4">
            <a:extLst>
              <a:ext uri="{FF2B5EF4-FFF2-40B4-BE49-F238E27FC236}">
                <a16:creationId xmlns:a16="http://schemas.microsoft.com/office/drawing/2014/main" id="{8427778B-8674-CB56-5622-2BD3D519A28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C2F29-F333-EE1D-9D4B-B004241556D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5C12A40-ED05-C647-9A13-450F0FD4CBD5}" type="slidenum">
              <a:rPr lang="en-US" smtClean="0"/>
              <a:t>‹#›</a:t>
            </a:fld>
            <a:endParaRPr lang="en-US"/>
          </a:p>
        </p:txBody>
      </p:sp>
    </p:spTree>
    <p:extLst>
      <p:ext uri="{BB962C8B-B14F-4D97-AF65-F5344CB8AC3E}">
        <p14:creationId xmlns:p14="http://schemas.microsoft.com/office/powerpoint/2010/main" val="392333717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up of an orange rectangular object&#10;&#10;Description automatically generated">
            <a:extLst>
              <a:ext uri="{FF2B5EF4-FFF2-40B4-BE49-F238E27FC236}">
                <a16:creationId xmlns:a16="http://schemas.microsoft.com/office/drawing/2014/main" id="{54E61967-2817-3089-2091-13673EA7B5C5}"/>
              </a:ext>
            </a:extLst>
          </p:cNvPr>
          <p:cNvPicPr>
            <a:picLocks noChangeAspect="1"/>
          </p:cNvPicPr>
          <p:nvPr userDrawn="1"/>
        </p:nvPicPr>
        <p:blipFill>
          <a:blip r:embed="rId10"/>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7A6A2E30-3155-202C-E611-CFC0B2782AF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2179397-826F-5D0F-CD66-4A83AB02DCA1}"/>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0314117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2" r:id="rId7"/>
    <p:sldLayoutId id="2147483678" r:id="rId8"/>
  </p:sldLayoutIdLst>
  <p:txStyles>
    <p:titleStyle>
      <a:lvl1pPr algn="l" defTabSz="914400" rtl="0" eaLnBrk="1" latinLnBrk="0" hangingPunct="1">
        <a:lnSpc>
          <a:spcPct val="90000"/>
        </a:lnSpc>
        <a:spcBef>
          <a:spcPct val="0"/>
        </a:spcBef>
        <a:buNone/>
        <a:defRPr sz="36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428D48-C3AF-074C-8234-8E08F80482D8}"/>
              </a:ext>
            </a:extLst>
          </p:cNvPr>
          <p:cNvSpPr/>
          <p:nvPr userDrawn="1"/>
        </p:nvSpPr>
        <p:spPr>
          <a:xfrm>
            <a:off x="0" y="0"/>
            <a:ext cx="9144000" cy="5143500"/>
          </a:xfrm>
          <a:prstGeom prst="rect">
            <a:avLst/>
          </a:prstGeom>
          <a:pattFill prst="pct20">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latin typeface="Arial" panose="020B0604020202020204" pitchFamily="34" charset="0"/>
            </a:endParaRP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14929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defRPr>
            </a:lvl1pPr>
          </a:lstStyle>
          <a:p>
            <a:fld id="{F6E30BEA-BBC6-C64E-B9D0-92F27F189F89}" type="slidenum">
              <a:rPr lang="en-US" smtClean="0"/>
              <a:pPr/>
              <a:t>‹#›</a:t>
            </a:fld>
            <a:endParaRPr lang="en-US" dirty="0"/>
          </a:p>
        </p:txBody>
      </p:sp>
    </p:spTree>
    <p:extLst>
      <p:ext uri="{BB962C8B-B14F-4D97-AF65-F5344CB8AC3E}">
        <p14:creationId xmlns:p14="http://schemas.microsoft.com/office/powerpoint/2010/main" val="27218057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svg"/><Relationship Id="rId4" Type="http://schemas.openxmlformats.org/officeDocument/2006/relationships/diagramLayout" Target="../diagrams/layout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mailto:tlcaylor@mac.com" TargetMode="External"/><Relationship Id="rId2" Type="http://schemas.openxmlformats.org/officeDocument/2006/relationships/hyperlink" Target="mailto:pearson@msu.edu"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C2FD-4AEC-A61E-C83F-3F2A1E65B3AF}"/>
              </a:ext>
            </a:extLst>
          </p:cNvPr>
          <p:cNvSpPr>
            <a:spLocks noGrp="1"/>
          </p:cNvSpPr>
          <p:nvPr>
            <p:ph type="ctrTitle"/>
          </p:nvPr>
        </p:nvSpPr>
        <p:spPr/>
        <p:txBody>
          <a:bodyPr/>
          <a:lstStyle/>
          <a:p>
            <a:r>
              <a:rPr lang="en-US" dirty="0"/>
              <a:t>Advisors and Coaches: The Evolving Role of Faculty &amp; Resident Relationships</a:t>
            </a:r>
          </a:p>
        </p:txBody>
      </p:sp>
      <p:sp>
        <p:nvSpPr>
          <p:cNvPr id="3" name="Subtitle 2">
            <a:extLst>
              <a:ext uri="{FF2B5EF4-FFF2-40B4-BE49-F238E27FC236}">
                <a16:creationId xmlns:a16="http://schemas.microsoft.com/office/drawing/2014/main" id="{B320F726-ADC2-C802-4C01-847A6E086E30}"/>
              </a:ext>
            </a:extLst>
          </p:cNvPr>
          <p:cNvSpPr>
            <a:spLocks noGrp="1"/>
          </p:cNvSpPr>
          <p:nvPr>
            <p:ph type="subTitle" idx="1"/>
          </p:nvPr>
        </p:nvSpPr>
        <p:spPr/>
        <p:txBody>
          <a:bodyPr/>
          <a:lstStyle/>
          <a:p>
            <a:r>
              <a:rPr lang="en-US" dirty="0"/>
              <a:t>Randolph Pearson, MD, FAAFP, FACSM</a:t>
            </a:r>
          </a:p>
          <a:p>
            <a:r>
              <a:rPr lang="en-US" dirty="0"/>
              <a:t>Tonya Caylor, MD, FAAFP, PCC</a:t>
            </a:r>
          </a:p>
        </p:txBody>
      </p:sp>
    </p:spTree>
    <p:extLst>
      <p:ext uri="{BB962C8B-B14F-4D97-AF65-F5344CB8AC3E}">
        <p14:creationId xmlns:p14="http://schemas.microsoft.com/office/powerpoint/2010/main" val="2238269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sz="3600" dirty="0">
                <a:solidFill>
                  <a:srgbClr val="0389C4"/>
                </a:solidFill>
                <a:latin typeface="Helvetica World Bold"/>
              </a:rPr>
              <a:t>But... Why us (and why now???)</a:t>
            </a:r>
            <a:endParaRPr lang="en-US" dirty="0"/>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p:txBody>
          <a:bodyPr/>
          <a:lstStyle/>
          <a:p>
            <a:r>
              <a:rPr lang="en-US" dirty="0"/>
              <a:t>New ACGME and ABFM standards for competence require resident buy-in</a:t>
            </a:r>
          </a:p>
          <a:p>
            <a:r>
              <a:rPr lang="en-US" dirty="0"/>
              <a:t>This buy-in necessitates a paradigm shift in how we view our faculty roles</a:t>
            </a:r>
          </a:p>
        </p:txBody>
      </p:sp>
    </p:spTree>
    <p:extLst>
      <p:ext uri="{BB962C8B-B14F-4D97-AF65-F5344CB8AC3E}">
        <p14:creationId xmlns:p14="http://schemas.microsoft.com/office/powerpoint/2010/main" val="386189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dirty="0"/>
              <a:t>The ACGME “chimes in”</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628649" y="1370013"/>
            <a:ext cx="8030441" cy="3262312"/>
          </a:xfrm>
        </p:spPr>
        <p:txBody>
          <a:bodyPr/>
          <a:lstStyle/>
          <a:p>
            <a:pPr marL="0" indent="0">
              <a:lnSpc>
                <a:spcPct val="90000"/>
              </a:lnSpc>
              <a:spcBef>
                <a:spcPts val="1000"/>
              </a:spcBef>
              <a:buNone/>
            </a:pPr>
            <a:r>
              <a:rPr lang="en-US" sz="2400" dirty="0">
                <a:ea typeface="Calibri"/>
              </a:rPr>
              <a:t>“An ILP should be </a:t>
            </a:r>
            <a:r>
              <a:rPr lang="en-US" sz="2400" b="1" dirty="0">
                <a:ea typeface="Calibri"/>
              </a:rPr>
              <a:t>formulated by the learner</a:t>
            </a:r>
            <a:r>
              <a:rPr lang="en-US" sz="2400" dirty="0">
                <a:ea typeface="Calibri"/>
              </a:rPr>
              <a:t>, should include </a:t>
            </a:r>
            <a:r>
              <a:rPr lang="en-US" sz="2400" b="1" dirty="0">
                <a:ea typeface="Calibri"/>
              </a:rPr>
              <a:t>personal learning objectives</a:t>
            </a:r>
            <a:r>
              <a:rPr lang="en-US" sz="2400" dirty="0">
                <a:ea typeface="Calibri"/>
              </a:rPr>
              <a:t>, and should </a:t>
            </a:r>
            <a:r>
              <a:rPr lang="en-US" sz="2400" b="1" dirty="0">
                <a:ea typeface="Calibri"/>
              </a:rPr>
              <a:t>identify resources and strategies</a:t>
            </a:r>
            <a:r>
              <a:rPr lang="en-US" sz="2400" dirty="0">
                <a:ea typeface="Calibri"/>
              </a:rPr>
              <a:t> to achieve them. While the learner should be able to create an initial ILP, the ILP content should be </a:t>
            </a:r>
            <a:r>
              <a:rPr lang="en-US" sz="2400" b="1" dirty="0">
                <a:ea typeface="Calibri"/>
              </a:rPr>
              <a:t>guided by a facilitator </a:t>
            </a:r>
            <a:r>
              <a:rPr lang="en-US" sz="2400" dirty="0">
                <a:ea typeface="Calibri"/>
              </a:rPr>
              <a:t>(faculty member, associate program director, or program director)“</a:t>
            </a:r>
          </a:p>
        </p:txBody>
      </p:sp>
    </p:spTree>
    <p:extLst>
      <p:ext uri="{BB962C8B-B14F-4D97-AF65-F5344CB8AC3E}">
        <p14:creationId xmlns:p14="http://schemas.microsoft.com/office/powerpoint/2010/main" val="286758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sz="3600" dirty="0">
                <a:solidFill>
                  <a:srgbClr val="0389C4"/>
                </a:solidFill>
                <a:latin typeface="Helvetica World Bold"/>
              </a:rPr>
              <a:t>But... Why? (</a:t>
            </a:r>
            <a:r>
              <a:rPr lang="en-US" dirty="0">
                <a:solidFill>
                  <a:srgbClr val="0389C4"/>
                </a:solidFill>
                <a:latin typeface="Helvetica World Bold"/>
              </a:rPr>
              <a:t>Internal Reasons)</a:t>
            </a:r>
            <a:endParaRPr lang="en-US" dirty="0"/>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628650" y="1268413"/>
            <a:ext cx="7886700" cy="3262312"/>
          </a:xfrm>
        </p:spPr>
        <p:txBody>
          <a:bodyPr/>
          <a:lstStyle/>
          <a:p>
            <a:r>
              <a:rPr lang="en-US" dirty="0"/>
              <a:t>Empowers residents to match their learning to their goals and future patients’ needs</a:t>
            </a:r>
          </a:p>
          <a:p>
            <a:r>
              <a:rPr lang="en-US" dirty="0"/>
              <a:t>Coaching supports autonomous motivation </a:t>
            </a:r>
          </a:p>
          <a:p>
            <a:pPr marL="457200" lvl="1" indent="0">
              <a:buNone/>
            </a:pPr>
            <a:r>
              <a:rPr lang="en-US" sz="2000" dirty="0"/>
              <a:t>Self Determination Theory</a:t>
            </a:r>
          </a:p>
          <a:p>
            <a:r>
              <a:rPr lang="en-US" dirty="0"/>
              <a:t>Growth- and forward-focused rather than deficit-focused</a:t>
            </a:r>
          </a:p>
          <a:p>
            <a:r>
              <a:rPr lang="en-US" dirty="0"/>
              <a:t>Encourages ownership and growth, decreases dependence</a:t>
            </a:r>
          </a:p>
        </p:txBody>
      </p:sp>
    </p:spTree>
    <p:extLst>
      <p:ext uri="{BB962C8B-B14F-4D97-AF65-F5344CB8AC3E}">
        <p14:creationId xmlns:p14="http://schemas.microsoft.com/office/powerpoint/2010/main" val="879723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motivation&#10;&#10;Description automatically generated">
            <a:extLst>
              <a:ext uri="{FF2B5EF4-FFF2-40B4-BE49-F238E27FC236}">
                <a16:creationId xmlns:a16="http://schemas.microsoft.com/office/drawing/2014/main" id="{EAF3AFC8-52F3-A9D7-2AEB-83DD1BDA3CEB}"/>
              </a:ext>
            </a:extLst>
          </p:cNvPr>
          <p:cNvPicPr>
            <a:picLocks noGrp="1" noChangeAspect="1"/>
          </p:cNvPicPr>
          <p:nvPr>
            <p:ph idx="1"/>
          </p:nvPr>
        </p:nvPicPr>
        <p:blipFill>
          <a:blip r:embed="rId3"/>
          <a:stretch>
            <a:fillRect/>
          </a:stretch>
        </p:blipFill>
        <p:spPr>
          <a:xfrm>
            <a:off x="269701" y="-162560"/>
            <a:ext cx="8367404" cy="4647727"/>
          </a:xfrm>
        </p:spPr>
      </p:pic>
      <p:sp>
        <p:nvSpPr>
          <p:cNvPr id="10" name="TextBox 9">
            <a:extLst>
              <a:ext uri="{FF2B5EF4-FFF2-40B4-BE49-F238E27FC236}">
                <a16:creationId xmlns:a16="http://schemas.microsoft.com/office/drawing/2014/main" id="{466454B7-1F4B-E8DC-2503-CFBA2DE251AC}"/>
              </a:ext>
            </a:extLst>
          </p:cNvPr>
          <p:cNvSpPr txBox="1"/>
          <p:nvPr/>
        </p:nvSpPr>
        <p:spPr>
          <a:xfrm>
            <a:off x="4890053" y="3796747"/>
            <a:ext cx="3747052" cy="300082"/>
          </a:xfrm>
          <a:prstGeom prst="rect">
            <a:avLst/>
          </a:prstGeom>
          <a:noFill/>
        </p:spPr>
        <p:txBody>
          <a:bodyPr wrap="square" rtlCol="0">
            <a:spAutoFit/>
          </a:bodyPr>
          <a:lstStyle/>
          <a:p>
            <a:r>
              <a:rPr lang="en-US" sz="1350" dirty="0"/>
              <a:t>-</a:t>
            </a:r>
          </a:p>
        </p:txBody>
      </p:sp>
      <p:sp>
        <p:nvSpPr>
          <p:cNvPr id="11" name="TextBox 10">
            <a:extLst>
              <a:ext uri="{FF2B5EF4-FFF2-40B4-BE49-F238E27FC236}">
                <a16:creationId xmlns:a16="http://schemas.microsoft.com/office/drawing/2014/main" id="{740141D8-0AFA-AC2D-520E-0E92C1F681FC}"/>
              </a:ext>
            </a:extLst>
          </p:cNvPr>
          <p:cNvSpPr txBox="1"/>
          <p:nvPr/>
        </p:nvSpPr>
        <p:spPr>
          <a:xfrm>
            <a:off x="4890053" y="3485123"/>
            <a:ext cx="2492802" cy="923330"/>
          </a:xfrm>
          <a:prstGeom prst="rect">
            <a:avLst/>
          </a:prstGeom>
          <a:noFill/>
        </p:spPr>
        <p:txBody>
          <a:bodyPr wrap="square" rtlCol="0">
            <a:spAutoFit/>
          </a:bodyPr>
          <a:lstStyle/>
          <a:p>
            <a:r>
              <a:rPr lang="en-US" b="1" dirty="0">
                <a:solidFill>
                  <a:schemeClr val="tx2">
                    <a:lumMod val="90000"/>
                    <a:lumOff val="10000"/>
                  </a:schemeClr>
                </a:solidFill>
              </a:rPr>
              <a:t>Non-Directive Coaching improves motivation quality</a:t>
            </a:r>
          </a:p>
        </p:txBody>
      </p:sp>
      <p:sp>
        <p:nvSpPr>
          <p:cNvPr id="12" name="TextBox 11">
            <a:extLst>
              <a:ext uri="{FF2B5EF4-FFF2-40B4-BE49-F238E27FC236}">
                <a16:creationId xmlns:a16="http://schemas.microsoft.com/office/drawing/2014/main" id="{F51E04A2-0252-E29A-AF70-9D35EE92DFCF}"/>
              </a:ext>
            </a:extLst>
          </p:cNvPr>
          <p:cNvSpPr txBox="1"/>
          <p:nvPr/>
        </p:nvSpPr>
        <p:spPr>
          <a:xfrm>
            <a:off x="690745" y="3559805"/>
            <a:ext cx="3017655" cy="646331"/>
          </a:xfrm>
          <a:prstGeom prst="rect">
            <a:avLst/>
          </a:prstGeom>
          <a:noFill/>
        </p:spPr>
        <p:txBody>
          <a:bodyPr wrap="square" rtlCol="0">
            <a:spAutoFit/>
          </a:bodyPr>
          <a:lstStyle/>
          <a:p>
            <a:r>
              <a:rPr lang="en-US" b="1" dirty="0">
                <a:solidFill>
                  <a:schemeClr val="tx2">
                    <a:lumMod val="90000"/>
                    <a:lumOff val="10000"/>
                  </a:schemeClr>
                </a:solidFill>
              </a:rPr>
              <a:t>Carrots &amp; Sticks less effective for complex situations</a:t>
            </a:r>
          </a:p>
        </p:txBody>
      </p:sp>
    </p:spTree>
    <p:extLst>
      <p:ext uri="{BB962C8B-B14F-4D97-AF65-F5344CB8AC3E}">
        <p14:creationId xmlns:p14="http://schemas.microsoft.com/office/powerpoint/2010/main" val="2294048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A374-3E33-89DE-9D39-0A2D6B3948FE}"/>
              </a:ext>
            </a:extLst>
          </p:cNvPr>
          <p:cNvSpPr>
            <a:spLocks noGrp="1"/>
          </p:cNvSpPr>
          <p:nvPr>
            <p:ph type="ctrTitle"/>
          </p:nvPr>
        </p:nvSpPr>
        <p:spPr/>
        <p:txBody>
          <a:bodyPr/>
          <a:lstStyle/>
          <a:p>
            <a:r>
              <a:rPr lang="en-US" dirty="0"/>
              <a:t>Coaching</a:t>
            </a:r>
          </a:p>
        </p:txBody>
      </p:sp>
      <p:sp>
        <p:nvSpPr>
          <p:cNvPr id="3" name="Subtitle 2">
            <a:extLst>
              <a:ext uri="{FF2B5EF4-FFF2-40B4-BE49-F238E27FC236}">
                <a16:creationId xmlns:a16="http://schemas.microsoft.com/office/drawing/2014/main" id="{AB7C5C73-4231-FFF0-E9A1-4A4284B56789}"/>
              </a:ext>
            </a:extLst>
          </p:cNvPr>
          <p:cNvSpPr>
            <a:spLocks noGrp="1"/>
          </p:cNvSpPr>
          <p:nvPr>
            <p:ph type="subTitle" idx="1"/>
          </p:nvPr>
        </p:nvSpPr>
        <p:spPr/>
        <p:txBody>
          <a:bodyPr/>
          <a:lstStyle/>
          <a:p>
            <a:r>
              <a:rPr lang="en-US" dirty="0"/>
              <a:t>What is it really?</a:t>
            </a:r>
          </a:p>
        </p:txBody>
      </p:sp>
    </p:spTree>
    <p:extLst>
      <p:ext uri="{BB962C8B-B14F-4D97-AF65-F5344CB8AC3E}">
        <p14:creationId xmlns:p14="http://schemas.microsoft.com/office/powerpoint/2010/main" val="1219406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2D1C-F2A1-E3CF-0C28-1F84DD370437}"/>
              </a:ext>
            </a:extLst>
          </p:cNvPr>
          <p:cNvSpPr>
            <a:spLocks noGrp="1"/>
          </p:cNvSpPr>
          <p:nvPr>
            <p:ph type="title"/>
          </p:nvPr>
        </p:nvSpPr>
        <p:spPr>
          <a:xfrm>
            <a:off x="505082" y="456465"/>
            <a:ext cx="2542917" cy="1571117"/>
          </a:xfrm>
        </p:spPr>
        <p:txBody>
          <a:bodyPr>
            <a:normAutofit/>
          </a:bodyPr>
          <a:lstStyle/>
          <a:p>
            <a:r>
              <a:rPr lang="en-US" dirty="0"/>
              <a:t>Definition</a:t>
            </a:r>
            <a:br>
              <a:rPr lang="en-US" dirty="0"/>
            </a:br>
            <a:r>
              <a:rPr lang="en-US" dirty="0"/>
              <a:t>Coaching</a:t>
            </a:r>
          </a:p>
        </p:txBody>
      </p:sp>
      <p:sp>
        <p:nvSpPr>
          <p:cNvPr id="5" name="TextBox 5">
            <a:extLst>
              <a:ext uri="{FF2B5EF4-FFF2-40B4-BE49-F238E27FC236}">
                <a16:creationId xmlns:a16="http://schemas.microsoft.com/office/drawing/2014/main" id="{63E50101-5D75-DA30-ECF4-5B793DFE4F3D}"/>
              </a:ext>
            </a:extLst>
          </p:cNvPr>
          <p:cNvSpPr txBox="1">
            <a:spLocks noGrp="1"/>
          </p:cNvSpPr>
          <p:nvPr>
            <p:ph sz="half" idx="1"/>
          </p:nvPr>
        </p:nvSpPr>
        <p:spPr>
          <a:xfrm>
            <a:off x="694910" y="3586729"/>
            <a:ext cx="8290063" cy="1252190"/>
          </a:xfrm>
          <a:prstGeom prst="rect">
            <a:avLst/>
          </a:prstGeom>
        </p:spPr>
        <p:txBody>
          <a:bodyPr vert="horz" lIns="91440" tIns="45720" rIns="91440" bIns="45720" rtlCol="0">
            <a:noAutofit/>
          </a:bodyPr>
          <a:lstStyle/>
          <a:p>
            <a:pPr marL="0" indent="0">
              <a:lnSpc>
                <a:spcPct val="120000"/>
              </a:lnSpc>
              <a:spcAft>
                <a:spcPts val="600"/>
              </a:spcAft>
              <a:buNone/>
            </a:pPr>
            <a:r>
              <a:rPr lang="en-US" sz="2000" dirty="0"/>
              <a:t>A coach partners with a </a:t>
            </a:r>
            <a:r>
              <a:rPr lang="en-US" sz="2000" dirty="0" err="1"/>
              <a:t>coachee</a:t>
            </a:r>
            <a:r>
              <a:rPr lang="en-US" sz="2000" dirty="0"/>
              <a:t> to get them from where they are to where they want to be  -K. </a:t>
            </a:r>
            <a:r>
              <a:rPr lang="en-US" sz="2000" dirty="0" err="1"/>
              <a:t>Palamara</a:t>
            </a:r>
            <a:endParaRPr lang="en-US" sz="2000" dirty="0"/>
          </a:p>
        </p:txBody>
      </p:sp>
      <p:pic>
        <p:nvPicPr>
          <p:cNvPr id="9" name="Picture 8" descr="A green carriage with wooden wheels&#10;&#10;Description automatically generated">
            <a:extLst>
              <a:ext uri="{FF2B5EF4-FFF2-40B4-BE49-F238E27FC236}">
                <a16:creationId xmlns:a16="http://schemas.microsoft.com/office/drawing/2014/main" id="{A9E51B5A-E18E-D596-FF16-2E37EFA8FD09}"/>
              </a:ext>
            </a:extLst>
          </p:cNvPr>
          <p:cNvPicPr>
            <a:picLocks noChangeAspect="1"/>
          </p:cNvPicPr>
          <p:nvPr/>
        </p:nvPicPr>
        <p:blipFill>
          <a:blip r:embed="rId3"/>
          <a:stretch>
            <a:fillRect/>
          </a:stretch>
        </p:blipFill>
        <p:spPr>
          <a:xfrm>
            <a:off x="3374999" y="304581"/>
            <a:ext cx="4867854" cy="3252230"/>
          </a:xfrm>
          <a:prstGeom prst="rect">
            <a:avLst/>
          </a:prstGeom>
        </p:spPr>
      </p:pic>
    </p:spTree>
    <p:extLst>
      <p:ext uri="{BB962C8B-B14F-4D97-AF65-F5344CB8AC3E}">
        <p14:creationId xmlns:p14="http://schemas.microsoft.com/office/powerpoint/2010/main" val="136667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2D1C-F2A1-E3CF-0C28-1F84DD370437}"/>
              </a:ext>
            </a:extLst>
          </p:cNvPr>
          <p:cNvSpPr>
            <a:spLocks noGrp="1"/>
          </p:cNvSpPr>
          <p:nvPr>
            <p:ph type="title"/>
          </p:nvPr>
        </p:nvSpPr>
        <p:spPr>
          <a:xfrm>
            <a:off x="505083" y="138413"/>
            <a:ext cx="7886700" cy="993775"/>
          </a:xfrm>
        </p:spPr>
        <p:txBody>
          <a:bodyPr/>
          <a:lstStyle/>
          <a:p>
            <a:r>
              <a:rPr lang="en-US" dirty="0"/>
              <a:t>Coaching Keywords</a:t>
            </a:r>
          </a:p>
        </p:txBody>
      </p:sp>
      <p:sp>
        <p:nvSpPr>
          <p:cNvPr id="10" name="TextBox 9">
            <a:extLst>
              <a:ext uri="{FF2B5EF4-FFF2-40B4-BE49-F238E27FC236}">
                <a16:creationId xmlns:a16="http://schemas.microsoft.com/office/drawing/2014/main" id="{35D7C7FD-7E8D-9F0B-D9F0-E70181411A85}"/>
              </a:ext>
            </a:extLst>
          </p:cNvPr>
          <p:cNvSpPr txBox="1"/>
          <p:nvPr/>
        </p:nvSpPr>
        <p:spPr>
          <a:xfrm>
            <a:off x="96805" y="1279088"/>
            <a:ext cx="8950389" cy="2585323"/>
          </a:xfrm>
          <a:prstGeom prst="rect">
            <a:avLst/>
          </a:prstGeom>
          <a:noFill/>
        </p:spPr>
        <p:txBody>
          <a:bodyPr wrap="square" rtlCol="0">
            <a:spAutoFit/>
          </a:bodyPr>
          <a:lstStyle/>
          <a:p>
            <a:pPr>
              <a:lnSpc>
                <a:spcPct val="120000"/>
              </a:lnSpc>
            </a:pPr>
            <a:r>
              <a:rPr lang="en-US" sz="2000" b="1" dirty="0">
                <a:solidFill>
                  <a:schemeClr val="tx2"/>
                </a:solidFill>
                <a:latin typeface="Arial" panose="020B0604020202020204" pitchFamily="34" charset="0"/>
                <a:cs typeface="Arial" panose="020B0604020202020204" pitchFamily="34" charset="0"/>
              </a:rPr>
              <a:t>Keywords</a:t>
            </a:r>
            <a:r>
              <a:rPr lang="en-US" sz="2000" dirty="0">
                <a:solidFill>
                  <a:schemeClr val="tx2"/>
                </a:solidFill>
                <a:latin typeface="Arial" panose="020B0604020202020204" pitchFamily="34" charset="0"/>
                <a:cs typeface="Arial" panose="020B0604020202020204" pitchFamily="34" charset="0"/>
              </a:rPr>
              <a:t> </a:t>
            </a:r>
          </a:p>
          <a:p>
            <a:pPr>
              <a:lnSpc>
                <a:spcPct val="120000"/>
              </a:lnSpc>
            </a:pPr>
            <a:r>
              <a:rPr lang="en-US" sz="2000" dirty="0">
                <a:solidFill>
                  <a:srgbClr val="0096D4"/>
                </a:solidFill>
                <a:latin typeface="Arial" panose="020B0604020202020204" pitchFamily="34" charset="0"/>
                <a:cs typeface="Arial" panose="020B0604020202020204" pitchFamily="34" charset="0"/>
              </a:rPr>
              <a:t>Dialog</a:t>
            </a:r>
            <a:r>
              <a:rPr lang="en-US" sz="2000" dirty="0">
                <a:solidFill>
                  <a:schemeClr val="tx2"/>
                </a:solidFill>
                <a:latin typeface="Arial" panose="020B0604020202020204" pitchFamily="34" charset="0"/>
                <a:cs typeface="Arial" panose="020B0604020202020204" pitchFamily="34" charset="0"/>
              </a:rPr>
              <a:t> –  Partnership, Empowering</a:t>
            </a:r>
          </a:p>
          <a:p>
            <a:pPr>
              <a:lnSpc>
                <a:spcPct val="120000"/>
              </a:lnSpc>
            </a:pPr>
            <a:r>
              <a:rPr lang="en-US" sz="2000" dirty="0">
                <a:solidFill>
                  <a:srgbClr val="0096D4"/>
                </a:solidFill>
                <a:latin typeface="Arial" panose="020B0604020202020204" pitchFamily="34" charset="0"/>
                <a:cs typeface="Arial" panose="020B0604020202020204" pitchFamily="34" charset="0"/>
              </a:rPr>
              <a:t>Coach</a:t>
            </a:r>
            <a:r>
              <a:rPr lang="en-US" sz="2000" dirty="0">
                <a:solidFill>
                  <a:schemeClr val="tx2"/>
                </a:solidFill>
                <a:latin typeface="Arial" panose="020B0604020202020204" pitchFamily="34" charset="0"/>
                <a:cs typeface="Arial" panose="020B0604020202020204" pitchFamily="34" charset="0"/>
              </a:rPr>
              <a:t> – Deep Listening, Broadens Awareness</a:t>
            </a:r>
          </a:p>
          <a:p>
            <a:pPr>
              <a:lnSpc>
                <a:spcPct val="120000"/>
              </a:lnSpc>
            </a:pPr>
            <a:r>
              <a:rPr lang="en-US" sz="2000" dirty="0" err="1">
                <a:solidFill>
                  <a:srgbClr val="0096D4"/>
                </a:solidFill>
                <a:latin typeface="Arial" panose="020B0604020202020204" pitchFamily="34" charset="0"/>
                <a:cs typeface="Arial" panose="020B0604020202020204" pitchFamily="34" charset="0"/>
              </a:rPr>
              <a:t>Coachee</a:t>
            </a:r>
            <a:r>
              <a:rPr lang="en-US" sz="2000" dirty="0">
                <a:solidFill>
                  <a:schemeClr val="tx2"/>
                </a:solidFill>
                <a:latin typeface="Arial" panose="020B0604020202020204" pitchFamily="34" charset="0"/>
                <a:cs typeface="Arial" panose="020B0604020202020204" pitchFamily="34" charset="0"/>
              </a:rPr>
              <a:t> – Self-Awareness, Metacognition, Self-Reflection </a:t>
            </a:r>
          </a:p>
          <a:p>
            <a:pPr>
              <a:lnSpc>
                <a:spcPct val="120000"/>
              </a:lnSpc>
            </a:pPr>
            <a:r>
              <a:rPr lang="en-US" sz="2000" dirty="0">
                <a:solidFill>
                  <a:srgbClr val="0096D4"/>
                </a:solidFill>
                <a:latin typeface="Arial" panose="020B0604020202020204" pitchFamily="34" charset="0"/>
                <a:cs typeface="Arial" panose="020B0604020202020204" pitchFamily="34" charset="0"/>
              </a:rPr>
              <a:t>Generative*</a:t>
            </a:r>
            <a:r>
              <a:rPr lang="en-US" sz="2000" dirty="0">
                <a:solidFill>
                  <a:schemeClr val="tx2"/>
                </a:solidFill>
                <a:latin typeface="Arial" panose="020B0604020202020204" pitchFamily="34" charset="0"/>
                <a:cs typeface="Arial" panose="020B0604020202020204" pitchFamily="34" charset="0"/>
              </a:rPr>
              <a:t>-New Insights, Perspective, Confidence, Clarity, Goals, Strategies </a:t>
            </a:r>
          </a:p>
          <a:p>
            <a:pPr>
              <a:lnSpc>
                <a:spcPct val="120000"/>
              </a:lnSpc>
            </a:pPr>
            <a:r>
              <a:rPr lang="en-US" sz="2000" dirty="0">
                <a:solidFill>
                  <a:srgbClr val="0096D4"/>
                </a:solidFill>
                <a:latin typeface="Arial" panose="020B0604020202020204" pitchFamily="34" charset="0"/>
                <a:cs typeface="Arial" panose="020B0604020202020204" pitchFamily="34" charset="0"/>
              </a:rPr>
              <a:t>Goals</a:t>
            </a:r>
            <a:r>
              <a:rPr lang="en-US" sz="2000" dirty="0">
                <a:solidFill>
                  <a:schemeClr val="tx2"/>
                </a:solidFill>
                <a:latin typeface="Arial" panose="020B0604020202020204" pitchFamily="34" charset="0"/>
                <a:cs typeface="Arial" panose="020B0604020202020204" pitchFamily="34" charset="0"/>
              </a:rPr>
              <a:t> - Enhanced Capacity, Optimized Professional &amp; Personal Potential</a:t>
            </a:r>
          </a:p>
          <a:p>
            <a:endParaRPr lang="en-US" dirty="0"/>
          </a:p>
        </p:txBody>
      </p:sp>
    </p:spTree>
    <p:extLst>
      <p:ext uri="{BB962C8B-B14F-4D97-AF65-F5344CB8AC3E}">
        <p14:creationId xmlns:p14="http://schemas.microsoft.com/office/powerpoint/2010/main" val="389039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41CEA-FABA-D6FB-7C6D-1235226DF828}"/>
              </a:ext>
            </a:extLst>
          </p:cNvPr>
          <p:cNvPicPr>
            <a:picLocks noChangeAspect="1"/>
          </p:cNvPicPr>
          <p:nvPr/>
        </p:nvPicPr>
        <p:blipFill>
          <a:blip r:embed="rId3"/>
          <a:srcRect/>
          <a:stretch/>
        </p:blipFill>
        <p:spPr>
          <a:xfrm>
            <a:off x="1504176" y="0"/>
            <a:ext cx="6135647" cy="5143499"/>
          </a:xfrm>
          <a:prstGeom prst="rect">
            <a:avLst/>
          </a:prstGeom>
        </p:spPr>
      </p:pic>
    </p:spTree>
    <p:extLst>
      <p:ext uri="{BB962C8B-B14F-4D97-AF65-F5344CB8AC3E}">
        <p14:creationId xmlns:p14="http://schemas.microsoft.com/office/powerpoint/2010/main" val="1933344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2D1C-F2A1-E3CF-0C28-1F84DD370437}"/>
              </a:ext>
            </a:extLst>
          </p:cNvPr>
          <p:cNvSpPr>
            <a:spLocks noGrp="1"/>
          </p:cNvSpPr>
          <p:nvPr>
            <p:ph type="title"/>
          </p:nvPr>
        </p:nvSpPr>
        <p:spPr>
          <a:xfrm>
            <a:off x="505082" y="138413"/>
            <a:ext cx="8171989" cy="993775"/>
          </a:xfrm>
        </p:spPr>
        <p:txBody>
          <a:bodyPr>
            <a:normAutofit/>
          </a:bodyPr>
          <a:lstStyle/>
          <a:p>
            <a:r>
              <a:rPr lang="en-US" dirty="0"/>
              <a:t>Literature supports coaching for </a:t>
            </a:r>
          </a:p>
        </p:txBody>
      </p:sp>
      <p:sp>
        <p:nvSpPr>
          <p:cNvPr id="5" name="TextBox 5">
            <a:extLst>
              <a:ext uri="{FF2B5EF4-FFF2-40B4-BE49-F238E27FC236}">
                <a16:creationId xmlns:a16="http://schemas.microsoft.com/office/drawing/2014/main" id="{63E50101-5D75-DA30-ECF4-5B793DFE4F3D}"/>
              </a:ext>
            </a:extLst>
          </p:cNvPr>
          <p:cNvSpPr txBox="1">
            <a:spLocks noGrp="1"/>
          </p:cNvSpPr>
          <p:nvPr>
            <p:ph sz="half" idx="1"/>
          </p:nvPr>
        </p:nvSpPr>
        <p:spPr>
          <a:xfrm>
            <a:off x="658053" y="1076502"/>
            <a:ext cx="7580679" cy="2990495"/>
          </a:xfrm>
          <a:prstGeom prst="rect">
            <a:avLst/>
          </a:prstGeom>
          <a:ln>
            <a:noFill/>
          </a:ln>
        </p:spPr>
        <p:txBody>
          <a:bodyPr vert="horz" lIns="91440" tIns="45720" rIns="91440" bIns="45720" rtlCol="0">
            <a:noAutofit/>
          </a:bodyPr>
          <a:lstStyle/>
          <a:p>
            <a:pPr>
              <a:lnSpc>
                <a:spcPct val="100000"/>
              </a:lnSpc>
              <a:spcAft>
                <a:spcPts val="600"/>
              </a:spcAft>
            </a:pPr>
            <a:r>
              <a:rPr lang="en-US" dirty="0"/>
              <a:t>Technical skills (e.g. procedures)</a:t>
            </a:r>
          </a:p>
          <a:p>
            <a:pPr>
              <a:lnSpc>
                <a:spcPct val="100000"/>
              </a:lnSpc>
              <a:spcAft>
                <a:spcPts val="600"/>
              </a:spcAft>
            </a:pPr>
            <a:r>
              <a:rPr lang="en-US" dirty="0"/>
              <a:t>Non-technical skills (e.g. interpersonal)</a:t>
            </a:r>
          </a:p>
          <a:p>
            <a:pPr>
              <a:lnSpc>
                <a:spcPct val="100000"/>
              </a:lnSpc>
              <a:spcAft>
                <a:spcPts val="600"/>
              </a:spcAft>
            </a:pPr>
            <a:r>
              <a:rPr lang="en-US" dirty="0"/>
              <a:t>Cognitive skills</a:t>
            </a:r>
          </a:p>
          <a:p>
            <a:pPr>
              <a:lnSpc>
                <a:spcPct val="100000"/>
              </a:lnSpc>
              <a:spcAft>
                <a:spcPts val="600"/>
              </a:spcAft>
            </a:pPr>
            <a:r>
              <a:rPr lang="en-US" dirty="0"/>
              <a:t>Well-being</a:t>
            </a:r>
          </a:p>
          <a:p>
            <a:pPr>
              <a:lnSpc>
                <a:spcPct val="100000"/>
              </a:lnSpc>
              <a:spcAft>
                <a:spcPts val="600"/>
              </a:spcAft>
            </a:pPr>
            <a:r>
              <a:rPr lang="en-US" dirty="0"/>
              <a:t>Other professional development</a:t>
            </a:r>
          </a:p>
          <a:p>
            <a:pPr marL="457200" lvl="1" indent="0">
              <a:lnSpc>
                <a:spcPct val="80000"/>
              </a:lnSpc>
              <a:spcAft>
                <a:spcPts val="600"/>
              </a:spcAft>
              <a:buNone/>
            </a:pPr>
            <a:r>
              <a:rPr lang="en-US" dirty="0"/>
              <a:t>-</a:t>
            </a:r>
            <a:r>
              <a:rPr lang="en-US" sz="2000" dirty="0"/>
              <a:t>Personal identity formation</a:t>
            </a:r>
          </a:p>
          <a:p>
            <a:pPr marL="457200" lvl="1" indent="0">
              <a:lnSpc>
                <a:spcPct val="80000"/>
              </a:lnSpc>
              <a:spcAft>
                <a:spcPts val="600"/>
              </a:spcAft>
              <a:buNone/>
            </a:pPr>
            <a:endParaRPr lang="en-US" sz="2000" dirty="0"/>
          </a:p>
        </p:txBody>
      </p:sp>
      <p:sp>
        <p:nvSpPr>
          <p:cNvPr id="4" name="Rounded Rectangle 3">
            <a:extLst>
              <a:ext uri="{FF2B5EF4-FFF2-40B4-BE49-F238E27FC236}">
                <a16:creationId xmlns:a16="http://schemas.microsoft.com/office/drawing/2014/main" id="{80B8B100-3822-F3CC-EFD8-F38329B3DA3C}"/>
              </a:ext>
            </a:extLst>
          </p:cNvPr>
          <p:cNvSpPr/>
          <p:nvPr/>
        </p:nvSpPr>
        <p:spPr>
          <a:xfrm>
            <a:off x="7355925" y="2892478"/>
            <a:ext cx="1765614" cy="149524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Appreciative Inquiry</a:t>
            </a:r>
          </a:p>
        </p:txBody>
      </p:sp>
      <p:sp>
        <p:nvSpPr>
          <p:cNvPr id="6" name="Rounded Rectangle 5">
            <a:extLst>
              <a:ext uri="{FF2B5EF4-FFF2-40B4-BE49-F238E27FC236}">
                <a16:creationId xmlns:a16="http://schemas.microsoft.com/office/drawing/2014/main" id="{A0F49927-B076-5B6F-D1F9-C65411D7827D}"/>
              </a:ext>
            </a:extLst>
          </p:cNvPr>
          <p:cNvSpPr/>
          <p:nvPr/>
        </p:nvSpPr>
        <p:spPr>
          <a:xfrm>
            <a:off x="5590309" y="2892478"/>
            <a:ext cx="1765615" cy="149524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Growth Mindset</a:t>
            </a:r>
          </a:p>
        </p:txBody>
      </p:sp>
      <p:sp>
        <p:nvSpPr>
          <p:cNvPr id="3" name="Rounded Rectangle 2">
            <a:extLst>
              <a:ext uri="{FF2B5EF4-FFF2-40B4-BE49-F238E27FC236}">
                <a16:creationId xmlns:a16="http://schemas.microsoft.com/office/drawing/2014/main" id="{E612602D-6563-6DF5-6496-03D7690802E7}"/>
              </a:ext>
            </a:extLst>
          </p:cNvPr>
          <p:cNvSpPr/>
          <p:nvPr/>
        </p:nvSpPr>
        <p:spPr>
          <a:xfrm>
            <a:off x="6557175" y="1378339"/>
            <a:ext cx="1859820" cy="149524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Metacognition*</a:t>
            </a:r>
          </a:p>
        </p:txBody>
      </p:sp>
    </p:spTree>
    <p:extLst>
      <p:ext uri="{BB962C8B-B14F-4D97-AF65-F5344CB8AC3E}">
        <p14:creationId xmlns:p14="http://schemas.microsoft.com/office/powerpoint/2010/main" val="4352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5">
                                            <p:txEl>
                                              <p:pRg st="0" end="0"/>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2000" fill="hold"/>
                                        <p:tgtEl>
                                          <p:spTgt spid="5">
                                            <p:txEl>
                                              <p:pRg st="1" end="1"/>
                                            </p:txEl>
                                          </p:spTgt>
                                        </p:tgtEl>
                                        <p:attrNameLst>
                                          <p:attrName>style.color</p:attrName>
                                        </p:attrNameLst>
                                      </p:cBhvr>
                                      <p:to>
                                        <a:schemeClr val="accent2"/>
                                      </p:to>
                                    </p:animClr>
                                  </p:childTnLst>
                                </p:cTn>
                              </p:par>
                              <p:par>
                                <p:cTn id="17" presetID="3" presetClass="emph" presetSubtype="2" fill="hold" nodeType="withEffect">
                                  <p:stCondLst>
                                    <p:cond delay="0"/>
                                  </p:stCondLst>
                                  <p:childTnLst>
                                    <p:animClr clrSpc="rgb" dir="cw">
                                      <p:cBhvr override="childStyle">
                                        <p:cTn id="18" dur="2000" fill="hold"/>
                                        <p:tgtEl>
                                          <p:spTgt spid="5">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C9A71-E6F3-9612-839D-B90B076CA25A}"/>
              </a:ext>
            </a:extLst>
          </p:cNvPr>
          <p:cNvSpPr>
            <a:spLocks noGrp="1"/>
          </p:cNvSpPr>
          <p:nvPr>
            <p:ph type="title"/>
          </p:nvPr>
        </p:nvSpPr>
        <p:spPr>
          <a:xfrm>
            <a:off x="500539" y="258616"/>
            <a:ext cx="8414077" cy="993775"/>
          </a:xfrm>
        </p:spPr>
        <p:txBody>
          <a:bodyPr>
            <a:normAutofit/>
          </a:bodyPr>
          <a:lstStyle/>
          <a:p>
            <a:r>
              <a:rPr lang="en-US" sz="3600" dirty="0"/>
              <a:t>Two Broad Categories GME Coaching</a:t>
            </a:r>
            <a:endParaRPr lang="en-US" dirty="0"/>
          </a:p>
        </p:txBody>
      </p:sp>
      <p:sp>
        <p:nvSpPr>
          <p:cNvPr id="3" name="Text Placeholder 2">
            <a:extLst>
              <a:ext uri="{FF2B5EF4-FFF2-40B4-BE49-F238E27FC236}">
                <a16:creationId xmlns:a16="http://schemas.microsoft.com/office/drawing/2014/main" id="{3A0E78CB-E890-869C-6050-3113B019F207}"/>
              </a:ext>
            </a:extLst>
          </p:cNvPr>
          <p:cNvSpPr>
            <a:spLocks noGrp="1"/>
          </p:cNvSpPr>
          <p:nvPr>
            <p:ph type="body" idx="1"/>
          </p:nvPr>
        </p:nvSpPr>
        <p:spPr>
          <a:xfrm>
            <a:off x="703263" y="1417115"/>
            <a:ext cx="3868737" cy="2204159"/>
          </a:xfrm>
        </p:spPr>
        <p:txBody>
          <a:bodyPr>
            <a:normAutofit fontScale="25000" lnSpcReduction="20000"/>
          </a:bodyPr>
          <a:lstStyle/>
          <a:p>
            <a:r>
              <a:rPr lang="en-US" sz="11200" b="1" dirty="0"/>
              <a:t>Performance </a:t>
            </a:r>
          </a:p>
          <a:p>
            <a:r>
              <a:rPr lang="en-US" sz="11200" b="1" dirty="0"/>
              <a:t>Coaching</a:t>
            </a:r>
          </a:p>
          <a:p>
            <a:endParaRPr lang="en-US" sz="9600" b="1" dirty="0"/>
          </a:p>
          <a:p>
            <a:r>
              <a:rPr lang="en-US" sz="11200" dirty="0"/>
              <a:t>Developmental</a:t>
            </a:r>
          </a:p>
          <a:p>
            <a:r>
              <a:rPr lang="en-US" sz="11200" dirty="0"/>
              <a:t>Coaching </a:t>
            </a:r>
          </a:p>
          <a:p>
            <a:r>
              <a:rPr lang="en-US" b="1" dirty="0"/>
              <a:t> </a:t>
            </a:r>
          </a:p>
          <a:p>
            <a:endParaRPr lang="en-US" dirty="0"/>
          </a:p>
        </p:txBody>
      </p:sp>
      <p:pic>
        <p:nvPicPr>
          <p:cNvPr id="14" name="Picture 13" descr="A blue and black outline of two heads with gears in their heads&#10;&#10;Description automatically generated">
            <a:extLst>
              <a:ext uri="{FF2B5EF4-FFF2-40B4-BE49-F238E27FC236}">
                <a16:creationId xmlns:a16="http://schemas.microsoft.com/office/drawing/2014/main" id="{0E4BDD5D-B5A2-4A63-8FF5-0C8856C8BCA5}"/>
              </a:ext>
            </a:extLst>
          </p:cNvPr>
          <p:cNvPicPr>
            <a:picLocks noChangeAspect="1"/>
          </p:cNvPicPr>
          <p:nvPr/>
        </p:nvPicPr>
        <p:blipFill>
          <a:blip r:embed="rId3"/>
          <a:stretch>
            <a:fillRect/>
          </a:stretch>
        </p:blipFill>
        <p:spPr>
          <a:xfrm>
            <a:off x="4723420" y="855753"/>
            <a:ext cx="2660002" cy="2229874"/>
          </a:xfrm>
          <a:prstGeom prst="rect">
            <a:avLst/>
          </a:prstGeom>
        </p:spPr>
      </p:pic>
      <p:pic>
        <p:nvPicPr>
          <p:cNvPr id="16" name="Picture 15" descr="A hand holding a key&#10;&#10;Description automatically generated">
            <a:extLst>
              <a:ext uri="{FF2B5EF4-FFF2-40B4-BE49-F238E27FC236}">
                <a16:creationId xmlns:a16="http://schemas.microsoft.com/office/drawing/2014/main" id="{3AE19655-9D8E-4292-365F-105F9852A00E}"/>
              </a:ext>
            </a:extLst>
          </p:cNvPr>
          <p:cNvPicPr>
            <a:picLocks noChangeAspect="1"/>
          </p:cNvPicPr>
          <p:nvPr/>
        </p:nvPicPr>
        <p:blipFill>
          <a:blip r:embed="rId4"/>
          <a:stretch>
            <a:fillRect/>
          </a:stretch>
        </p:blipFill>
        <p:spPr>
          <a:xfrm>
            <a:off x="4135582" y="2624305"/>
            <a:ext cx="2375040" cy="1990991"/>
          </a:xfrm>
          <a:prstGeom prst="rect">
            <a:avLst/>
          </a:prstGeom>
        </p:spPr>
      </p:pic>
      <p:pic>
        <p:nvPicPr>
          <p:cNvPr id="22" name="Picture 21" descr="A blue and white symbol of a person running up a arrow&#10;&#10;Description automatically generated">
            <a:extLst>
              <a:ext uri="{FF2B5EF4-FFF2-40B4-BE49-F238E27FC236}">
                <a16:creationId xmlns:a16="http://schemas.microsoft.com/office/drawing/2014/main" id="{55A0579B-A4CE-F0B7-D0EA-EE9A666284DD}"/>
              </a:ext>
            </a:extLst>
          </p:cNvPr>
          <p:cNvPicPr>
            <a:picLocks noChangeAspect="1"/>
          </p:cNvPicPr>
          <p:nvPr/>
        </p:nvPicPr>
        <p:blipFill>
          <a:blip r:embed="rId5"/>
          <a:stretch>
            <a:fillRect/>
          </a:stretch>
        </p:blipFill>
        <p:spPr>
          <a:xfrm>
            <a:off x="6268242" y="2466549"/>
            <a:ext cx="2172495" cy="1821198"/>
          </a:xfrm>
          <a:prstGeom prst="rect">
            <a:avLst/>
          </a:prstGeom>
        </p:spPr>
      </p:pic>
      <p:sp>
        <p:nvSpPr>
          <p:cNvPr id="32" name="Right Brace 31">
            <a:extLst>
              <a:ext uri="{FF2B5EF4-FFF2-40B4-BE49-F238E27FC236}">
                <a16:creationId xmlns:a16="http://schemas.microsoft.com/office/drawing/2014/main" id="{8031FC1C-DE3A-EA18-00AE-FABC4509AD00}"/>
              </a:ext>
            </a:extLst>
          </p:cNvPr>
          <p:cNvSpPr/>
          <p:nvPr/>
        </p:nvSpPr>
        <p:spPr>
          <a:xfrm>
            <a:off x="3347205" y="1217930"/>
            <a:ext cx="399246" cy="2042306"/>
          </a:xfrm>
          <a:prstGeom prst="rightBrace">
            <a:avLst>
              <a:gd name="adj1" fmla="val 47373"/>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062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D04E-7969-8EF3-03C3-E93C57A096CA}"/>
              </a:ext>
            </a:extLst>
          </p:cNvPr>
          <p:cNvSpPr>
            <a:spLocks noGrp="1"/>
          </p:cNvSpPr>
          <p:nvPr>
            <p:ph type="title"/>
          </p:nvPr>
        </p:nvSpPr>
        <p:spPr>
          <a:xfrm>
            <a:off x="249194" y="217283"/>
            <a:ext cx="8112876" cy="549116"/>
          </a:xfrm>
        </p:spPr>
        <p:txBody>
          <a:bodyPr>
            <a:normAutofit/>
          </a:bodyPr>
          <a:lstStyle/>
          <a:p>
            <a:r>
              <a:rPr lang="en-US" sz="3000" b="1" dirty="0">
                <a:solidFill>
                  <a:srgbClr val="0070C0"/>
                </a:solidFill>
              </a:rPr>
              <a:t>Faculty Development Webinars</a:t>
            </a:r>
          </a:p>
        </p:txBody>
      </p:sp>
      <p:graphicFrame>
        <p:nvGraphicFramePr>
          <p:cNvPr id="8" name="Content Placeholder 2">
            <a:extLst>
              <a:ext uri="{FF2B5EF4-FFF2-40B4-BE49-F238E27FC236}">
                <a16:creationId xmlns:a16="http://schemas.microsoft.com/office/drawing/2014/main" id="{8E26F397-4A46-8CD2-2447-1CCFF17562BF}"/>
              </a:ext>
            </a:extLst>
          </p:cNvPr>
          <p:cNvGraphicFramePr>
            <a:graphicFrameLocks noGrp="1"/>
          </p:cNvGraphicFramePr>
          <p:nvPr>
            <p:ph idx="1"/>
            <p:extLst>
              <p:ext uri="{D42A27DB-BD31-4B8C-83A1-F6EECF244321}">
                <p14:modId xmlns:p14="http://schemas.microsoft.com/office/powerpoint/2010/main" val="3169129519"/>
              </p:ext>
            </p:extLst>
          </p:nvPr>
        </p:nvGraphicFramePr>
        <p:xfrm>
          <a:off x="263951" y="766399"/>
          <a:ext cx="8502977" cy="428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FCC8BEA-BD34-BC41-5A69-DBD1D166CC67}"/>
              </a:ext>
            </a:extLst>
          </p:cNvPr>
          <p:cNvSpPr txBox="1"/>
          <p:nvPr/>
        </p:nvSpPr>
        <p:spPr>
          <a:xfrm>
            <a:off x="6433546" y="274171"/>
            <a:ext cx="2461260" cy="338554"/>
          </a:xfrm>
          <a:prstGeom prst="rect">
            <a:avLst/>
          </a:prstGeom>
          <a:noFill/>
          <a:ln w="127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D417B">
                    <a:lumMod val="60000"/>
                    <a:lumOff val="40000"/>
                  </a:srgbClr>
                </a:solidFill>
                <a:effectLst/>
                <a:uLnTx/>
                <a:uFillTx/>
                <a:latin typeface="Trebuchet MS" panose="020B0603020202020204"/>
                <a:ea typeface="+mn-ea"/>
                <a:cs typeface="+mn-cs"/>
              </a:rPr>
              <a:t>stfm.org/</a:t>
            </a:r>
            <a:r>
              <a:rPr kumimoji="0" lang="en-US" sz="1600" b="1" i="0" u="none" strike="noStrike" kern="1200" cap="none" spc="0" normalizeH="0" baseline="0" noProof="0" dirty="0" err="1">
                <a:ln>
                  <a:noFill/>
                </a:ln>
                <a:solidFill>
                  <a:srgbClr val="1D417B">
                    <a:lumMod val="60000"/>
                    <a:lumOff val="40000"/>
                  </a:srgbClr>
                </a:solidFill>
                <a:effectLst/>
                <a:uLnTx/>
                <a:uFillTx/>
                <a:latin typeface="Trebuchet MS" panose="020B0603020202020204"/>
                <a:ea typeface="+mn-ea"/>
                <a:cs typeface="+mn-cs"/>
              </a:rPr>
              <a:t>cbmewebinars</a:t>
            </a:r>
            <a:endParaRPr kumimoji="0" lang="en-US" sz="1600" b="1" i="0" u="none" strike="noStrike" kern="1200" cap="none" spc="0" normalizeH="0" baseline="0" noProof="0" dirty="0">
              <a:ln>
                <a:noFill/>
              </a:ln>
              <a:solidFill>
                <a:srgbClr val="1D417B">
                  <a:lumMod val="60000"/>
                  <a:lumOff val="40000"/>
                </a:srgbClr>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B90A9006-E1E2-7B69-0E1C-28C017AF45FE}"/>
              </a:ext>
            </a:extLst>
          </p:cNvPr>
          <p:cNvSpPr txBox="1"/>
          <p:nvPr/>
        </p:nvSpPr>
        <p:spPr>
          <a:xfrm>
            <a:off x="76199" y="612725"/>
            <a:ext cx="781049"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FFC000"/>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535DDA93-8A75-D60E-9579-1E881D3FE7EF}"/>
              </a:ext>
            </a:extLst>
          </p:cNvPr>
          <p:cNvSpPr txBox="1"/>
          <p:nvPr/>
        </p:nvSpPr>
        <p:spPr>
          <a:xfrm>
            <a:off x="2385059" y="612725"/>
            <a:ext cx="781049"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FFC000"/>
                </a:solidFill>
                <a:effectLst/>
                <a:uLnTx/>
                <a:uFillTx/>
                <a:latin typeface="Trebuchet MS" panose="020B0603020202020204"/>
                <a:ea typeface="+mn-ea"/>
                <a:cs typeface="+mn-cs"/>
              </a:rPr>
              <a:t> </a:t>
            </a:r>
          </a:p>
        </p:txBody>
      </p:sp>
      <p:sp>
        <p:nvSpPr>
          <p:cNvPr id="3" name="TextBox 2">
            <a:extLst>
              <a:ext uri="{FF2B5EF4-FFF2-40B4-BE49-F238E27FC236}">
                <a16:creationId xmlns:a16="http://schemas.microsoft.com/office/drawing/2014/main" id="{4AC98540-2021-CEAF-E167-5FE9149D82C3}"/>
              </a:ext>
            </a:extLst>
          </p:cNvPr>
          <p:cNvSpPr txBox="1"/>
          <p:nvPr/>
        </p:nvSpPr>
        <p:spPr>
          <a:xfrm>
            <a:off x="4571641" y="669184"/>
            <a:ext cx="781049"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FFC000"/>
                </a:solidFill>
                <a:effectLst/>
                <a:uLnTx/>
                <a:uFillTx/>
                <a:latin typeface="Trebuchet MS" panose="020B0603020202020204"/>
                <a:ea typeface="+mn-ea"/>
                <a:cs typeface="+mn-cs"/>
              </a:rPr>
              <a:t> </a:t>
            </a:r>
          </a:p>
        </p:txBody>
      </p:sp>
      <p:pic>
        <p:nvPicPr>
          <p:cNvPr id="6" name="Picture 5" descr="A yellow tick on a black background&#10;&#10;Description automatically generated">
            <a:extLst>
              <a:ext uri="{FF2B5EF4-FFF2-40B4-BE49-F238E27FC236}">
                <a16:creationId xmlns:a16="http://schemas.microsoft.com/office/drawing/2014/main" id="{6E4CBEA0-6143-F8F5-27F8-AC3C5AC8114E}"/>
              </a:ext>
            </a:extLst>
          </p:cNvPr>
          <p:cNvPicPr>
            <a:picLocks noChangeAspect="1"/>
          </p:cNvPicPr>
          <p:nvPr/>
        </p:nvPicPr>
        <p:blipFill>
          <a:blip r:embed="rId8"/>
          <a:stretch>
            <a:fillRect/>
          </a:stretch>
        </p:blipFill>
        <p:spPr>
          <a:xfrm>
            <a:off x="6598830" y="612725"/>
            <a:ext cx="939800" cy="889000"/>
          </a:xfrm>
          <a:prstGeom prst="rect">
            <a:avLst/>
          </a:prstGeom>
        </p:spPr>
      </p:pic>
      <p:pic>
        <p:nvPicPr>
          <p:cNvPr id="11" name="Picture 10" descr="A yellow tick on a black background&#10;&#10;Description automatically generated">
            <a:extLst>
              <a:ext uri="{FF2B5EF4-FFF2-40B4-BE49-F238E27FC236}">
                <a16:creationId xmlns:a16="http://schemas.microsoft.com/office/drawing/2014/main" id="{6708A498-7199-0FCF-E5D8-20F10D4FE429}"/>
              </a:ext>
            </a:extLst>
          </p:cNvPr>
          <p:cNvPicPr>
            <a:picLocks noChangeAspect="1"/>
          </p:cNvPicPr>
          <p:nvPr/>
        </p:nvPicPr>
        <p:blipFill>
          <a:blip r:embed="rId8"/>
          <a:stretch>
            <a:fillRect/>
          </a:stretch>
        </p:blipFill>
        <p:spPr>
          <a:xfrm>
            <a:off x="-92828" y="2127250"/>
            <a:ext cx="939800" cy="889000"/>
          </a:xfrm>
          <a:prstGeom prst="rect">
            <a:avLst/>
          </a:prstGeom>
        </p:spPr>
      </p:pic>
      <p:pic>
        <p:nvPicPr>
          <p:cNvPr id="13" name="Graphic 12" descr="Badge New outline">
            <a:extLst>
              <a:ext uri="{FF2B5EF4-FFF2-40B4-BE49-F238E27FC236}">
                <a16:creationId xmlns:a16="http://schemas.microsoft.com/office/drawing/2014/main" id="{12A52688-E099-7172-B293-9447482F2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3394" y="2093226"/>
            <a:ext cx="646332" cy="646332"/>
          </a:xfrm>
          <a:prstGeom prst="rect">
            <a:avLst/>
          </a:prstGeom>
        </p:spPr>
      </p:pic>
    </p:spTree>
    <p:extLst>
      <p:ext uri="{BB962C8B-B14F-4D97-AF65-F5344CB8AC3E}">
        <p14:creationId xmlns:p14="http://schemas.microsoft.com/office/powerpoint/2010/main" val="3666497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507513" y="383281"/>
            <a:ext cx="7755815" cy="689948"/>
          </a:xfrm>
        </p:spPr>
        <p:txBody>
          <a:bodyPr>
            <a:normAutofit fontScale="90000"/>
          </a:bodyPr>
          <a:lstStyle/>
          <a:p>
            <a:r>
              <a:rPr lang="en-US" sz="3000" dirty="0">
                <a:solidFill>
                  <a:srgbClr val="0289C4"/>
                </a:solidFill>
                <a:latin typeface="Helvetica World Bold"/>
              </a:rPr>
              <a:t>Two Broad Categories of Coaching</a:t>
            </a:r>
            <a:r>
              <a:rPr lang="en-US" sz="3000" dirty="0">
                <a:solidFill>
                  <a:srgbClr val="0389C4"/>
                </a:solidFill>
                <a:latin typeface="Helvetica World Bold"/>
              </a:rPr>
              <a:t> in GME</a:t>
            </a:r>
            <a:br>
              <a:rPr lang="en-US" sz="3000" dirty="0">
                <a:solidFill>
                  <a:srgbClr val="0389C4"/>
                </a:solidFill>
                <a:latin typeface="Helvetica World Bold"/>
              </a:rPr>
            </a:br>
            <a:endParaRPr lang="en-US" sz="2800" dirty="0"/>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430580" y="1070998"/>
            <a:ext cx="8632739" cy="3669409"/>
          </a:xfrm>
        </p:spPr>
        <p:txBody>
          <a:bodyPr>
            <a:normAutofit fontScale="92500" lnSpcReduction="20000"/>
          </a:bodyPr>
          <a:lstStyle/>
          <a:p>
            <a:pPr marL="0" indent="0">
              <a:lnSpc>
                <a:spcPct val="75000"/>
              </a:lnSpc>
              <a:buNone/>
            </a:pPr>
            <a:r>
              <a:rPr lang="en-US" b="1" dirty="0"/>
              <a:t>Performance Coaching (Clinical Educator Hat)</a:t>
            </a:r>
          </a:p>
          <a:p>
            <a:pPr marL="0" indent="0">
              <a:lnSpc>
                <a:spcPct val="75000"/>
              </a:lnSpc>
              <a:buNone/>
            </a:pPr>
            <a:r>
              <a:rPr lang="en-US" dirty="0"/>
              <a:t>	</a:t>
            </a:r>
            <a:r>
              <a:rPr lang="en-US" sz="2000" dirty="0"/>
              <a:t>Technical, Non-Technical, Cognitive Skills </a:t>
            </a:r>
          </a:p>
          <a:p>
            <a:pPr marL="0" indent="0">
              <a:lnSpc>
                <a:spcPct val="75000"/>
              </a:lnSpc>
              <a:buNone/>
            </a:pPr>
            <a:r>
              <a:rPr lang="en-US" sz="2000" dirty="0"/>
              <a:t>		(e.g. Sutures, Communication, DDx)</a:t>
            </a:r>
          </a:p>
          <a:p>
            <a:pPr marL="0" indent="0">
              <a:lnSpc>
                <a:spcPct val="70000"/>
              </a:lnSpc>
              <a:buNone/>
            </a:pPr>
            <a:r>
              <a:rPr lang="en-US" sz="2000" dirty="0"/>
              <a:t>	Often involves observation &amp; feedback (others’, </a:t>
            </a:r>
            <a:r>
              <a:rPr lang="en-US" sz="2000" b="1" dirty="0"/>
              <a:t>educator/coach’s</a:t>
            </a:r>
            <a:r>
              <a:rPr lang="en-US" sz="2000" dirty="0"/>
              <a:t>)</a:t>
            </a:r>
          </a:p>
          <a:p>
            <a:pPr marL="0" indent="0">
              <a:lnSpc>
                <a:spcPct val="70000"/>
              </a:lnSpc>
              <a:buNone/>
            </a:pPr>
            <a:r>
              <a:rPr lang="en-US" sz="2000" dirty="0"/>
              <a:t>		-Prepare to ADAPT, R2C2, Ask-Tell-Ask Frameworks</a:t>
            </a:r>
          </a:p>
          <a:p>
            <a:pPr marL="0" indent="0">
              <a:lnSpc>
                <a:spcPct val="70000"/>
              </a:lnSpc>
              <a:buNone/>
            </a:pPr>
            <a:r>
              <a:rPr lang="en-US" sz="2000" dirty="0"/>
              <a:t>	Learner can be source of ideas</a:t>
            </a:r>
          </a:p>
          <a:p>
            <a:pPr marL="0" indent="0">
              <a:lnSpc>
                <a:spcPct val="70000"/>
              </a:lnSpc>
              <a:buNone/>
            </a:pPr>
            <a:r>
              <a:rPr lang="en-US" sz="2000" b="1" dirty="0"/>
              <a:t>	Expertise* lies with the faculty</a:t>
            </a:r>
            <a:endParaRPr lang="en-US" dirty="0"/>
          </a:p>
          <a:p>
            <a:pPr marL="0" indent="0">
              <a:buNone/>
            </a:pPr>
            <a:r>
              <a:rPr lang="en-US" b="1" dirty="0"/>
              <a:t>Developmental Coaching (Formal Coach Hat)</a:t>
            </a:r>
          </a:p>
          <a:p>
            <a:pPr marL="0" indent="0">
              <a:lnSpc>
                <a:spcPct val="75000"/>
              </a:lnSpc>
              <a:buNone/>
            </a:pPr>
            <a:r>
              <a:rPr lang="en-US" dirty="0"/>
              <a:t>	</a:t>
            </a:r>
            <a:r>
              <a:rPr lang="en-US" sz="2000" dirty="0"/>
              <a:t>Professional Development, Work-Life Integration</a:t>
            </a:r>
          </a:p>
          <a:p>
            <a:pPr marL="0" indent="0">
              <a:lnSpc>
                <a:spcPct val="70000"/>
              </a:lnSpc>
              <a:buNone/>
            </a:pPr>
            <a:r>
              <a:rPr lang="en-US" sz="2000" dirty="0"/>
              <a:t>		(e.g. Professional Identity, Career, Well-being)</a:t>
            </a:r>
          </a:p>
          <a:p>
            <a:pPr marL="0" indent="0">
              <a:lnSpc>
                <a:spcPct val="70000"/>
              </a:lnSpc>
              <a:buNone/>
            </a:pPr>
            <a:r>
              <a:rPr lang="en-US" sz="2000" dirty="0"/>
              <a:t>	Does not rely on observation or feedback* (coach is </a:t>
            </a:r>
            <a:r>
              <a:rPr lang="en-US" sz="2000" b="1" dirty="0"/>
              <a:t>neutral</a:t>
            </a:r>
            <a:r>
              <a:rPr lang="en-US" sz="2000" dirty="0"/>
              <a:t>)</a:t>
            </a:r>
          </a:p>
          <a:p>
            <a:pPr marL="0" indent="0">
              <a:lnSpc>
                <a:spcPct val="70000"/>
              </a:lnSpc>
              <a:buNone/>
            </a:pPr>
            <a:r>
              <a:rPr lang="en-US" sz="2000" dirty="0"/>
              <a:t>	</a:t>
            </a:r>
            <a:r>
              <a:rPr lang="en-US" sz="2000" b="1" dirty="0"/>
              <a:t>Expertise &amp; Source of ideas lies within the learner </a:t>
            </a:r>
            <a:r>
              <a:rPr lang="en-US" sz="2000" dirty="0"/>
              <a:t>	</a:t>
            </a:r>
          </a:p>
          <a:p>
            <a:pPr marL="0" indent="0">
              <a:buNone/>
            </a:pPr>
            <a:endParaRPr lang="en-US" dirty="0"/>
          </a:p>
        </p:txBody>
      </p:sp>
    </p:spTree>
    <p:extLst>
      <p:ext uri="{BB962C8B-B14F-4D97-AF65-F5344CB8AC3E}">
        <p14:creationId xmlns:p14="http://schemas.microsoft.com/office/powerpoint/2010/main" val="74077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02373" y="420719"/>
            <a:ext cx="8629650" cy="578941"/>
          </a:xfrm>
          <a:prstGeom prst="rect">
            <a:avLst/>
          </a:prstGeom>
        </p:spPr>
        <p:txBody>
          <a:bodyPr lIns="0" tIns="0" rIns="0" bIns="0" rtlCol="0" anchor="t">
            <a:spAutoFit/>
          </a:bodyPr>
          <a:lstStyle/>
          <a:p>
            <a:pPr>
              <a:lnSpc>
                <a:spcPts val="4400"/>
              </a:lnSpc>
            </a:pPr>
            <a:r>
              <a:rPr lang="en-US" sz="4400" dirty="0">
                <a:solidFill>
                  <a:srgbClr val="0289C4"/>
                </a:solidFill>
                <a:latin typeface="Helvetica World Bold"/>
              </a:rPr>
              <a:t>Approaches</a:t>
            </a:r>
            <a:r>
              <a:rPr lang="en-US" sz="4400" dirty="0">
                <a:solidFill>
                  <a:srgbClr val="0389C4"/>
                </a:solidFill>
                <a:latin typeface="Helvetica World Bold"/>
              </a:rPr>
              <a:t> in GME</a:t>
            </a:r>
          </a:p>
        </p:txBody>
      </p:sp>
      <p:sp>
        <p:nvSpPr>
          <p:cNvPr id="2" name="Left-Right Arrow 1">
            <a:extLst>
              <a:ext uri="{FF2B5EF4-FFF2-40B4-BE49-F238E27FC236}">
                <a16:creationId xmlns:a16="http://schemas.microsoft.com/office/drawing/2014/main" id="{2FD327E9-3C68-1D20-8BEF-8EF02F0A19E1}"/>
              </a:ext>
            </a:extLst>
          </p:cNvPr>
          <p:cNvSpPr/>
          <p:nvPr/>
        </p:nvSpPr>
        <p:spPr>
          <a:xfrm>
            <a:off x="580359" y="2737908"/>
            <a:ext cx="7981122" cy="437322"/>
          </a:xfrm>
          <a:prstGeom prst="leftRightArrow">
            <a:avLst/>
          </a:prstGeom>
          <a:gradFill flip="none" rotWithShape="1">
            <a:gsLst>
              <a:gs pos="32004">
                <a:schemeClr val="bg1">
                  <a:lumMod val="65000"/>
                </a:schemeClr>
              </a:gs>
              <a:gs pos="0">
                <a:schemeClr val="bg1">
                  <a:lumMod val="85000"/>
                </a:schemeClr>
              </a:gs>
              <a:gs pos="63000">
                <a:schemeClr val="accent1">
                  <a:lumMod val="45000"/>
                  <a:lumOff val="55000"/>
                </a:schemeClr>
              </a:gs>
              <a:gs pos="100000">
                <a:schemeClr val="accent1"/>
              </a:gs>
              <a:gs pos="100000">
                <a:schemeClr val="accent1">
                  <a:lumMod val="30000"/>
                  <a:lumOff val="7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289C4"/>
              </a:solidFill>
            </a:endParaRPr>
          </a:p>
        </p:txBody>
      </p:sp>
      <p:sp>
        <p:nvSpPr>
          <p:cNvPr id="3" name="TextBox 2">
            <a:extLst>
              <a:ext uri="{FF2B5EF4-FFF2-40B4-BE49-F238E27FC236}">
                <a16:creationId xmlns:a16="http://schemas.microsoft.com/office/drawing/2014/main" id="{A2F00DFF-2044-E8EC-2D40-C3CE81B999B8}"/>
              </a:ext>
            </a:extLst>
          </p:cNvPr>
          <p:cNvSpPr txBox="1"/>
          <p:nvPr/>
        </p:nvSpPr>
        <p:spPr>
          <a:xfrm>
            <a:off x="3835965" y="3395023"/>
            <a:ext cx="1469911" cy="369332"/>
          </a:xfrm>
          <a:prstGeom prst="rect">
            <a:avLst/>
          </a:prstGeom>
          <a:noFill/>
        </p:spPr>
        <p:txBody>
          <a:bodyPr wrap="square" rtlCol="0">
            <a:spAutoFit/>
          </a:bodyPr>
          <a:lstStyle/>
          <a:p>
            <a:r>
              <a:rPr lang="en-US" dirty="0">
                <a:solidFill>
                  <a:schemeClr val="bg1"/>
                </a:solidFill>
              </a:rPr>
              <a:t>Continuum?</a:t>
            </a:r>
          </a:p>
        </p:txBody>
      </p:sp>
      <p:sp>
        <p:nvSpPr>
          <p:cNvPr id="6" name="TextBox 5">
            <a:extLst>
              <a:ext uri="{FF2B5EF4-FFF2-40B4-BE49-F238E27FC236}">
                <a16:creationId xmlns:a16="http://schemas.microsoft.com/office/drawing/2014/main" id="{76B7C631-F52A-7092-473B-82B4F453044E}"/>
              </a:ext>
            </a:extLst>
          </p:cNvPr>
          <p:cNvSpPr txBox="1"/>
          <p:nvPr/>
        </p:nvSpPr>
        <p:spPr>
          <a:xfrm>
            <a:off x="289395" y="1953078"/>
            <a:ext cx="2141769" cy="646331"/>
          </a:xfrm>
          <a:prstGeom prst="rect">
            <a:avLst/>
          </a:prstGeom>
          <a:noFill/>
        </p:spPr>
        <p:txBody>
          <a:bodyPr wrap="square" rtlCol="0">
            <a:spAutoFit/>
          </a:bodyPr>
          <a:lstStyle/>
          <a:p>
            <a:r>
              <a:rPr lang="en-US" dirty="0">
                <a:solidFill>
                  <a:schemeClr val="tx2"/>
                </a:solidFill>
              </a:rPr>
              <a:t>Traditional Approach </a:t>
            </a:r>
          </a:p>
          <a:p>
            <a:r>
              <a:rPr lang="en-US" dirty="0">
                <a:solidFill>
                  <a:schemeClr val="tx2"/>
                </a:solidFill>
              </a:rPr>
              <a:t>Telling by Expert</a:t>
            </a:r>
          </a:p>
        </p:txBody>
      </p:sp>
      <p:sp>
        <p:nvSpPr>
          <p:cNvPr id="10" name="TextBox 9">
            <a:extLst>
              <a:ext uri="{FF2B5EF4-FFF2-40B4-BE49-F238E27FC236}">
                <a16:creationId xmlns:a16="http://schemas.microsoft.com/office/drawing/2014/main" id="{080EDBA3-D0FE-945B-1AFD-1BAF25FDB02B}"/>
              </a:ext>
            </a:extLst>
          </p:cNvPr>
          <p:cNvSpPr txBox="1"/>
          <p:nvPr/>
        </p:nvSpPr>
        <p:spPr>
          <a:xfrm>
            <a:off x="3110830" y="1814578"/>
            <a:ext cx="2397954" cy="923330"/>
          </a:xfrm>
          <a:prstGeom prst="rect">
            <a:avLst/>
          </a:prstGeom>
          <a:noFill/>
        </p:spPr>
        <p:txBody>
          <a:bodyPr wrap="square">
            <a:spAutoFit/>
          </a:bodyPr>
          <a:lstStyle/>
          <a:p>
            <a:pPr algn="ctr"/>
            <a:r>
              <a:rPr lang="en-US" dirty="0">
                <a:solidFill>
                  <a:schemeClr val="tx2"/>
                </a:solidFill>
              </a:rPr>
              <a:t>Performance Coaching</a:t>
            </a:r>
          </a:p>
          <a:p>
            <a:pPr algn="ctr"/>
            <a:r>
              <a:rPr lang="en-US" dirty="0">
                <a:solidFill>
                  <a:schemeClr val="tx2"/>
                </a:solidFill>
              </a:rPr>
              <a:t>Asking and Telling</a:t>
            </a:r>
          </a:p>
          <a:p>
            <a:pPr algn="ctr"/>
            <a:r>
              <a:rPr lang="en-US" dirty="0">
                <a:solidFill>
                  <a:schemeClr val="tx2"/>
                </a:solidFill>
              </a:rPr>
              <a:t>Both Contribute</a:t>
            </a:r>
          </a:p>
        </p:txBody>
      </p:sp>
      <p:sp>
        <p:nvSpPr>
          <p:cNvPr id="12" name="TextBox 11">
            <a:extLst>
              <a:ext uri="{FF2B5EF4-FFF2-40B4-BE49-F238E27FC236}">
                <a16:creationId xmlns:a16="http://schemas.microsoft.com/office/drawing/2014/main" id="{44B320C5-A3B7-725A-8EA7-460FA045B182}"/>
              </a:ext>
            </a:extLst>
          </p:cNvPr>
          <p:cNvSpPr txBox="1"/>
          <p:nvPr/>
        </p:nvSpPr>
        <p:spPr>
          <a:xfrm>
            <a:off x="5801059" y="1981680"/>
            <a:ext cx="3150036" cy="646331"/>
          </a:xfrm>
          <a:prstGeom prst="rect">
            <a:avLst/>
          </a:prstGeom>
          <a:noFill/>
        </p:spPr>
        <p:txBody>
          <a:bodyPr wrap="square">
            <a:spAutoFit/>
          </a:bodyPr>
          <a:lstStyle/>
          <a:p>
            <a:pPr algn="r"/>
            <a:r>
              <a:rPr lang="en-US" dirty="0">
                <a:solidFill>
                  <a:schemeClr val="tx2"/>
                </a:solidFill>
              </a:rPr>
              <a:t>Developmental Coaching</a:t>
            </a:r>
          </a:p>
          <a:p>
            <a:pPr algn="r"/>
            <a:r>
              <a:rPr lang="en-US" dirty="0">
                <a:solidFill>
                  <a:schemeClr val="tx2"/>
                </a:solidFill>
              </a:rPr>
              <a:t>Asking </a:t>
            </a:r>
            <a:r>
              <a:rPr lang="en-US" dirty="0" err="1">
                <a:solidFill>
                  <a:schemeClr val="tx2"/>
                </a:solidFill>
              </a:rPr>
              <a:t>Coachee</a:t>
            </a:r>
            <a:r>
              <a:rPr lang="en-US" dirty="0">
                <a:solidFill>
                  <a:schemeClr val="tx2"/>
                </a:solidFill>
              </a:rPr>
              <a:t> as Source Ideas</a:t>
            </a:r>
          </a:p>
        </p:txBody>
      </p:sp>
    </p:spTree>
    <p:extLst>
      <p:ext uri="{BB962C8B-B14F-4D97-AF65-F5344CB8AC3E}">
        <p14:creationId xmlns:p14="http://schemas.microsoft.com/office/powerpoint/2010/main" val="2069320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581402" y="330498"/>
            <a:ext cx="7886700" cy="993775"/>
          </a:xfrm>
        </p:spPr>
        <p:txBody>
          <a:bodyPr>
            <a:normAutofit/>
          </a:bodyPr>
          <a:lstStyle/>
          <a:p>
            <a:r>
              <a:rPr lang="en-US" dirty="0"/>
              <a:t>Master Adaptive Learners</a:t>
            </a:r>
            <a:br>
              <a:rPr lang="en-US" dirty="0"/>
            </a:br>
            <a:r>
              <a:rPr lang="en-US" sz="2800" dirty="0"/>
              <a:t>Planning, Learning, Assessing, Adjusting</a:t>
            </a:r>
            <a:endParaRPr lang="en-US" dirty="0"/>
          </a:p>
        </p:txBody>
      </p:sp>
      <p:sp>
        <p:nvSpPr>
          <p:cNvPr id="4" name="TextBox 3">
            <a:extLst>
              <a:ext uri="{FF2B5EF4-FFF2-40B4-BE49-F238E27FC236}">
                <a16:creationId xmlns:a16="http://schemas.microsoft.com/office/drawing/2014/main" id="{AE837226-D3D2-6F2F-5177-EED790786867}"/>
              </a:ext>
            </a:extLst>
          </p:cNvPr>
          <p:cNvSpPr txBox="1"/>
          <p:nvPr/>
        </p:nvSpPr>
        <p:spPr>
          <a:xfrm>
            <a:off x="729573" y="1581044"/>
            <a:ext cx="6837417" cy="1384995"/>
          </a:xfrm>
          <a:prstGeom prst="rect">
            <a:avLst/>
          </a:prstGeom>
          <a:noFill/>
        </p:spPr>
        <p:txBody>
          <a:bodyPr wrap="square" rtlCol="0">
            <a:spAutoFit/>
          </a:bodyPr>
          <a:lstStyle/>
          <a:p>
            <a:r>
              <a:rPr lang="en-US" sz="2800" dirty="0">
                <a:solidFill>
                  <a:schemeClr val="tx2"/>
                </a:solidFill>
                <a:latin typeface="Arial" panose="020B0604020202020204" pitchFamily="34" charset="0"/>
                <a:cs typeface="Arial" panose="020B0604020202020204" pitchFamily="34" charset="0"/>
              </a:rPr>
              <a:t>“</a:t>
            </a:r>
            <a:r>
              <a:rPr lang="en-US" sz="2800" b="1" dirty="0">
                <a:solidFill>
                  <a:schemeClr val="tx2"/>
                </a:solidFill>
                <a:effectLst/>
                <a:latin typeface="Arial" panose="020B0604020202020204" pitchFamily="34" charset="0"/>
                <a:cs typeface="Arial" panose="020B0604020202020204" pitchFamily="34" charset="0"/>
              </a:rPr>
              <a:t>Coaching is essential to the development of the master adaptive learner (MAL)”</a:t>
            </a:r>
            <a:endParaRPr lang="en-US" sz="2800" b="1" dirty="0">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97CF58-5BC9-5638-06E0-9077EB77EF5B}"/>
              </a:ext>
            </a:extLst>
          </p:cNvPr>
          <p:cNvSpPr txBox="1"/>
          <p:nvPr/>
        </p:nvSpPr>
        <p:spPr>
          <a:xfrm>
            <a:off x="5857966" y="3509448"/>
            <a:ext cx="2762655" cy="830997"/>
          </a:xfrm>
          <a:prstGeom prst="rect">
            <a:avLst/>
          </a:prstGeom>
          <a:noFill/>
        </p:spPr>
        <p:txBody>
          <a:bodyPr wrap="square" rtlCol="0">
            <a:spAutoFit/>
          </a:bodyPr>
          <a:lstStyle/>
          <a:p>
            <a:r>
              <a:rPr lang="en-US" sz="1200" b="0" i="0" u="none" strike="noStrike" dirty="0">
                <a:solidFill>
                  <a:srgbClr val="212121"/>
                </a:solidFill>
                <a:effectLst/>
                <a:highlight>
                  <a:srgbClr val="FFFFFF"/>
                </a:highlight>
                <a:latin typeface="BlinkMacSystemFont"/>
              </a:rPr>
              <a:t>Wolff M. et al. Beyond advising and mentoring: Competencies for coaching in medical education. Med Teach. 2021 Oct;43(10):1210-1213. </a:t>
            </a:r>
            <a:endParaRPr lang="en-US" sz="1200" dirty="0"/>
          </a:p>
        </p:txBody>
      </p:sp>
    </p:spTree>
    <p:extLst>
      <p:ext uri="{BB962C8B-B14F-4D97-AF65-F5344CB8AC3E}">
        <p14:creationId xmlns:p14="http://schemas.microsoft.com/office/powerpoint/2010/main" val="1690479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F305DC-2008-494E-CD66-D07373C7584C}"/>
              </a:ext>
            </a:extLst>
          </p:cNvPr>
          <p:cNvPicPr>
            <a:picLocks noGrp="1" noChangeAspect="1"/>
          </p:cNvPicPr>
          <p:nvPr>
            <p:ph idx="1"/>
          </p:nvPr>
        </p:nvPicPr>
        <p:blipFill>
          <a:blip r:embed="rId3"/>
          <a:srcRect/>
          <a:stretch/>
        </p:blipFill>
        <p:spPr>
          <a:xfrm>
            <a:off x="4845584" y="155469"/>
            <a:ext cx="4234408" cy="4234408"/>
          </a:xfrm>
        </p:spPr>
      </p:pic>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356162" y="42630"/>
            <a:ext cx="5637231" cy="993775"/>
          </a:xfrm>
        </p:spPr>
        <p:txBody>
          <a:bodyPr>
            <a:normAutofit/>
          </a:bodyPr>
          <a:lstStyle/>
          <a:p>
            <a:r>
              <a:rPr lang="en-US" dirty="0"/>
              <a:t>The Hats You (May) Wear</a:t>
            </a:r>
          </a:p>
        </p:txBody>
      </p:sp>
      <p:sp>
        <p:nvSpPr>
          <p:cNvPr id="6" name="TextBox 5">
            <a:extLst>
              <a:ext uri="{FF2B5EF4-FFF2-40B4-BE49-F238E27FC236}">
                <a16:creationId xmlns:a16="http://schemas.microsoft.com/office/drawing/2014/main" id="{CE106768-E9F1-5E4C-F659-6D19A3637D4D}"/>
              </a:ext>
            </a:extLst>
          </p:cNvPr>
          <p:cNvSpPr txBox="1"/>
          <p:nvPr/>
        </p:nvSpPr>
        <p:spPr>
          <a:xfrm>
            <a:off x="356161" y="1002089"/>
            <a:ext cx="5637231" cy="3139321"/>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Clinical Educator – Knowledge and Skills </a:t>
            </a:r>
          </a:p>
          <a:p>
            <a:r>
              <a:rPr lang="en-US" dirty="0">
                <a:solidFill>
                  <a:schemeClr val="tx2"/>
                </a:solidFill>
                <a:latin typeface="Arial" panose="020B0604020202020204" pitchFamily="34" charset="0"/>
                <a:cs typeface="Arial" panose="020B0604020202020204" pitchFamily="34" charset="0"/>
              </a:rPr>
              <a:t>(Teach, Supervise, Evaluate) </a:t>
            </a:r>
          </a:p>
          <a:p>
            <a:endParaRPr lang="en-US" dirty="0">
              <a:solidFill>
                <a:schemeClr val="tx2"/>
              </a:solidFill>
              <a:latin typeface="Arial" panose="020B0604020202020204" pitchFamily="34" charset="0"/>
              <a:cs typeface="Arial" panose="020B0604020202020204" pitchFamily="34" charset="0"/>
            </a:endParaRPr>
          </a:p>
          <a:p>
            <a:r>
              <a:rPr lang="en-US" b="1" dirty="0">
                <a:solidFill>
                  <a:schemeClr val="tx2"/>
                </a:solidFill>
                <a:latin typeface="Arial" panose="020B0604020202020204" pitchFamily="34" charset="0"/>
                <a:cs typeface="Arial" panose="020B0604020202020204" pitchFamily="34" charset="0"/>
              </a:rPr>
              <a:t>Advisor – Expertise and Information</a:t>
            </a:r>
          </a:p>
          <a:p>
            <a:endParaRPr lang="en-US" dirty="0">
              <a:solidFill>
                <a:schemeClr val="tx2"/>
              </a:solidFill>
              <a:latin typeface="Arial" panose="020B0604020202020204" pitchFamily="34" charset="0"/>
              <a:cs typeface="Arial" panose="020B0604020202020204" pitchFamily="34" charset="0"/>
            </a:endParaRPr>
          </a:p>
          <a:p>
            <a:r>
              <a:rPr lang="en-US" b="1" dirty="0">
                <a:solidFill>
                  <a:schemeClr val="tx2"/>
                </a:solidFill>
                <a:latin typeface="Arial" panose="020B0604020202020204" pitchFamily="34" charset="0"/>
                <a:cs typeface="Arial" panose="020B0604020202020204" pitchFamily="34" charset="0"/>
              </a:rPr>
              <a:t>Mentor – Perspective and Experience</a:t>
            </a:r>
          </a:p>
          <a:p>
            <a:endParaRPr lang="en-US" b="1" dirty="0">
              <a:solidFill>
                <a:schemeClr val="tx2"/>
              </a:solidFill>
              <a:latin typeface="Arial" panose="020B0604020202020204" pitchFamily="34" charset="0"/>
              <a:cs typeface="Arial" panose="020B0604020202020204" pitchFamily="34" charset="0"/>
            </a:endParaRPr>
          </a:p>
          <a:p>
            <a:r>
              <a:rPr lang="en-US" b="1" dirty="0">
                <a:solidFill>
                  <a:schemeClr val="tx2"/>
                </a:solidFill>
                <a:latin typeface="Arial" panose="020B0604020202020204" pitchFamily="34" charset="0"/>
                <a:cs typeface="Arial" panose="020B0604020202020204" pitchFamily="34" charset="0"/>
              </a:rPr>
              <a:t>Sponsor – Connection and Endorsement</a:t>
            </a:r>
          </a:p>
          <a:p>
            <a:endParaRPr lang="en-US" dirty="0">
              <a:solidFill>
                <a:schemeClr val="tx2"/>
              </a:solidFill>
              <a:latin typeface="Arial" panose="020B0604020202020204" pitchFamily="34" charset="0"/>
              <a:cs typeface="Arial" panose="020B0604020202020204" pitchFamily="34" charset="0"/>
            </a:endParaRPr>
          </a:p>
          <a:p>
            <a:r>
              <a:rPr lang="en-US" b="1" dirty="0">
                <a:solidFill>
                  <a:schemeClr val="tx2"/>
                </a:solidFill>
                <a:latin typeface="Arial" panose="020B0604020202020204" pitchFamily="34" charset="0"/>
                <a:cs typeface="Arial" panose="020B0604020202020204" pitchFamily="34" charset="0"/>
              </a:rPr>
              <a:t>Coach – Internal Clarity and Confidence</a:t>
            </a:r>
          </a:p>
          <a:p>
            <a:endParaRPr lang="en-US" dirty="0"/>
          </a:p>
        </p:txBody>
      </p:sp>
    </p:spTree>
    <p:extLst>
      <p:ext uri="{BB962C8B-B14F-4D97-AF65-F5344CB8AC3E}">
        <p14:creationId xmlns:p14="http://schemas.microsoft.com/office/powerpoint/2010/main" val="38304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426723" y="434542"/>
            <a:ext cx="4046804" cy="993775"/>
          </a:xfrm>
        </p:spPr>
        <p:txBody>
          <a:bodyPr>
            <a:normAutofit fontScale="90000"/>
          </a:bodyPr>
          <a:lstStyle/>
          <a:p>
            <a:r>
              <a:rPr lang="en-US" dirty="0"/>
              <a:t>Reframe Roles with</a:t>
            </a:r>
            <a:br>
              <a:rPr lang="en-US" dirty="0"/>
            </a:br>
            <a:r>
              <a:rPr lang="en-US" dirty="0"/>
              <a:t>Coach-Approach Lens</a:t>
            </a:r>
          </a:p>
        </p:txBody>
      </p:sp>
      <p:pic>
        <p:nvPicPr>
          <p:cNvPr id="4" name="Picture 3">
            <a:extLst>
              <a:ext uri="{FF2B5EF4-FFF2-40B4-BE49-F238E27FC236}">
                <a16:creationId xmlns:a16="http://schemas.microsoft.com/office/drawing/2014/main" id="{4D0460A7-E79F-3858-C806-11EB2757683A}"/>
              </a:ext>
            </a:extLst>
          </p:cNvPr>
          <p:cNvPicPr>
            <a:picLocks noChangeAspect="1"/>
          </p:cNvPicPr>
          <p:nvPr/>
        </p:nvPicPr>
        <p:blipFill>
          <a:blip r:embed="rId3"/>
          <a:srcRect/>
          <a:stretch/>
        </p:blipFill>
        <p:spPr>
          <a:xfrm>
            <a:off x="4670474" y="166752"/>
            <a:ext cx="4344279" cy="4207720"/>
          </a:xfrm>
          <a:prstGeom prst="rect">
            <a:avLst/>
          </a:prstGeom>
        </p:spPr>
      </p:pic>
      <p:sp>
        <p:nvSpPr>
          <p:cNvPr id="5" name="TextBox 4">
            <a:extLst>
              <a:ext uri="{FF2B5EF4-FFF2-40B4-BE49-F238E27FC236}">
                <a16:creationId xmlns:a16="http://schemas.microsoft.com/office/drawing/2014/main" id="{D6BCFE4C-8750-FC11-8B51-19E9DD84D433}"/>
              </a:ext>
            </a:extLst>
          </p:cNvPr>
          <p:cNvSpPr txBox="1"/>
          <p:nvPr/>
        </p:nvSpPr>
        <p:spPr>
          <a:xfrm>
            <a:off x="515468" y="2104894"/>
            <a:ext cx="4155006" cy="1569660"/>
          </a:xfrm>
          <a:prstGeom prst="rect">
            <a:avLst/>
          </a:prstGeom>
          <a:noFill/>
        </p:spPr>
        <p:txBody>
          <a:bodyPr wrap="square">
            <a:spAutoFit/>
          </a:bodyPr>
          <a:lstStyle/>
          <a:p>
            <a:r>
              <a:rPr lang="en-US" sz="2400" dirty="0">
                <a:solidFill>
                  <a:schemeClr val="tx2"/>
                </a:solidFill>
                <a:latin typeface="Arial" panose="020B0604020202020204" pitchFamily="34" charset="0"/>
                <a:cs typeface="Arial" panose="020B0604020202020204" pitchFamily="34" charset="0"/>
              </a:rPr>
              <a:t>Applying coaching skills </a:t>
            </a:r>
          </a:p>
          <a:p>
            <a:r>
              <a:rPr lang="en-US" sz="2400" dirty="0">
                <a:solidFill>
                  <a:schemeClr val="tx2"/>
                </a:solidFill>
                <a:latin typeface="Arial" panose="020B0604020202020204" pitchFamily="34" charset="0"/>
                <a:cs typeface="Arial" panose="020B0604020202020204" pitchFamily="34" charset="0"/>
              </a:rPr>
              <a:t>can enhance any role in many situations</a:t>
            </a:r>
          </a:p>
          <a:p>
            <a:r>
              <a:rPr lang="en-US" sz="2400"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59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02373" y="420719"/>
            <a:ext cx="8629650" cy="578941"/>
          </a:xfrm>
          <a:prstGeom prst="rect">
            <a:avLst/>
          </a:prstGeom>
        </p:spPr>
        <p:txBody>
          <a:bodyPr lIns="0" tIns="0" rIns="0" bIns="0" rtlCol="0" anchor="t">
            <a:spAutoFit/>
          </a:bodyPr>
          <a:lstStyle/>
          <a:p>
            <a:pPr>
              <a:lnSpc>
                <a:spcPts val="4400"/>
              </a:lnSpc>
            </a:pPr>
            <a:r>
              <a:rPr lang="en-US" sz="4400" dirty="0">
                <a:solidFill>
                  <a:srgbClr val="0289C4"/>
                </a:solidFill>
                <a:latin typeface="Helvetica World Bold"/>
              </a:rPr>
              <a:t>Approaches</a:t>
            </a:r>
            <a:r>
              <a:rPr lang="en-US" sz="4400" dirty="0">
                <a:solidFill>
                  <a:srgbClr val="0389C4"/>
                </a:solidFill>
                <a:latin typeface="Helvetica World Bold"/>
              </a:rPr>
              <a:t> in GME</a:t>
            </a:r>
          </a:p>
        </p:txBody>
      </p:sp>
      <p:sp>
        <p:nvSpPr>
          <p:cNvPr id="2" name="Left-Right Arrow 1">
            <a:extLst>
              <a:ext uri="{FF2B5EF4-FFF2-40B4-BE49-F238E27FC236}">
                <a16:creationId xmlns:a16="http://schemas.microsoft.com/office/drawing/2014/main" id="{2FD327E9-3C68-1D20-8BEF-8EF02F0A19E1}"/>
              </a:ext>
            </a:extLst>
          </p:cNvPr>
          <p:cNvSpPr/>
          <p:nvPr/>
        </p:nvSpPr>
        <p:spPr>
          <a:xfrm>
            <a:off x="402373" y="2362924"/>
            <a:ext cx="7981122" cy="437322"/>
          </a:xfrm>
          <a:prstGeom prst="leftRightArrow">
            <a:avLst/>
          </a:prstGeom>
          <a:gradFill flip="none" rotWithShape="1">
            <a:gsLst>
              <a:gs pos="32004">
                <a:schemeClr val="bg1">
                  <a:lumMod val="65000"/>
                </a:schemeClr>
              </a:gs>
              <a:gs pos="0">
                <a:schemeClr val="bg1">
                  <a:lumMod val="85000"/>
                </a:schemeClr>
              </a:gs>
              <a:gs pos="63000">
                <a:schemeClr val="accent1">
                  <a:lumMod val="45000"/>
                  <a:lumOff val="55000"/>
                </a:schemeClr>
              </a:gs>
              <a:gs pos="100000">
                <a:schemeClr val="accent1"/>
              </a:gs>
              <a:gs pos="100000">
                <a:schemeClr val="accent1">
                  <a:lumMod val="30000"/>
                  <a:lumOff val="7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289C4"/>
              </a:solidFill>
            </a:endParaRPr>
          </a:p>
        </p:txBody>
      </p:sp>
      <p:sp>
        <p:nvSpPr>
          <p:cNvPr id="3" name="TextBox 2">
            <a:extLst>
              <a:ext uri="{FF2B5EF4-FFF2-40B4-BE49-F238E27FC236}">
                <a16:creationId xmlns:a16="http://schemas.microsoft.com/office/drawing/2014/main" id="{A2F00DFF-2044-E8EC-2D40-C3CE81B999B8}"/>
              </a:ext>
            </a:extLst>
          </p:cNvPr>
          <p:cNvSpPr txBox="1"/>
          <p:nvPr/>
        </p:nvSpPr>
        <p:spPr>
          <a:xfrm>
            <a:off x="3835965" y="3395023"/>
            <a:ext cx="1469911" cy="369332"/>
          </a:xfrm>
          <a:prstGeom prst="rect">
            <a:avLst/>
          </a:prstGeom>
          <a:noFill/>
        </p:spPr>
        <p:txBody>
          <a:bodyPr wrap="square" rtlCol="0">
            <a:spAutoFit/>
          </a:bodyPr>
          <a:lstStyle/>
          <a:p>
            <a:r>
              <a:rPr lang="en-US" dirty="0">
                <a:solidFill>
                  <a:schemeClr val="bg1"/>
                </a:solidFill>
              </a:rPr>
              <a:t>Continuum?</a:t>
            </a:r>
          </a:p>
        </p:txBody>
      </p:sp>
      <p:sp>
        <p:nvSpPr>
          <p:cNvPr id="6" name="TextBox 5">
            <a:extLst>
              <a:ext uri="{FF2B5EF4-FFF2-40B4-BE49-F238E27FC236}">
                <a16:creationId xmlns:a16="http://schemas.microsoft.com/office/drawing/2014/main" id="{76B7C631-F52A-7092-473B-82B4F453044E}"/>
              </a:ext>
            </a:extLst>
          </p:cNvPr>
          <p:cNvSpPr txBox="1"/>
          <p:nvPr/>
        </p:nvSpPr>
        <p:spPr>
          <a:xfrm>
            <a:off x="402373" y="1706189"/>
            <a:ext cx="2141769" cy="646331"/>
          </a:xfrm>
          <a:prstGeom prst="rect">
            <a:avLst/>
          </a:prstGeom>
          <a:noFill/>
        </p:spPr>
        <p:txBody>
          <a:bodyPr wrap="square" rtlCol="0">
            <a:spAutoFit/>
          </a:bodyPr>
          <a:lstStyle/>
          <a:p>
            <a:r>
              <a:rPr lang="en-US" dirty="0">
                <a:solidFill>
                  <a:schemeClr val="tx2"/>
                </a:solidFill>
              </a:rPr>
              <a:t>Traditional Approach </a:t>
            </a:r>
          </a:p>
          <a:p>
            <a:r>
              <a:rPr lang="en-US" dirty="0">
                <a:solidFill>
                  <a:schemeClr val="tx2"/>
                </a:solidFill>
              </a:rPr>
              <a:t>Telling by Expert</a:t>
            </a:r>
          </a:p>
        </p:txBody>
      </p:sp>
      <p:sp>
        <p:nvSpPr>
          <p:cNvPr id="10" name="TextBox 9">
            <a:extLst>
              <a:ext uri="{FF2B5EF4-FFF2-40B4-BE49-F238E27FC236}">
                <a16:creationId xmlns:a16="http://schemas.microsoft.com/office/drawing/2014/main" id="{080EDBA3-D0FE-945B-1AFD-1BAF25FDB02B}"/>
              </a:ext>
            </a:extLst>
          </p:cNvPr>
          <p:cNvSpPr txBox="1"/>
          <p:nvPr/>
        </p:nvSpPr>
        <p:spPr>
          <a:xfrm>
            <a:off x="3193957" y="1594785"/>
            <a:ext cx="2397954" cy="923330"/>
          </a:xfrm>
          <a:prstGeom prst="rect">
            <a:avLst/>
          </a:prstGeom>
          <a:noFill/>
        </p:spPr>
        <p:txBody>
          <a:bodyPr wrap="square">
            <a:spAutoFit/>
          </a:bodyPr>
          <a:lstStyle/>
          <a:p>
            <a:pPr algn="ctr"/>
            <a:r>
              <a:rPr lang="en-US" dirty="0">
                <a:solidFill>
                  <a:schemeClr val="tx2"/>
                </a:solidFill>
              </a:rPr>
              <a:t>Performance Coaching</a:t>
            </a:r>
          </a:p>
          <a:p>
            <a:pPr algn="ctr"/>
            <a:r>
              <a:rPr lang="en-US" dirty="0">
                <a:solidFill>
                  <a:schemeClr val="tx2"/>
                </a:solidFill>
              </a:rPr>
              <a:t>Asking and Telling</a:t>
            </a:r>
          </a:p>
          <a:p>
            <a:pPr algn="ctr"/>
            <a:r>
              <a:rPr lang="en-US" dirty="0">
                <a:solidFill>
                  <a:schemeClr val="tx2"/>
                </a:solidFill>
              </a:rPr>
              <a:t>Both Contribute</a:t>
            </a:r>
          </a:p>
        </p:txBody>
      </p:sp>
      <p:sp>
        <p:nvSpPr>
          <p:cNvPr id="12" name="TextBox 11">
            <a:extLst>
              <a:ext uri="{FF2B5EF4-FFF2-40B4-BE49-F238E27FC236}">
                <a16:creationId xmlns:a16="http://schemas.microsoft.com/office/drawing/2014/main" id="{44B320C5-A3B7-725A-8EA7-460FA045B182}"/>
              </a:ext>
            </a:extLst>
          </p:cNvPr>
          <p:cNvSpPr txBox="1"/>
          <p:nvPr/>
        </p:nvSpPr>
        <p:spPr>
          <a:xfrm>
            <a:off x="5801059" y="1716593"/>
            <a:ext cx="3150036" cy="646331"/>
          </a:xfrm>
          <a:prstGeom prst="rect">
            <a:avLst/>
          </a:prstGeom>
          <a:noFill/>
        </p:spPr>
        <p:txBody>
          <a:bodyPr wrap="square">
            <a:spAutoFit/>
          </a:bodyPr>
          <a:lstStyle/>
          <a:p>
            <a:pPr algn="r"/>
            <a:r>
              <a:rPr lang="en-US" dirty="0">
                <a:solidFill>
                  <a:schemeClr val="tx2"/>
                </a:solidFill>
              </a:rPr>
              <a:t>Developmental Coaching</a:t>
            </a:r>
          </a:p>
          <a:p>
            <a:pPr algn="r"/>
            <a:r>
              <a:rPr lang="en-US" dirty="0">
                <a:solidFill>
                  <a:schemeClr val="tx2"/>
                </a:solidFill>
              </a:rPr>
              <a:t>Asking </a:t>
            </a:r>
            <a:r>
              <a:rPr lang="en-US" dirty="0" err="1">
                <a:solidFill>
                  <a:schemeClr val="tx2"/>
                </a:solidFill>
              </a:rPr>
              <a:t>Coachee</a:t>
            </a:r>
            <a:r>
              <a:rPr lang="en-US" dirty="0">
                <a:solidFill>
                  <a:schemeClr val="tx2"/>
                </a:solidFill>
              </a:rPr>
              <a:t> as Source Ideas</a:t>
            </a:r>
          </a:p>
        </p:txBody>
      </p:sp>
      <p:pic>
        <p:nvPicPr>
          <p:cNvPr id="9" name="Picture 8" descr="A diagram of a school&#10;&#10;Description automatically generated with medium confidence">
            <a:extLst>
              <a:ext uri="{FF2B5EF4-FFF2-40B4-BE49-F238E27FC236}">
                <a16:creationId xmlns:a16="http://schemas.microsoft.com/office/drawing/2014/main" id="{2C5634A4-6C09-9CC6-BC8A-B3C0C932CD6F}"/>
              </a:ext>
            </a:extLst>
          </p:cNvPr>
          <p:cNvPicPr>
            <a:picLocks noChangeAspect="1"/>
          </p:cNvPicPr>
          <p:nvPr/>
        </p:nvPicPr>
        <p:blipFill>
          <a:blip r:embed="rId3"/>
          <a:stretch>
            <a:fillRect/>
          </a:stretch>
        </p:blipFill>
        <p:spPr>
          <a:xfrm>
            <a:off x="789233" y="2800246"/>
            <a:ext cx="1603981" cy="1553561"/>
          </a:xfrm>
          <a:prstGeom prst="rect">
            <a:avLst/>
          </a:prstGeom>
        </p:spPr>
      </p:pic>
      <p:pic>
        <p:nvPicPr>
          <p:cNvPr id="15" name="Picture 14" descr="A blue circles with icons&#10;&#10;Description automatically generated">
            <a:extLst>
              <a:ext uri="{FF2B5EF4-FFF2-40B4-BE49-F238E27FC236}">
                <a16:creationId xmlns:a16="http://schemas.microsoft.com/office/drawing/2014/main" id="{1DC6DA59-FBBD-9444-3FD1-59172B40ADC4}"/>
              </a:ext>
            </a:extLst>
          </p:cNvPr>
          <p:cNvPicPr>
            <a:picLocks noChangeAspect="1"/>
          </p:cNvPicPr>
          <p:nvPr/>
        </p:nvPicPr>
        <p:blipFill>
          <a:blip r:embed="rId4"/>
          <a:stretch>
            <a:fillRect/>
          </a:stretch>
        </p:blipFill>
        <p:spPr>
          <a:xfrm>
            <a:off x="3615337" y="2748577"/>
            <a:ext cx="1710672" cy="1656899"/>
          </a:xfrm>
          <a:prstGeom prst="rect">
            <a:avLst/>
          </a:prstGeom>
        </p:spPr>
      </p:pic>
      <p:pic>
        <p:nvPicPr>
          <p:cNvPr id="21" name="Picture 20" descr="A blue and white logo with a person and a board&#10;&#10;Description automatically generated">
            <a:extLst>
              <a:ext uri="{FF2B5EF4-FFF2-40B4-BE49-F238E27FC236}">
                <a16:creationId xmlns:a16="http://schemas.microsoft.com/office/drawing/2014/main" id="{2D4435C1-87D2-2FFB-3BFD-9D5A48E79B22}"/>
              </a:ext>
            </a:extLst>
          </p:cNvPr>
          <p:cNvPicPr>
            <a:picLocks noChangeAspect="1"/>
          </p:cNvPicPr>
          <p:nvPr/>
        </p:nvPicPr>
        <p:blipFill>
          <a:blip r:embed="rId5"/>
          <a:stretch>
            <a:fillRect/>
          </a:stretch>
        </p:blipFill>
        <p:spPr>
          <a:xfrm>
            <a:off x="6924207" y="2819916"/>
            <a:ext cx="2196392" cy="1545922"/>
          </a:xfrm>
          <a:prstGeom prst="rect">
            <a:avLst/>
          </a:prstGeom>
        </p:spPr>
      </p:pic>
      <p:cxnSp>
        <p:nvCxnSpPr>
          <p:cNvPr id="30" name="Straight Arrow Connector 29">
            <a:extLst>
              <a:ext uri="{FF2B5EF4-FFF2-40B4-BE49-F238E27FC236}">
                <a16:creationId xmlns:a16="http://schemas.microsoft.com/office/drawing/2014/main" id="{D96B3F44-970A-3570-B261-2AB16299D7B0}"/>
              </a:ext>
            </a:extLst>
          </p:cNvPr>
          <p:cNvCxnSpPr>
            <a:cxnSpLocks/>
          </p:cNvCxnSpPr>
          <p:nvPr/>
        </p:nvCxnSpPr>
        <p:spPr>
          <a:xfrm>
            <a:off x="5326009" y="3395023"/>
            <a:ext cx="130339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8BCD9DB-8052-4FC4-0777-13FB4804F8B8}"/>
              </a:ext>
            </a:extLst>
          </p:cNvPr>
          <p:cNvCxnSpPr>
            <a:cxnSpLocks/>
          </p:cNvCxnSpPr>
          <p:nvPr/>
        </p:nvCxnSpPr>
        <p:spPr>
          <a:xfrm flipH="1">
            <a:off x="402373" y="3395023"/>
            <a:ext cx="3868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9180A0A-1CC4-5EEF-E9F7-C5963956160D}"/>
              </a:ext>
            </a:extLst>
          </p:cNvPr>
          <p:cNvCxnSpPr/>
          <p:nvPr/>
        </p:nvCxnSpPr>
        <p:spPr>
          <a:xfrm>
            <a:off x="2393214" y="3395023"/>
            <a:ext cx="12221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A09CAC-FE95-14EF-A434-BDF3D7DD4CE6}"/>
              </a:ext>
            </a:extLst>
          </p:cNvPr>
          <p:cNvCxnSpPr/>
          <p:nvPr/>
        </p:nvCxnSpPr>
        <p:spPr>
          <a:xfrm>
            <a:off x="6629400" y="3127664"/>
            <a:ext cx="0" cy="540327"/>
          </a:xfrm>
          <a:prstGeom prst="line">
            <a:avLst/>
          </a:prstGeom>
          <a:ln w="57150">
            <a:gradFill flip="none" rotWithShape="1">
              <a:gsLst>
                <a:gs pos="98000">
                  <a:schemeClr val="accent1">
                    <a:lumMod val="5000"/>
                    <a:lumOff val="95000"/>
                  </a:schemeClr>
                </a:gs>
                <a:gs pos="64000">
                  <a:schemeClr val="accent1">
                    <a:lumMod val="45000"/>
                    <a:lumOff val="55000"/>
                  </a:schemeClr>
                </a:gs>
                <a:gs pos="37000">
                  <a:schemeClr val="accent1">
                    <a:lumMod val="45000"/>
                    <a:lumOff val="55000"/>
                  </a:schemeClr>
                </a:gs>
                <a:gs pos="3000">
                  <a:schemeClr val="accent1"/>
                </a:gs>
              </a:gsLst>
              <a:path path="circle">
                <a:fillToRect l="100000" t="100000"/>
              </a:path>
              <a:tileRect r="-100000" b="-100000"/>
            </a:gra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7C715A5-8169-4603-E3F8-5A1135DF19F1}"/>
              </a:ext>
            </a:extLst>
          </p:cNvPr>
          <p:cNvCxnSpPr>
            <a:cxnSpLocks/>
          </p:cNvCxnSpPr>
          <p:nvPr/>
        </p:nvCxnSpPr>
        <p:spPr>
          <a:xfrm flipH="1">
            <a:off x="5620815" y="4131733"/>
            <a:ext cx="149118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DB07F5C-DA0C-F1CD-B733-D20E8C102ACB}"/>
              </a:ext>
            </a:extLst>
          </p:cNvPr>
          <p:cNvCxnSpPr/>
          <p:nvPr/>
        </p:nvCxnSpPr>
        <p:spPr>
          <a:xfrm>
            <a:off x="5591911" y="3861569"/>
            <a:ext cx="0" cy="540327"/>
          </a:xfrm>
          <a:prstGeom prst="line">
            <a:avLst/>
          </a:prstGeom>
          <a:ln w="57150">
            <a:gradFill flip="none" rotWithShape="1">
              <a:gsLst>
                <a:gs pos="98000">
                  <a:schemeClr val="accent1">
                    <a:lumMod val="5000"/>
                    <a:lumOff val="95000"/>
                  </a:schemeClr>
                </a:gs>
                <a:gs pos="64000">
                  <a:schemeClr val="accent1">
                    <a:lumMod val="45000"/>
                    <a:lumOff val="55000"/>
                  </a:schemeClr>
                </a:gs>
                <a:gs pos="37000">
                  <a:schemeClr val="accent1">
                    <a:lumMod val="45000"/>
                    <a:lumOff val="55000"/>
                  </a:schemeClr>
                </a:gs>
                <a:gs pos="3000">
                  <a:schemeClr val="accent1"/>
                </a:gs>
              </a:gsLst>
              <a:path path="circle">
                <a:fillToRect l="100000" t="100000"/>
              </a:path>
              <a:tileRect r="-100000" b="-100000"/>
            </a:gra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C05C6D-9F1C-E1B3-0231-C4C0EC7CC736}"/>
              </a:ext>
            </a:extLst>
          </p:cNvPr>
          <p:cNvCxnSpPr/>
          <p:nvPr/>
        </p:nvCxnSpPr>
        <p:spPr>
          <a:xfrm>
            <a:off x="402373" y="3127664"/>
            <a:ext cx="0" cy="540327"/>
          </a:xfrm>
          <a:prstGeom prst="line">
            <a:avLst/>
          </a:prstGeom>
          <a:ln w="57150">
            <a:gradFill flip="none" rotWithShape="1">
              <a:gsLst>
                <a:gs pos="98000">
                  <a:schemeClr val="accent1">
                    <a:lumMod val="5000"/>
                    <a:lumOff val="95000"/>
                  </a:schemeClr>
                </a:gs>
                <a:gs pos="64000">
                  <a:schemeClr val="accent1">
                    <a:lumMod val="45000"/>
                    <a:lumOff val="55000"/>
                  </a:schemeClr>
                </a:gs>
                <a:gs pos="37000">
                  <a:schemeClr val="accent1">
                    <a:lumMod val="45000"/>
                    <a:lumOff val="55000"/>
                  </a:schemeClr>
                </a:gs>
                <a:gs pos="3000">
                  <a:schemeClr val="accent1"/>
                </a:gs>
              </a:gsLst>
              <a:path path="circle">
                <a:fillToRect l="100000" t="100000"/>
              </a:path>
              <a:tileRect r="-100000" b="-100000"/>
            </a:gra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08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10A6E-7703-C792-A798-999ACD961C40}"/>
              </a:ext>
            </a:extLst>
          </p:cNvPr>
          <p:cNvSpPr>
            <a:spLocks noGrp="1"/>
          </p:cNvSpPr>
          <p:nvPr>
            <p:ph type="title"/>
          </p:nvPr>
        </p:nvSpPr>
        <p:spPr>
          <a:xfrm>
            <a:off x="628650" y="92756"/>
            <a:ext cx="7886700" cy="993775"/>
          </a:xfrm>
        </p:spPr>
        <p:txBody>
          <a:bodyPr>
            <a:normAutofit fontScale="90000"/>
          </a:bodyPr>
          <a:lstStyle/>
          <a:p>
            <a:r>
              <a:rPr lang="en-US" dirty="0"/>
              <a:t>Decide based on situation and intention</a:t>
            </a:r>
          </a:p>
        </p:txBody>
      </p:sp>
      <p:pic>
        <p:nvPicPr>
          <p:cNvPr id="5" name="Content Placeholder 4" descr="A blue and white symbol of a pair of binoculars&#10;&#10;Description automatically generated">
            <a:extLst>
              <a:ext uri="{FF2B5EF4-FFF2-40B4-BE49-F238E27FC236}">
                <a16:creationId xmlns:a16="http://schemas.microsoft.com/office/drawing/2014/main" id="{692C7CAC-5004-AE23-1044-9813F262E072}"/>
              </a:ext>
            </a:extLst>
          </p:cNvPr>
          <p:cNvPicPr>
            <a:picLocks noGrp="1" noChangeAspect="1"/>
          </p:cNvPicPr>
          <p:nvPr>
            <p:ph idx="1"/>
          </p:nvPr>
        </p:nvPicPr>
        <p:blipFill>
          <a:blip r:embed="rId3"/>
          <a:stretch>
            <a:fillRect/>
          </a:stretch>
        </p:blipFill>
        <p:spPr>
          <a:xfrm>
            <a:off x="0" y="1011430"/>
            <a:ext cx="4063999" cy="3406842"/>
          </a:xfrm>
        </p:spPr>
      </p:pic>
      <p:pic>
        <p:nvPicPr>
          <p:cNvPr id="7" name="Picture 6" descr="A diagram of a school&#10;&#10;Description automatically generated with medium confidence">
            <a:extLst>
              <a:ext uri="{FF2B5EF4-FFF2-40B4-BE49-F238E27FC236}">
                <a16:creationId xmlns:a16="http://schemas.microsoft.com/office/drawing/2014/main" id="{02DB98B0-CF4C-453C-FB45-DCD775D856EA}"/>
              </a:ext>
            </a:extLst>
          </p:cNvPr>
          <p:cNvPicPr>
            <a:picLocks noChangeAspect="1"/>
          </p:cNvPicPr>
          <p:nvPr/>
        </p:nvPicPr>
        <p:blipFill>
          <a:blip r:embed="rId4"/>
          <a:stretch>
            <a:fillRect/>
          </a:stretch>
        </p:blipFill>
        <p:spPr>
          <a:xfrm>
            <a:off x="5153016" y="1086531"/>
            <a:ext cx="3362334" cy="3256642"/>
          </a:xfrm>
          <a:prstGeom prst="rect">
            <a:avLst/>
          </a:prstGeom>
        </p:spPr>
      </p:pic>
      <p:pic>
        <p:nvPicPr>
          <p:cNvPr id="9" name="Picture 8" descr="A blue circles with icons&#10;&#10;Description automatically generated">
            <a:extLst>
              <a:ext uri="{FF2B5EF4-FFF2-40B4-BE49-F238E27FC236}">
                <a16:creationId xmlns:a16="http://schemas.microsoft.com/office/drawing/2014/main" id="{58BA0688-FEB0-9645-B0B6-E5E704F87A93}"/>
              </a:ext>
            </a:extLst>
          </p:cNvPr>
          <p:cNvPicPr>
            <a:picLocks noChangeAspect="1"/>
          </p:cNvPicPr>
          <p:nvPr/>
        </p:nvPicPr>
        <p:blipFill>
          <a:blip r:embed="rId5"/>
          <a:stretch>
            <a:fillRect/>
          </a:stretch>
        </p:blipFill>
        <p:spPr>
          <a:xfrm>
            <a:off x="5130701" y="1075725"/>
            <a:ext cx="3384649" cy="3278255"/>
          </a:xfrm>
          <a:prstGeom prst="rect">
            <a:avLst/>
          </a:prstGeom>
        </p:spPr>
      </p:pic>
    </p:spTree>
    <p:extLst>
      <p:ext uri="{BB962C8B-B14F-4D97-AF65-F5344CB8AC3E}">
        <p14:creationId xmlns:p14="http://schemas.microsoft.com/office/powerpoint/2010/main" val="412356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diagram&#10;&#10;Description automatically generated">
            <a:extLst>
              <a:ext uri="{FF2B5EF4-FFF2-40B4-BE49-F238E27FC236}">
                <a16:creationId xmlns:a16="http://schemas.microsoft.com/office/drawing/2014/main" id="{1B4FA8B2-EC46-E111-9C3D-F8BDDE6C8328}"/>
              </a:ext>
            </a:extLst>
          </p:cNvPr>
          <p:cNvPicPr>
            <a:picLocks noGrp="1" noChangeAspect="1"/>
          </p:cNvPicPr>
          <p:nvPr>
            <p:ph sz="half" idx="1"/>
          </p:nvPr>
        </p:nvPicPr>
        <p:blipFill>
          <a:blip r:embed="rId3"/>
          <a:stretch>
            <a:fillRect/>
          </a:stretch>
        </p:blipFill>
        <p:spPr>
          <a:xfrm>
            <a:off x="147619" y="1269004"/>
            <a:ext cx="8638400" cy="2814128"/>
          </a:xfrm>
        </p:spPr>
      </p:pic>
      <p:sp>
        <p:nvSpPr>
          <p:cNvPr id="2" name="Title 1">
            <a:extLst>
              <a:ext uri="{FF2B5EF4-FFF2-40B4-BE49-F238E27FC236}">
                <a16:creationId xmlns:a16="http://schemas.microsoft.com/office/drawing/2014/main" id="{9AC7F6FC-BF3C-241F-AD9F-8E8D9C5AC5FA}"/>
              </a:ext>
            </a:extLst>
          </p:cNvPr>
          <p:cNvSpPr>
            <a:spLocks noGrp="1"/>
          </p:cNvSpPr>
          <p:nvPr>
            <p:ph type="title"/>
          </p:nvPr>
        </p:nvSpPr>
        <p:spPr>
          <a:xfrm>
            <a:off x="357981" y="275229"/>
            <a:ext cx="7258348" cy="993775"/>
          </a:xfrm>
        </p:spPr>
        <p:txBody>
          <a:bodyPr>
            <a:normAutofit/>
          </a:bodyPr>
          <a:lstStyle/>
          <a:p>
            <a:r>
              <a:rPr lang="en-US" dirty="0"/>
              <a:t>Faculty Development</a:t>
            </a:r>
          </a:p>
        </p:txBody>
      </p:sp>
    </p:spTree>
    <p:extLst>
      <p:ext uri="{BB962C8B-B14F-4D97-AF65-F5344CB8AC3E}">
        <p14:creationId xmlns:p14="http://schemas.microsoft.com/office/powerpoint/2010/main" val="761968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628649" y="193777"/>
            <a:ext cx="7886700" cy="993775"/>
          </a:xfrm>
        </p:spPr>
        <p:txBody>
          <a:bodyPr>
            <a:normAutofit/>
          </a:bodyPr>
          <a:lstStyle/>
          <a:p>
            <a:r>
              <a:rPr lang="en-US" dirty="0"/>
              <a:t>Coaching and Co-Creating the ILP*</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628652" y="1110857"/>
            <a:ext cx="8427214" cy="3262312"/>
          </a:xfrm>
        </p:spPr>
        <p:txBody>
          <a:bodyPr>
            <a:normAutofit fontScale="25000" lnSpcReduction="20000"/>
          </a:bodyPr>
          <a:lstStyle/>
          <a:p>
            <a:pPr marL="0" indent="0">
              <a:buNone/>
            </a:pPr>
            <a:r>
              <a:rPr lang="en-US" sz="7200" b="1" dirty="0"/>
              <a:t>Performance/Developmental Coaching </a:t>
            </a:r>
            <a:r>
              <a:rPr lang="en-US" sz="7200" dirty="0"/>
              <a:t>	ILP </a:t>
            </a:r>
            <a:r>
              <a:rPr lang="en-US" sz="7200" b="1" dirty="0"/>
              <a:t>Co-Created</a:t>
            </a:r>
            <a:r>
              <a:rPr lang="en-US" sz="7200" dirty="0"/>
              <a:t> with Faculty</a:t>
            </a:r>
          </a:p>
          <a:p>
            <a:pPr marL="0" indent="0">
              <a:buNone/>
            </a:pPr>
            <a:r>
              <a:rPr lang="en-US" sz="7200" dirty="0"/>
              <a:t>	</a:t>
            </a:r>
            <a:r>
              <a:rPr lang="en-US" sz="7200" b="1" dirty="0"/>
              <a:t>Resident</a:t>
            </a:r>
            <a:r>
              <a:rPr lang="en-US" sz="7200" dirty="0"/>
              <a:t> starts with the end in mind </a:t>
            </a:r>
          </a:p>
          <a:p>
            <a:pPr marL="0" indent="0">
              <a:buNone/>
            </a:pPr>
            <a:r>
              <a:rPr lang="en-US" sz="7200" dirty="0"/>
              <a:t>		(future practice, patient/community needs, outcomes?)</a:t>
            </a:r>
          </a:p>
          <a:p>
            <a:pPr marL="0" indent="0">
              <a:buNone/>
            </a:pPr>
            <a:r>
              <a:rPr lang="en-US" sz="7200" dirty="0"/>
              <a:t>		1. Identifies areas needed for growth (add info like evals)</a:t>
            </a:r>
          </a:p>
          <a:p>
            <a:pPr marL="0" indent="0">
              <a:buNone/>
            </a:pPr>
            <a:r>
              <a:rPr lang="en-US" sz="7200" dirty="0"/>
              <a:t>		2. Formulates 2 developmental goals and 1 well-being goal</a:t>
            </a:r>
          </a:p>
          <a:p>
            <a:pPr marL="0" indent="0">
              <a:buNone/>
            </a:pPr>
            <a:r>
              <a:rPr lang="en-US" sz="7200" dirty="0"/>
              <a:t>	</a:t>
            </a:r>
            <a:r>
              <a:rPr lang="en-US" sz="7200" b="1" dirty="0"/>
              <a:t>Advisor/Faculty Coach </a:t>
            </a:r>
            <a:r>
              <a:rPr lang="en-US" sz="7200" dirty="0"/>
              <a:t>helps/negotiates</a:t>
            </a:r>
            <a:endParaRPr lang="en-US" sz="7200" b="1" dirty="0"/>
          </a:p>
          <a:p>
            <a:pPr marL="0" indent="0">
              <a:buNone/>
            </a:pPr>
            <a:r>
              <a:rPr lang="en-US" sz="7200" dirty="0"/>
              <a:t>		1. Mapping Goals to Outcomes</a:t>
            </a:r>
          </a:p>
          <a:p>
            <a:pPr marL="0" indent="0">
              <a:buNone/>
            </a:pPr>
            <a:r>
              <a:rPr lang="en-US" sz="7200" dirty="0"/>
              <a:t>		2. Formulating SMARTIE goals*	</a:t>
            </a:r>
          </a:p>
          <a:p>
            <a:pPr marL="0" indent="0">
              <a:buNone/>
            </a:pPr>
            <a:r>
              <a:rPr lang="en-US" sz="7200" b="1" dirty="0"/>
              <a:t>Residents in Difficulty</a:t>
            </a:r>
          </a:p>
          <a:p>
            <a:pPr marL="0" indent="0">
              <a:buNone/>
            </a:pPr>
            <a:r>
              <a:rPr lang="en-US" sz="7200" dirty="0"/>
              <a:t>	ACGME Remediation Toolkit/Coaching Frameworks</a:t>
            </a:r>
            <a:br>
              <a:rPr lang="en-US" sz="7200" dirty="0"/>
            </a:br>
            <a:endParaRPr lang="en-US" sz="7200" dirty="0"/>
          </a:p>
          <a:p>
            <a:pPr marL="0" indent="0">
              <a:buNone/>
            </a:pPr>
            <a:r>
              <a:rPr lang="en-US" sz="2300" dirty="0"/>
              <a:t>							-Map to Outcomes*</a:t>
            </a:r>
          </a:p>
          <a:p>
            <a:pPr marL="0" indent="0">
              <a:buNone/>
            </a:pPr>
            <a:r>
              <a:rPr lang="en-US" sz="2300" dirty="0"/>
              <a:t>								</a:t>
            </a:r>
          </a:p>
        </p:txBody>
      </p:sp>
      <p:pic>
        <p:nvPicPr>
          <p:cNvPr id="8" name="Picture 7" descr="A green carriage with wooden wheels&#10;&#10;Description automatically generated">
            <a:extLst>
              <a:ext uri="{FF2B5EF4-FFF2-40B4-BE49-F238E27FC236}">
                <a16:creationId xmlns:a16="http://schemas.microsoft.com/office/drawing/2014/main" id="{4256440D-ABDE-BF98-DD84-7C1DB6B5428D}"/>
              </a:ext>
            </a:extLst>
          </p:cNvPr>
          <p:cNvPicPr>
            <a:picLocks noChangeAspect="1"/>
          </p:cNvPicPr>
          <p:nvPr/>
        </p:nvPicPr>
        <p:blipFill>
          <a:blip r:embed="rId3"/>
          <a:stretch>
            <a:fillRect/>
          </a:stretch>
        </p:blipFill>
        <p:spPr>
          <a:xfrm>
            <a:off x="7241410" y="2742012"/>
            <a:ext cx="1652513" cy="1101674"/>
          </a:xfrm>
          <a:prstGeom prst="rect">
            <a:avLst/>
          </a:prstGeom>
        </p:spPr>
      </p:pic>
      <p:pic>
        <p:nvPicPr>
          <p:cNvPr id="4" name="Picture 3">
            <a:extLst>
              <a:ext uri="{FF2B5EF4-FFF2-40B4-BE49-F238E27FC236}">
                <a16:creationId xmlns:a16="http://schemas.microsoft.com/office/drawing/2014/main" id="{BC04E783-3DAD-B5D6-6E08-E02B28315C37}"/>
              </a:ext>
            </a:extLst>
          </p:cNvPr>
          <p:cNvPicPr>
            <a:picLocks noChangeAspect="1"/>
          </p:cNvPicPr>
          <p:nvPr/>
        </p:nvPicPr>
        <p:blipFill>
          <a:blip r:embed="rId4"/>
          <a:srcRect/>
          <a:stretch/>
        </p:blipFill>
        <p:spPr>
          <a:xfrm>
            <a:off x="6053440" y="2742012"/>
            <a:ext cx="1026028" cy="993775"/>
          </a:xfrm>
          <a:prstGeom prst="rect">
            <a:avLst/>
          </a:prstGeom>
        </p:spPr>
      </p:pic>
    </p:spTree>
    <p:extLst>
      <p:ext uri="{BB962C8B-B14F-4D97-AF65-F5344CB8AC3E}">
        <p14:creationId xmlns:p14="http://schemas.microsoft.com/office/powerpoint/2010/main" val="123648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628649" y="193777"/>
            <a:ext cx="7886700" cy="993775"/>
          </a:xfrm>
        </p:spPr>
        <p:txBody>
          <a:bodyPr>
            <a:normAutofit/>
          </a:bodyPr>
          <a:lstStyle/>
          <a:p>
            <a:r>
              <a:rPr lang="en-US" dirty="0"/>
              <a:t>Coaching and Co-Creating the ILP*</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628652" y="1110857"/>
            <a:ext cx="8427214" cy="3262312"/>
          </a:xfrm>
        </p:spPr>
        <p:txBody>
          <a:bodyPr>
            <a:normAutofit fontScale="25000" lnSpcReduction="20000"/>
          </a:bodyPr>
          <a:lstStyle/>
          <a:p>
            <a:pPr marL="0" indent="0">
              <a:buNone/>
            </a:pPr>
            <a:r>
              <a:rPr lang="en-US" sz="7200" b="1" dirty="0"/>
              <a:t>Performance/Developmental Coaching </a:t>
            </a:r>
            <a:r>
              <a:rPr lang="en-US" sz="7200" dirty="0"/>
              <a:t>	ILP </a:t>
            </a:r>
            <a:r>
              <a:rPr lang="en-US" sz="7200" b="1" dirty="0">
                <a:solidFill>
                  <a:schemeClr val="accent1"/>
                </a:solidFill>
              </a:rPr>
              <a:t>Co-Created</a:t>
            </a:r>
            <a:r>
              <a:rPr lang="en-US" sz="7200" dirty="0"/>
              <a:t> with Faculty</a:t>
            </a:r>
          </a:p>
          <a:p>
            <a:pPr marL="0" indent="0">
              <a:buNone/>
            </a:pPr>
            <a:r>
              <a:rPr lang="en-US" sz="7200" dirty="0"/>
              <a:t>	</a:t>
            </a:r>
            <a:r>
              <a:rPr lang="en-US" sz="7200" b="1" dirty="0"/>
              <a:t>Resident</a:t>
            </a:r>
            <a:r>
              <a:rPr lang="en-US" sz="7200" dirty="0"/>
              <a:t> starts with the end in mind </a:t>
            </a:r>
          </a:p>
          <a:p>
            <a:pPr marL="0" indent="0">
              <a:buNone/>
            </a:pPr>
            <a:r>
              <a:rPr lang="en-US" sz="7200" dirty="0"/>
              <a:t>		(future practice, </a:t>
            </a:r>
            <a:r>
              <a:rPr lang="en-US" sz="7200" dirty="0">
                <a:solidFill>
                  <a:schemeClr val="accent1"/>
                </a:solidFill>
              </a:rPr>
              <a:t>patient/community needs, outcomes*)</a:t>
            </a:r>
          </a:p>
          <a:p>
            <a:pPr marL="0" indent="0">
              <a:buNone/>
            </a:pPr>
            <a:r>
              <a:rPr lang="en-US" sz="7200" dirty="0"/>
              <a:t>		1. Identifies areas needed for growth (</a:t>
            </a:r>
            <a:r>
              <a:rPr lang="en-US" sz="7200" dirty="0">
                <a:solidFill>
                  <a:schemeClr val="accent1"/>
                </a:solidFill>
              </a:rPr>
              <a:t>formative</a:t>
            </a:r>
            <a:r>
              <a:rPr lang="en-US" sz="7200" dirty="0"/>
              <a:t> </a:t>
            </a:r>
            <a:r>
              <a:rPr lang="en-US" sz="7200" dirty="0">
                <a:solidFill>
                  <a:schemeClr val="accent1"/>
                </a:solidFill>
              </a:rPr>
              <a:t>feedback</a:t>
            </a:r>
            <a:r>
              <a:rPr lang="en-US" sz="7200" dirty="0"/>
              <a:t>)</a:t>
            </a:r>
          </a:p>
          <a:p>
            <a:pPr marL="0" indent="0">
              <a:buNone/>
            </a:pPr>
            <a:r>
              <a:rPr lang="en-US" sz="7200" dirty="0"/>
              <a:t>		2. Formulates 2 developmental goals and 1 well-being goal</a:t>
            </a:r>
          </a:p>
          <a:p>
            <a:pPr marL="0" indent="0">
              <a:buNone/>
            </a:pPr>
            <a:r>
              <a:rPr lang="en-US" sz="7200" dirty="0"/>
              <a:t>	</a:t>
            </a:r>
            <a:r>
              <a:rPr lang="en-US" sz="7200" b="1" dirty="0"/>
              <a:t>Advisor/Faculty Coach </a:t>
            </a:r>
            <a:r>
              <a:rPr lang="en-US" sz="7200" dirty="0"/>
              <a:t>Reflect, </a:t>
            </a:r>
            <a:r>
              <a:rPr lang="en-US" sz="7200" dirty="0">
                <a:solidFill>
                  <a:schemeClr val="accent1"/>
                </a:solidFill>
              </a:rPr>
              <a:t>Help, Negotiate*</a:t>
            </a:r>
            <a:endParaRPr lang="en-US" sz="7200" b="1" dirty="0">
              <a:solidFill>
                <a:schemeClr val="accent1"/>
              </a:solidFill>
            </a:endParaRPr>
          </a:p>
          <a:p>
            <a:pPr marL="0" indent="0">
              <a:buNone/>
            </a:pPr>
            <a:r>
              <a:rPr lang="en-US" sz="7200" dirty="0"/>
              <a:t>		1. Mapping Goals to</a:t>
            </a:r>
            <a:r>
              <a:rPr lang="en-US" sz="7200" dirty="0">
                <a:solidFill>
                  <a:schemeClr val="accent1"/>
                </a:solidFill>
              </a:rPr>
              <a:t> Outcomes*</a:t>
            </a:r>
          </a:p>
          <a:p>
            <a:pPr marL="0" indent="0">
              <a:buNone/>
            </a:pPr>
            <a:r>
              <a:rPr lang="en-US" sz="7200" dirty="0"/>
              <a:t>		2. Formulating </a:t>
            </a:r>
            <a:r>
              <a:rPr lang="en-US" sz="7200" dirty="0">
                <a:solidFill>
                  <a:schemeClr val="accent1"/>
                </a:solidFill>
              </a:rPr>
              <a:t>SMARTIE</a:t>
            </a:r>
            <a:r>
              <a:rPr lang="en-US" sz="7200" dirty="0"/>
              <a:t> goals*	</a:t>
            </a:r>
          </a:p>
          <a:p>
            <a:pPr marL="0" indent="0">
              <a:buNone/>
            </a:pPr>
            <a:r>
              <a:rPr lang="en-US" sz="7200" b="1" dirty="0"/>
              <a:t>Residents in Difficulty</a:t>
            </a:r>
          </a:p>
          <a:p>
            <a:pPr marL="0" indent="0">
              <a:buNone/>
            </a:pPr>
            <a:r>
              <a:rPr lang="en-US" sz="7200" dirty="0"/>
              <a:t>	ACGME Remediation Toolkit/Coaching Frameworks</a:t>
            </a:r>
            <a:br>
              <a:rPr lang="en-US" sz="7200" dirty="0"/>
            </a:br>
            <a:endParaRPr lang="en-US" sz="7200" dirty="0"/>
          </a:p>
          <a:p>
            <a:pPr marL="0" indent="0">
              <a:buNone/>
            </a:pPr>
            <a:r>
              <a:rPr lang="en-US" sz="2300" dirty="0"/>
              <a:t>							-Map to Outcomes*</a:t>
            </a:r>
          </a:p>
          <a:p>
            <a:pPr marL="0" indent="0">
              <a:buNone/>
            </a:pPr>
            <a:r>
              <a:rPr lang="en-US" sz="2300" dirty="0"/>
              <a:t>								</a:t>
            </a:r>
          </a:p>
        </p:txBody>
      </p:sp>
      <p:pic>
        <p:nvPicPr>
          <p:cNvPr id="8" name="Picture 7" descr="A green carriage with wooden wheels&#10;&#10;Description automatically generated">
            <a:extLst>
              <a:ext uri="{FF2B5EF4-FFF2-40B4-BE49-F238E27FC236}">
                <a16:creationId xmlns:a16="http://schemas.microsoft.com/office/drawing/2014/main" id="{4256440D-ABDE-BF98-DD84-7C1DB6B5428D}"/>
              </a:ext>
            </a:extLst>
          </p:cNvPr>
          <p:cNvPicPr>
            <a:picLocks noChangeAspect="1"/>
          </p:cNvPicPr>
          <p:nvPr/>
        </p:nvPicPr>
        <p:blipFill>
          <a:blip r:embed="rId3"/>
          <a:stretch>
            <a:fillRect/>
          </a:stretch>
        </p:blipFill>
        <p:spPr>
          <a:xfrm>
            <a:off x="7403353" y="2843699"/>
            <a:ext cx="1652513" cy="1101674"/>
          </a:xfrm>
          <a:prstGeom prst="rect">
            <a:avLst/>
          </a:prstGeom>
        </p:spPr>
      </p:pic>
      <p:pic>
        <p:nvPicPr>
          <p:cNvPr id="4" name="Picture 3">
            <a:extLst>
              <a:ext uri="{FF2B5EF4-FFF2-40B4-BE49-F238E27FC236}">
                <a16:creationId xmlns:a16="http://schemas.microsoft.com/office/drawing/2014/main" id="{64983D7D-615E-FF04-D9CB-A78C7C960E31}"/>
              </a:ext>
            </a:extLst>
          </p:cNvPr>
          <p:cNvPicPr>
            <a:picLocks noChangeAspect="1"/>
          </p:cNvPicPr>
          <p:nvPr/>
        </p:nvPicPr>
        <p:blipFill>
          <a:blip r:embed="rId4"/>
          <a:srcRect/>
          <a:stretch/>
        </p:blipFill>
        <p:spPr>
          <a:xfrm>
            <a:off x="6185962" y="2951598"/>
            <a:ext cx="1026028" cy="993775"/>
          </a:xfrm>
          <a:prstGeom prst="rect">
            <a:avLst/>
          </a:prstGeom>
        </p:spPr>
      </p:pic>
    </p:spTree>
    <p:extLst>
      <p:ext uri="{BB962C8B-B14F-4D97-AF65-F5344CB8AC3E}">
        <p14:creationId xmlns:p14="http://schemas.microsoft.com/office/powerpoint/2010/main" val="26702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9BEE-879E-55F7-E2A8-CF7A206BAD8F}"/>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44DA5BE7-FB40-B42B-4BF6-8D716E228083}"/>
              </a:ext>
            </a:extLst>
          </p:cNvPr>
          <p:cNvSpPr>
            <a:spLocks noGrp="1"/>
          </p:cNvSpPr>
          <p:nvPr>
            <p:ph idx="1"/>
          </p:nvPr>
        </p:nvSpPr>
        <p:spPr/>
        <p:txBody>
          <a:bodyPr/>
          <a:lstStyle/>
          <a:p>
            <a:r>
              <a:rPr lang="en-US" dirty="0"/>
              <a:t>Dr. Pearson</a:t>
            </a:r>
          </a:p>
          <a:p>
            <a:pPr marL="457200" lvl="1" indent="0">
              <a:buNone/>
            </a:pPr>
            <a:r>
              <a:rPr lang="en-US" sz="2000" dirty="0"/>
              <a:t>Member of STFM CBME Taskforce</a:t>
            </a:r>
          </a:p>
          <a:p>
            <a:pPr marL="457200" lvl="1" indent="0">
              <a:buNone/>
            </a:pPr>
            <a:endParaRPr lang="en-US" dirty="0"/>
          </a:p>
          <a:p>
            <a:r>
              <a:rPr lang="en-US" dirty="0"/>
              <a:t>Dr. Caylor</a:t>
            </a:r>
          </a:p>
          <a:p>
            <a:pPr marL="457200" lvl="1" indent="0">
              <a:buNone/>
            </a:pPr>
            <a:r>
              <a:rPr lang="en-US" sz="2000" dirty="0"/>
              <a:t>Has her own coaching practice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01595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ocument with text and a note&#10;&#10;Description automatically generated with medium confidence">
            <a:extLst>
              <a:ext uri="{FF2B5EF4-FFF2-40B4-BE49-F238E27FC236}">
                <a16:creationId xmlns:a16="http://schemas.microsoft.com/office/drawing/2014/main" id="{C7A2D0C4-0C68-2DC4-E063-8B4E5155A592}"/>
              </a:ext>
            </a:extLst>
          </p:cNvPr>
          <p:cNvPicPr>
            <a:picLocks noGrp="1" noChangeAspect="1"/>
          </p:cNvPicPr>
          <p:nvPr>
            <p:ph idx="1"/>
          </p:nvPr>
        </p:nvPicPr>
        <p:blipFill>
          <a:blip r:embed="rId2"/>
          <a:stretch>
            <a:fillRect/>
          </a:stretch>
        </p:blipFill>
        <p:spPr>
          <a:xfrm>
            <a:off x="2027583" y="-258030"/>
            <a:ext cx="4585251" cy="5274644"/>
          </a:xfrm>
        </p:spPr>
      </p:pic>
    </p:spTree>
    <p:extLst>
      <p:ext uri="{BB962C8B-B14F-4D97-AF65-F5344CB8AC3E}">
        <p14:creationId xmlns:p14="http://schemas.microsoft.com/office/powerpoint/2010/main" val="2564031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02373" y="420719"/>
            <a:ext cx="8629650" cy="578941"/>
          </a:xfrm>
          <a:prstGeom prst="rect">
            <a:avLst/>
          </a:prstGeom>
        </p:spPr>
        <p:txBody>
          <a:bodyPr lIns="0" tIns="0" rIns="0" bIns="0" rtlCol="0" anchor="t">
            <a:spAutoFit/>
          </a:bodyPr>
          <a:lstStyle/>
          <a:p>
            <a:pPr>
              <a:lnSpc>
                <a:spcPts val="4400"/>
              </a:lnSpc>
            </a:pPr>
            <a:r>
              <a:rPr lang="en-US" sz="4400" dirty="0">
                <a:solidFill>
                  <a:srgbClr val="0289C4"/>
                </a:solidFill>
                <a:latin typeface="Helvetica World Bold"/>
              </a:rPr>
              <a:t>Approaches</a:t>
            </a:r>
            <a:r>
              <a:rPr lang="en-US" sz="4400" dirty="0">
                <a:solidFill>
                  <a:srgbClr val="0389C4"/>
                </a:solidFill>
                <a:latin typeface="Helvetica World Bold"/>
              </a:rPr>
              <a:t> in GME with ILP</a:t>
            </a:r>
          </a:p>
        </p:txBody>
      </p:sp>
      <p:sp>
        <p:nvSpPr>
          <p:cNvPr id="2" name="Left-Right Arrow 1">
            <a:extLst>
              <a:ext uri="{FF2B5EF4-FFF2-40B4-BE49-F238E27FC236}">
                <a16:creationId xmlns:a16="http://schemas.microsoft.com/office/drawing/2014/main" id="{2FD327E9-3C68-1D20-8BEF-8EF02F0A19E1}"/>
              </a:ext>
            </a:extLst>
          </p:cNvPr>
          <p:cNvSpPr/>
          <p:nvPr/>
        </p:nvSpPr>
        <p:spPr>
          <a:xfrm>
            <a:off x="402373" y="2362924"/>
            <a:ext cx="7981122" cy="437322"/>
          </a:xfrm>
          <a:prstGeom prst="leftRightArrow">
            <a:avLst/>
          </a:prstGeom>
          <a:gradFill flip="none" rotWithShape="1">
            <a:gsLst>
              <a:gs pos="32004">
                <a:schemeClr val="bg1">
                  <a:lumMod val="65000"/>
                </a:schemeClr>
              </a:gs>
              <a:gs pos="0">
                <a:schemeClr val="bg1">
                  <a:lumMod val="85000"/>
                </a:schemeClr>
              </a:gs>
              <a:gs pos="63000">
                <a:schemeClr val="accent1">
                  <a:lumMod val="45000"/>
                  <a:lumOff val="55000"/>
                </a:schemeClr>
              </a:gs>
              <a:gs pos="100000">
                <a:schemeClr val="accent1"/>
              </a:gs>
              <a:gs pos="100000">
                <a:schemeClr val="accent1">
                  <a:lumMod val="30000"/>
                  <a:lumOff val="7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289C4"/>
              </a:solidFill>
            </a:endParaRPr>
          </a:p>
        </p:txBody>
      </p:sp>
      <p:sp>
        <p:nvSpPr>
          <p:cNvPr id="3" name="TextBox 2">
            <a:extLst>
              <a:ext uri="{FF2B5EF4-FFF2-40B4-BE49-F238E27FC236}">
                <a16:creationId xmlns:a16="http://schemas.microsoft.com/office/drawing/2014/main" id="{A2F00DFF-2044-E8EC-2D40-C3CE81B999B8}"/>
              </a:ext>
            </a:extLst>
          </p:cNvPr>
          <p:cNvSpPr txBox="1"/>
          <p:nvPr/>
        </p:nvSpPr>
        <p:spPr>
          <a:xfrm>
            <a:off x="3835965" y="3395023"/>
            <a:ext cx="1469911" cy="369332"/>
          </a:xfrm>
          <a:prstGeom prst="rect">
            <a:avLst/>
          </a:prstGeom>
          <a:noFill/>
        </p:spPr>
        <p:txBody>
          <a:bodyPr wrap="square" rtlCol="0">
            <a:spAutoFit/>
          </a:bodyPr>
          <a:lstStyle/>
          <a:p>
            <a:r>
              <a:rPr lang="en-US" dirty="0">
                <a:solidFill>
                  <a:schemeClr val="bg1"/>
                </a:solidFill>
              </a:rPr>
              <a:t>Continuum?</a:t>
            </a:r>
          </a:p>
        </p:txBody>
      </p:sp>
      <p:sp>
        <p:nvSpPr>
          <p:cNvPr id="6" name="TextBox 5">
            <a:extLst>
              <a:ext uri="{FF2B5EF4-FFF2-40B4-BE49-F238E27FC236}">
                <a16:creationId xmlns:a16="http://schemas.microsoft.com/office/drawing/2014/main" id="{76B7C631-F52A-7092-473B-82B4F453044E}"/>
              </a:ext>
            </a:extLst>
          </p:cNvPr>
          <p:cNvSpPr txBox="1"/>
          <p:nvPr/>
        </p:nvSpPr>
        <p:spPr>
          <a:xfrm>
            <a:off x="402373" y="1775721"/>
            <a:ext cx="2141769" cy="646331"/>
          </a:xfrm>
          <a:prstGeom prst="rect">
            <a:avLst/>
          </a:prstGeom>
          <a:noFill/>
        </p:spPr>
        <p:txBody>
          <a:bodyPr wrap="square" rtlCol="0">
            <a:spAutoFit/>
          </a:bodyPr>
          <a:lstStyle/>
          <a:p>
            <a:r>
              <a:rPr lang="en-US" dirty="0">
                <a:solidFill>
                  <a:schemeClr val="tx2"/>
                </a:solidFill>
              </a:rPr>
              <a:t>Traditional Approach </a:t>
            </a:r>
          </a:p>
          <a:p>
            <a:r>
              <a:rPr lang="en-US" dirty="0">
                <a:solidFill>
                  <a:schemeClr val="tx2"/>
                </a:solidFill>
              </a:rPr>
              <a:t>Telling by Expert</a:t>
            </a:r>
          </a:p>
        </p:txBody>
      </p:sp>
      <p:sp>
        <p:nvSpPr>
          <p:cNvPr id="10" name="TextBox 9">
            <a:extLst>
              <a:ext uri="{FF2B5EF4-FFF2-40B4-BE49-F238E27FC236}">
                <a16:creationId xmlns:a16="http://schemas.microsoft.com/office/drawing/2014/main" id="{080EDBA3-D0FE-945B-1AFD-1BAF25FDB02B}"/>
              </a:ext>
            </a:extLst>
          </p:cNvPr>
          <p:cNvSpPr txBox="1"/>
          <p:nvPr/>
        </p:nvSpPr>
        <p:spPr>
          <a:xfrm>
            <a:off x="2769691" y="1513946"/>
            <a:ext cx="3246486" cy="984244"/>
          </a:xfrm>
          <a:prstGeom prst="rect">
            <a:avLst/>
          </a:prstGeom>
          <a:noFill/>
        </p:spPr>
        <p:txBody>
          <a:bodyPr wrap="square">
            <a:spAutoFit/>
          </a:bodyPr>
          <a:lstStyle/>
          <a:p>
            <a:pPr algn="ctr">
              <a:lnSpc>
                <a:spcPct val="80000"/>
              </a:lnSpc>
            </a:pPr>
            <a:r>
              <a:rPr lang="en-US" dirty="0">
                <a:solidFill>
                  <a:schemeClr val="tx2"/>
                </a:solidFill>
              </a:rPr>
              <a:t>Performance Coaching</a:t>
            </a:r>
          </a:p>
          <a:p>
            <a:pPr algn="ctr">
              <a:lnSpc>
                <a:spcPct val="80000"/>
              </a:lnSpc>
            </a:pPr>
            <a:r>
              <a:rPr lang="en-US" dirty="0">
                <a:solidFill>
                  <a:schemeClr val="tx2"/>
                </a:solidFill>
              </a:rPr>
              <a:t>Asking and Telling/Co-Creating </a:t>
            </a:r>
          </a:p>
          <a:p>
            <a:pPr algn="ctr">
              <a:lnSpc>
                <a:spcPct val="80000"/>
              </a:lnSpc>
            </a:pPr>
            <a:r>
              <a:rPr lang="en-US" dirty="0">
                <a:solidFill>
                  <a:schemeClr val="tx2"/>
                </a:solidFill>
              </a:rPr>
              <a:t>Faculty as Expert</a:t>
            </a:r>
          </a:p>
          <a:p>
            <a:pPr algn="ctr">
              <a:lnSpc>
                <a:spcPct val="80000"/>
              </a:lnSpc>
            </a:pPr>
            <a:r>
              <a:rPr lang="en-US" dirty="0">
                <a:solidFill>
                  <a:schemeClr val="tx2"/>
                </a:solidFill>
              </a:rPr>
              <a:t>Resident Source of Ideas</a:t>
            </a:r>
          </a:p>
        </p:txBody>
      </p:sp>
      <p:sp>
        <p:nvSpPr>
          <p:cNvPr id="12" name="TextBox 11">
            <a:extLst>
              <a:ext uri="{FF2B5EF4-FFF2-40B4-BE49-F238E27FC236}">
                <a16:creationId xmlns:a16="http://schemas.microsoft.com/office/drawing/2014/main" id="{44B320C5-A3B7-725A-8EA7-460FA045B182}"/>
              </a:ext>
            </a:extLst>
          </p:cNvPr>
          <p:cNvSpPr txBox="1"/>
          <p:nvPr/>
        </p:nvSpPr>
        <p:spPr>
          <a:xfrm>
            <a:off x="5670626" y="1755777"/>
            <a:ext cx="3279422" cy="646331"/>
          </a:xfrm>
          <a:prstGeom prst="rect">
            <a:avLst/>
          </a:prstGeom>
          <a:noFill/>
        </p:spPr>
        <p:txBody>
          <a:bodyPr wrap="square">
            <a:spAutoFit/>
          </a:bodyPr>
          <a:lstStyle/>
          <a:p>
            <a:pPr algn="r"/>
            <a:r>
              <a:rPr lang="en-US" dirty="0">
                <a:solidFill>
                  <a:schemeClr val="tx2"/>
                </a:solidFill>
              </a:rPr>
              <a:t>Developmental Coaching</a:t>
            </a:r>
          </a:p>
          <a:p>
            <a:pPr algn="r"/>
            <a:r>
              <a:rPr lang="en-US" dirty="0">
                <a:solidFill>
                  <a:schemeClr val="tx2"/>
                </a:solidFill>
              </a:rPr>
              <a:t>Asking, </a:t>
            </a:r>
            <a:r>
              <a:rPr lang="en-US" dirty="0" err="1">
                <a:solidFill>
                  <a:schemeClr val="tx2"/>
                </a:solidFill>
              </a:rPr>
              <a:t>Coachee</a:t>
            </a:r>
            <a:r>
              <a:rPr lang="en-US" dirty="0">
                <a:solidFill>
                  <a:schemeClr val="tx2"/>
                </a:solidFill>
              </a:rPr>
              <a:t> as Source Ideas</a:t>
            </a:r>
          </a:p>
        </p:txBody>
      </p:sp>
      <p:pic>
        <p:nvPicPr>
          <p:cNvPr id="9" name="Picture 8" descr="A diagram of a school&#10;&#10;Description automatically generated with medium confidence">
            <a:extLst>
              <a:ext uri="{FF2B5EF4-FFF2-40B4-BE49-F238E27FC236}">
                <a16:creationId xmlns:a16="http://schemas.microsoft.com/office/drawing/2014/main" id="{2C5634A4-6C09-9CC6-BC8A-B3C0C932CD6F}"/>
              </a:ext>
            </a:extLst>
          </p:cNvPr>
          <p:cNvPicPr>
            <a:picLocks noChangeAspect="1"/>
          </p:cNvPicPr>
          <p:nvPr/>
        </p:nvPicPr>
        <p:blipFill>
          <a:blip r:embed="rId3"/>
          <a:stretch>
            <a:fillRect/>
          </a:stretch>
        </p:blipFill>
        <p:spPr>
          <a:xfrm>
            <a:off x="789233" y="2800246"/>
            <a:ext cx="1603981" cy="1553561"/>
          </a:xfrm>
          <a:prstGeom prst="rect">
            <a:avLst/>
          </a:prstGeom>
        </p:spPr>
      </p:pic>
      <p:pic>
        <p:nvPicPr>
          <p:cNvPr id="15" name="Picture 14" descr="A blue circles with icons&#10;&#10;Description automatically generated">
            <a:extLst>
              <a:ext uri="{FF2B5EF4-FFF2-40B4-BE49-F238E27FC236}">
                <a16:creationId xmlns:a16="http://schemas.microsoft.com/office/drawing/2014/main" id="{1DC6DA59-FBBD-9444-3FD1-59172B40ADC4}"/>
              </a:ext>
            </a:extLst>
          </p:cNvPr>
          <p:cNvPicPr>
            <a:picLocks noChangeAspect="1"/>
          </p:cNvPicPr>
          <p:nvPr/>
        </p:nvPicPr>
        <p:blipFill>
          <a:blip r:embed="rId4"/>
          <a:stretch>
            <a:fillRect/>
          </a:stretch>
        </p:blipFill>
        <p:spPr>
          <a:xfrm>
            <a:off x="3615337" y="2748577"/>
            <a:ext cx="1710672" cy="1656899"/>
          </a:xfrm>
          <a:prstGeom prst="rect">
            <a:avLst/>
          </a:prstGeom>
        </p:spPr>
      </p:pic>
      <p:pic>
        <p:nvPicPr>
          <p:cNvPr id="21" name="Picture 20" descr="A blue and white logo with a person and a board&#10;&#10;Description automatically generated">
            <a:extLst>
              <a:ext uri="{FF2B5EF4-FFF2-40B4-BE49-F238E27FC236}">
                <a16:creationId xmlns:a16="http://schemas.microsoft.com/office/drawing/2014/main" id="{2D4435C1-87D2-2FFB-3BFD-9D5A48E79B22}"/>
              </a:ext>
            </a:extLst>
          </p:cNvPr>
          <p:cNvPicPr>
            <a:picLocks noChangeAspect="1"/>
          </p:cNvPicPr>
          <p:nvPr/>
        </p:nvPicPr>
        <p:blipFill>
          <a:blip r:embed="rId5"/>
          <a:stretch>
            <a:fillRect/>
          </a:stretch>
        </p:blipFill>
        <p:spPr>
          <a:xfrm>
            <a:off x="6924207" y="2819916"/>
            <a:ext cx="2196392" cy="1545922"/>
          </a:xfrm>
          <a:prstGeom prst="rect">
            <a:avLst/>
          </a:prstGeom>
        </p:spPr>
      </p:pic>
      <p:cxnSp>
        <p:nvCxnSpPr>
          <p:cNvPr id="30" name="Straight Arrow Connector 29">
            <a:extLst>
              <a:ext uri="{FF2B5EF4-FFF2-40B4-BE49-F238E27FC236}">
                <a16:creationId xmlns:a16="http://schemas.microsoft.com/office/drawing/2014/main" id="{D96B3F44-970A-3570-B261-2AB16299D7B0}"/>
              </a:ext>
            </a:extLst>
          </p:cNvPr>
          <p:cNvCxnSpPr>
            <a:cxnSpLocks/>
          </p:cNvCxnSpPr>
          <p:nvPr/>
        </p:nvCxnSpPr>
        <p:spPr>
          <a:xfrm>
            <a:off x="5326009" y="3395023"/>
            <a:ext cx="130339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8BCD9DB-8052-4FC4-0777-13FB4804F8B8}"/>
              </a:ext>
            </a:extLst>
          </p:cNvPr>
          <p:cNvCxnSpPr>
            <a:cxnSpLocks/>
          </p:cNvCxnSpPr>
          <p:nvPr/>
        </p:nvCxnSpPr>
        <p:spPr>
          <a:xfrm flipH="1">
            <a:off x="311727" y="3395023"/>
            <a:ext cx="47750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9180A0A-1CC4-5EEF-E9F7-C5963956160D}"/>
              </a:ext>
            </a:extLst>
          </p:cNvPr>
          <p:cNvCxnSpPr/>
          <p:nvPr/>
        </p:nvCxnSpPr>
        <p:spPr>
          <a:xfrm>
            <a:off x="2393214" y="3395023"/>
            <a:ext cx="122212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A09CAC-FE95-14EF-A434-BDF3D7DD4CE6}"/>
              </a:ext>
            </a:extLst>
          </p:cNvPr>
          <p:cNvCxnSpPr/>
          <p:nvPr/>
        </p:nvCxnSpPr>
        <p:spPr>
          <a:xfrm>
            <a:off x="6629400" y="3127664"/>
            <a:ext cx="0" cy="540327"/>
          </a:xfrm>
          <a:prstGeom prst="line">
            <a:avLst/>
          </a:prstGeom>
          <a:ln w="57150">
            <a:gradFill flip="none" rotWithShape="1">
              <a:gsLst>
                <a:gs pos="98000">
                  <a:schemeClr val="accent1">
                    <a:lumMod val="5000"/>
                    <a:lumOff val="95000"/>
                  </a:schemeClr>
                </a:gs>
                <a:gs pos="64000">
                  <a:schemeClr val="accent1">
                    <a:lumMod val="45000"/>
                    <a:lumOff val="55000"/>
                  </a:schemeClr>
                </a:gs>
                <a:gs pos="37000">
                  <a:schemeClr val="accent1">
                    <a:lumMod val="45000"/>
                    <a:lumOff val="55000"/>
                  </a:schemeClr>
                </a:gs>
                <a:gs pos="3000">
                  <a:schemeClr val="accent1"/>
                </a:gs>
              </a:gsLst>
              <a:path path="circle">
                <a:fillToRect l="100000" t="100000"/>
              </a:path>
              <a:tileRect r="-100000" b="-100000"/>
            </a:gra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7C715A5-8169-4603-E3F8-5A1135DF19F1}"/>
              </a:ext>
            </a:extLst>
          </p:cNvPr>
          <p:cNvCxnSpPr>
            <a:cxnSpLocks/>
          </p:cNvCxnSpPr>
          <p:nvPr/>
        </p:nvCxnSpPr>
        <p:spPr>
          <a:xfrm flipH="1">
            <a:off x="5326009" y="4131733"/>
            <a:ext cx="178599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DB07F5C-DA0C-F1CD-B733-D20E8C102ACB}"/>
              </a:ext>
            </a:extLst>
          </p:cNvPr>
          <p:cNvCxnSpPr/>
          <p:nvPr/>
        </p:nvCxnSpPr>
        <p:spPr>
          <a:xfrm>
            <a:off x="5326009" y="3861569"/>
            <a:ext cx="0" cy="540327"/>
          </a:xfrm>
          <a:prstGeom prst="line">
            <a:avLst/>
          </a:prstGeom>
          <a:ln w="57150">
            <a:gradFill flip="none" rotWithShape="1">
              <a:gsLst>
                <a:gs pos="98000">
                  <a:schemeClr val="accent1">
                    <a:lumMod val="5000"/>
                    <a:lumOff val="95000"/>
                  </a:schemeClr>
                </a:gs>
                <a:gs pos="64000">
                  <a:schemeClr val="accent1">
                    <a:lumMod val="45000"/>
                    <a:lumOff val="55000"/>
                  </a:schemeClr>
                </a:gs>
                <a:gs pos="37000">
                  <a:schemeClr val="accent1">
                    <a:lumMod val="45000"/>
                    <a:lumOff val="55000"/>
                  </a:schemeClr>
                </a:gs>
                <a:gs pos="3000">
                  <a:schemeClr val="accent1"/>
                </a:gs>
              </a:gsLst>
              <a:path path="circle">
                <a:fillToRect l="100000" t="100000"/>
              </a:path>
              <a:tileRect r="-100000" b="-100000"/>
            </a:gra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D7BF10-C085-F776-8272-9FDE8707B01C}"/>
              </a:ext>
            </a:extLst>
          </p:cNvPr>
          <p:cNvSpPr txBox="1"/>
          <p:nvPr/>
        </p:nvSpPr>
        <p:spPr>
          <a:xfrm>
            <a:off x="4227603" y="1065239"/>
            <a:ext cx="455717" cy="369332"/>
          </a:xfrm>
          <a:prstGeom prst="rect">
            <a:avLst/>
          </a:prstGeom>
          <a:noFill/>
        </p:spPr>
        <p:txBody>
          <a:bodyPr wrap="square" rtlCol="0">
            <a:spAutoFit/>
          </a:bodyPr>
          <a:lstStyle/>
          <a:p>
            <a:r>
              <a:rPr lang="en-US" dirty="0">
                <a:solidFill>
                  <a:schemeClr val="tx2"/>
                </a:solidFill>
              </a:rPr>
              <a:t>ILP</a:t>
            </a:r>
          </a:p>
        </p:txBody>
      </p:sp>
      <p:cxnSp>
        <p:nvCxnSpPr>
          <p:cNvPr id="19" name="Straight Arrow Connector 18">
            <a:extLst>
              <a:ext uri="{FF2B5EF4-FFF2-40B4-BE49-F238E27FC236}">
                <a16:creationId xmlns:a16="http://schemas.microsoft.com/office/drawing/2014/main" id="{B95B934B-76CD-6682-3D0A-69F4B1190B2E}"/>
              </a:ext>
            </a:extLst>
          </p:cNvPr>
          <p:cNvCxnSpPr>
            <a:cxnSpLocks/>
          </p:cNvCxnSpPr>
          <p:nvPr/>
        </p:nvCxnSpPr>
        <p:spPr>
          <a:xfrm>
            <a:off x="4663619" y="1235394"/>
            <a:ext cx="19391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3FC2D06-4155-6FD7-B47C-9CE37AFFE193}"/>
              </a:ext>
            </a:extLst>
          </p:cNvPr>
          <p:cNvCxnSpPr/>
          <p:nvPr/>
        </p:nvCxnSpPr>
        <p:spPr>
          <a:xfrm>
            <a:off x="6602760" y="999660"/>
            <a:ext cx="0" cy="540327"/>
          </a:xfrm>
          <a:prstGeom prst="line">
            <a:avLst/>
          </a:prstGeom>
          <a:ln w="57150">
            <a:gradFill flip="none" rotWithShape="1">
              <a:gsLst>
                <a:gs pos="98000">
                  <a:schemeClr val="accent1">
                    <a:lumMod val="5000"/>
                    <a:lumOff val="95000"/>
                  </a:schemeClr>
                </a:gs>
                <a:gs pos="64000">
                  <a:schemeClr val="accent1">
                    <a:lumMod val="45000"/>
                    <a:lumOff val="55000"/>
                  </a:schemeClr>
                </a:gs>
                <a:gs pos="37000">
                  <a:schemeClr val="accent1">
                    <a:lumMod val="45000"/>
                    <a:lumOff val="55000"/>
                  </a:schemeClr>
                </a:gs>
                <a:gs pos="3000">
                  <a:schemeClr val="accent1"/>
                </a:gs>
              </a:gsLst>
              <a:path path="circle">
                <a:fillToRect l="100000" t="100000"/>
              </a:path>
              <a:tileRect r="-100000" b="-100000"/>
            </a:gra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84F19E-AC9A-3069-93DA-7F828B04FC9E}"/>
              </a:ext>
            </a:extLst>
          </p:cNvPr>
          <p:cNvCxnSpPr/>
          <p:nvPr/>
        </p:nvCxnSpPr>
        <p:spPr>
          <a:xfrm>
            <a:off x="3161301" y="1020596"/>
            <a:ext cx="0" cy="540327"/>
          </a:xfrm>
          <a:prstGeom prst="line">
            <a:avLst/>
          </a:prstGeom>
          <a:ln w="57150">
            <a:gradFill flip="none" rotWithShape="1">
              <a:gsLst>
                <a:gs pos="98000">
                  <a:schemeClr val="accent1">
                    <a:lumMod val="5000"/>
                    <a:lumOff val="95000"/>
                  </a:schemeClr>
                </a:gs>
                <a:gs pos="64000">
                  <a:schemeClr val="accent1">
                    <a:lumMod val="45000"/>
                    <a:lumOff val="55000"/>
                  </a:schemeClr>
                </a:gs>
                <a:gs pos="37000">
                  <a:schemeClr val="accent1">
                    <a:lumMod val="45000"/>
                    <a:lumOff val="55000"/>
                  </a:schemeClr>
                </a:gs>
                <a:gs pos="3000">
                  <a:schemeClr val="accent1"/>
                </a:gs>
              </a:gsLst>
              <a:path path="circle">
                <a:fillToRect l="100000" t="100000"/>
              </a:path>
              <a:tileRect r="-100000" b="-100000"/>
            </a:gra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19A90F9-76B5-3746-4C6A-2C1CDD971F99}"/>
              </a:ext>
            </a:extLst>
          </p:cNvPr>
          <p:cNvCxnSpPr>
            <a:cxnSpLocks/>
            <a:stCxn id="11" idx="1"/>
          </p:cNvCxnSpPr>
          <p:nvPr/>
        </p:nvCxnSpPr>
        <p:spPr>
          <a:xfrm flipH="1">
            <a:off x="3161301" y="1249905"/>
            <a:ext cx="106630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9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01FE-5E07-2C74-26B2-49403CF628BB}"/>
              </a:ext>
            </a:extLst>
          </p:cNvPr>
          <p:cNvSpPr>
            <a:spLocks noGrp="1"/>
          </p:cNvSpPr>
          <p:nvPr>
            <p:ph type="title"/>
          </p:nvPr>
        </p:nvSpPr>
        <p:spPr>
          <a:xfrm>
            <a:off x="2675892" y="236835"/>
            <a:ext cx="3792218" cy="993775"/>
          </a:xfrm>
        </p:spPr>
        <p:txBody>
          <a:bodyPr/>
          <a:lstStyle/>
          <a:p>
            <a:r>
              <a:rPr lang="en-US" dirty="0"/>
              <a:t>Coaching Skills</a:t>
            </a:r>
          </a:p>
        </p:txBody>
      </p:sp>
      <p:grpSp>
        <p:nvGrpSpPr>
          <p:cNvPr id="23" name="Group 4">
            <a:extLst>
              <a:ext uri="{FF2B5EF4-FFF2-40B4-BE49-F238E27FC236}">
                <a16:creationId xmlns:a16="http://schemas.microsoft.com/office/drawing/2014/main" id="{F1C46CB1-BEE8-C69D-CBEC-39D9ECCA186E}"/>
              </a:ext>
            </a:extLst>
          </p:cNvPr>
          <p:cNvGrpSpPr/>
          <p:nvPr/>
        </p:nvGrpSpPr>
        <p:grpSpPr>
          <a:xfrm>
            <a:off x="3005043" y="1063249"/>
            <a:ext cx="3133914" cy="659541"/>
            <a:chOff x="0" y="-100952"/>
            <a:chExt cx="1490722" cy="346709"/>
          </a:xfrm>
        </p:grpSpPr>
        <p:sp>
          <p:nvSpPr>
            <p:cNvPr id="24" name="Freeform 5">
              <a:extLst>
                <a:ext uri="{FF2B5EF4-FFF2-40B4-BE49-F238E27FC236}">
                  <a16:creationId xmlns:a16="http://schemas.microsoft.com/office/drawing/2014/main" id="{3E531619-DA97-22A4-EACA-8C7427C0B20B}"/>
                </a:ext>
              </a:extLst>
            </p:cNvPr>
            <p:cNvSpPr/>
            <p:nvPr/>
          </p:nvSpPr>
          <p:spPr>
            <a:xfrm>
              <a:off x="0" y="-100952"/>
              <a:ext cx="1490722" cy="245757"/>
            </a:xfrm>
            <a:custGeom>
              <a:avLst/>
              <a:gdLst/>
              <a:ahLst/>
              <a:cxnLst/>
              <a:rect l="l" t="t" r="r" b="b"/>
              <a:pathLst>
                <a:path w="1490722" h="245757">
                  <a:moveTo>
                    <a:pt x="69758" y="0"/>
                  </a:moveTo>
                  <a:lnTo>
                    <a:pt x="1420964" y="0"/>
                  </a:lnTo>
                  <a:cubicBezTo>
                    <a:pt x="1439465" y="0"/>
                    <a:pt x="1457208" y="7350"/>
                    <a:pt x="1470290" y="20432"/>
                  </a:cubicBezTo>
                  <a:cubicBezTo>
                    <a:pt x="1483373" y="33514"/>
                    <a:pt x="1490722" y="51257"/>
                    <a:pt x="1490722" y="69758"/>
                  </a:cubicBezTo>
                  <a:lnTo>
                    <a:pt x="1490722" y="175999"/>
                  </a:lnTo>
                  <a:cubicBezTo>
                    <a:pt x="1490722" y="194500"/>
                    <a:pt x="1483373" y="212243"/>
                    <a:pt x="1470290" y="225326"/>
                  </a:cubicBezTo>
                  <a:cubicBezTo>
                    <a:pt x="1457208" y="238408"/>
                    <a:pt x="1439465" y="245757"/>
                    <a:pt x="1420964" y="245757"/>
                  </a:cubicBezTo>
                  <a:lnTo>
                    <a:pt x="69758" y="245757"/>
                  </a:lnTo>
                  <a:cubicBezTo>
                    <a:pt x="51257" y="245757"/>
                    <a:pt x="33514" y="238408"/>
                    <a:pt x="20432" y="225326"/>
                  </a:cubicBezTo>
                  <a:cubicBezTo>
                    <a:pt x="7350" y="212243"/>
                    <a:pt x="0" y="194500"/>
                    <a:pt x="0" y="175999"/>
                  </a:cubicBezTo>
                  <a:lnTo>
                    <a:pt x="0" y="69758"/>
                  </a:lnTo>
                  <a:cubicBezTo>
                    <a:pt x="0" y="51257"/>
                    <a:pt x="7350" y="33514"/>
                    <a:pt x="20432" y="20432"/>
                  </a:cubicBezTo>
                  <a:cubicBezTo>
                    <a:pt x="33514" y="7350"/>
                    <a:pt x="51257" y="0"/>
                    <a:pt x="69758" y="0"/>
                  </a:cubicBezTo>
                  <a:close/>
                </a:path>
              </a:pathLst>
            </a:custGeom>
            <a:solidFill>
              <a:schemeClr val="accent1"/>
            </a:solidFill>
            <a:ln>
              <a:solidFill>
                <a:schemeClr val="accent1"/>
              </a:solidFill>
            </a:ln>
          </p:spPr>
          <p:txBody>
            <a:bodyPr/>
            <a:lstStyle/>
            <a:p>
              <a:pPr algn="ctr"/>
              <a:r>
                <a:rPr lang="en-US" dirty="0">
                  <a:solidFill>
                    <a:schemeClr val="bg1"/>
                  </a:solidFill>
                  <a:latin typeface="Arial" panose="020B0604020202020204" pitchFamily="34" charset="0"/>
                  <a:cs typeface="Arial" panose="020B0604020202020204" pitchFamily="34" charset="0"/>
                </a:rPr>
                <a:t>Safe Space</a:t>
              </a:r>
            </a:p>
          </p:txBody>
        </p:sp>
        <p:sp>
          <p:nvSpPr>
            <p:cNvPr id="25" name="TextBox 6">
              <a:extLst>
                <a:ext uri="{FF2B5EF4-FFF2-40B4-BE49-F238E27FC236}">
                  <a16:creationId xmlns:a16="http://schemas.microsoft.com/office/drawing/2014/main" id="{0078D26D-EDC9-A354-A3DA-D389BA042C15}"/>
                </a:ext>
              </a:extLst>
            </p:cNvPr>
            <p:cNvSpPr txBox="1"/>
            <p:nvPr/>
          </p:nvSpPr>
          <p:spPr>
            <a:xfrm>
              <a:off x="0" y="-38100"/>
              <a:ext cx="1490722" cy="283857"/>
            </a:xfrm>
            <a:prstGeom prst="rect">
              <a:avLst/>
            </a:prstGeom>
          </p:spPr>
          <p:txBody>
            <a:bodyPr lIns="50800" tIns="50800" rIns="50800" bIns="50800" rtlCol="0" anchor="ctr"/>
            <a:lstStyle/>
            <a:p>
              <a:pPr algn="ctr">
                <a:lnSpc>
                  <a:spcPts val="2659"/>
                </a:lnSpc>
                <a:spcBef>
                  <a:spcPct val="0"/>
                </a:spcBef>
              </a:pPr>
              <a:endParaRPr>
                <a:solidFill>
                  <a:schemeClr val="accent6">
                    <a:lumMod val="75000"/>
                  </a:schemeClr>
                </a:solidFill>
              </a:endParaRPr>
            </a:p>
          </p:txBody>
        </p:sp>
      </p:grpSp>
      <p:sp>
        <p:nvSpPr>
          <p:cNvPr id="29" name="TextBox 6">
            <a:extLst>
              <a:ext uri="{FF2B5EF4-FFF2-40B4-BE49-F238E27FC236}">
                <a16:creationId xmlns:a16="http://schemas.microsoft.com/office/drawing/2014/main" id="{182BDAE6-50EB-5BC0-657E-BF07A3C0A460}"/>
              </a:ext>
            </a:extLst>
          </p:cNvPr>
          <p:cNvSpPr txBox="1"/>
          <p:nvPr/>
        </p:nvSpPr>
        <p:spPr>
          <a:xfrm>
            <a:off x="248506" y="1732204"/>
            <a:ext cx="3133914" cy="539978"/>
          </a:xfrm>
          <a:prstGeom prst="rect">
            <a:avLst/>
          </a:prstGeom>
        </p:spPr>
        <p:txBody>
          <a:bodyPr lIns="50800" tIns="50800" rIns="50800" bIns="50800" rtlCol="0" anchor="ctr"/>
          <a:lstStyle/>
          <a:p>
            <a:pPr algn="ctr">
              <a:lnSpc>
                <a:spcPts val="2659"/>
              </a:lnSpc>
              <a:spcBef>
                <a:spcPct val="0"/>
              </a:spcBef>
            </a:pPr>
            <a:endParaRPr>
              <a:solidFill>
                <a:schemeClr val="accent6">
                  <a:lumMod val="75000"/>
                </a:schemeClr>
              </a:solidFill>
            </a:endParaRPr>
          </a:p>
        </p:txBody>
      </p:sp>
      <p:sp>
        <p:nvSpPr>
          <p:cNvPr id="40" name="Freeform 5">
            <a:extLst>
              <a:ext uri="{FF2B5EF4-FFF2-40B4-BE49-F238E27FC236}">
                <a16:creationId xmlns:a16="http://schemas.microsoft.com/office/drawing/2014/main" id="{11FEB7B8-CDD9-C89B-0626-69410CA23B34}"/>
              </a:ext>
            </a:extLst>
          </p:cNvPr>
          <p:cNvSpPr/>
          <p:nvPr/>
        </p:nvSpPr>
        <p:spPr>
          <a:xfrm>
            <a:off x="3005043" y="1604801"/>
            <a:ext cx="3133914" cy="467501"/>
          </a:xfrm>
          <a:custGeom>
            <a:avLst/>
            <a:gdLst/>
            <a:ahLst/>
            <a:cxnLst/>
            <a:rect l="l" t="t" r="r" b="b"/>
            <a:pathLst>
              <a:path w="1490722" h="245757">
                <a:moveTo>
                  <a:pt x="69758" y="0"/>
                </a:moveTo>
                <a:lnTo>
                  <a:pt x="1420964" y="0"/>
                </a:lnTo>
                <a:cubicBezTo>
                  <a:pt x="1439465" y="0"/>
                  <a:pt x="1457208" y="7350"/>
                  <a:pt x="1470290" y="20432"/>
                </a:cubicBezTo>
                <a:cubicBezTo>
                  <a:pt x="1483373" y="33514"/>
                  <a:pt x="1490722" y="51257"/>
                  <a:pt x="1490722" y="69758"/>
                </a:cubicBezTo>
                <a:lnTo>
                  <a:pt x="1490722" y="175999"/>
                </a:lnTo>
                <a:cubicBezTo>
                  <a:pt x="1490722" y="194500"/>
                  <a:pt x="1483373" y="212243"/>
                  <a:pt x="1470290" y="225326"/>
                </a:cubicBezTo>
                <a:cubicBezTo>
                  <a:pt x="1457208" y="238408"/>
                  <a:pt x="1439465" y="245757"/>
                  <a:pt x="1420964" y="245757"/>
                </a:cubicBezTo>
                <a:lnTo>
                  <a:pt x="69758" y="245757"/>
                </a:lnTo>
                <a:cubicBezTo>
                  <a:pt x="51257" y="245757"/>
                  <a:pt x="33514" y="238408"/>
                  <a:pt x="20432" y="225326"/>
                </a:cubicBezTo>
                <a:cubicBezTo>
                  <a:pt x="7350" y="212243"/>
                  <a:pt x="0" y="194500"/>
                  <a:pt x="0" y="175999"/>
                </a:cubicBezTo>
                <a:lnTo>
                  <a:pt x="0" y="69758"/>
                </a:lnTo>
                <a:cubicBezTo>
                  <a:pt x="0" y="51257"/>
                  <a:pt x="7350" y="33514"/>
                  <a:pt x="20432" y="20432"/>
                </a:cubicBezTo>
                <a:cubicBezTo>
                  <a:pt x="33514" y="7350"/>
                  <a:pt x="51257" y="0"/>
                  <a:pt x="69758" y="0"/>
                </a:cubicBezTo>
                <a:close/>
              </a:path>
            </a:pathLst>
          </a:custGeom>
          <a:solidFill>
            <a:schemeClr val="accent1"/>
          </a:solidFill>
          <a:ln>
            <a:solidFill>
              <a:schemeClr val="accent1"/>
            </a:solidFill>
          </a:ln>
        </p:spPr>
        <p:txBody>
          <a:bodyPr/>
          <a:lstStyle/>
          <a:p>
            <a:pPr algn="ctr"/>
            <a:r>
              <a:rPr lang="en-US" dirty="0">
                <a:solidFill>
                  <a:schemeClr val="bg1"/>
                </a:solidFill>
                <a:latin typeface="Arial" panose="020B0604020202020204" pitchFamily="34" charset="0"/>
                <a:cs typeface="Arial" panose="020B0604020202020204" pitchFamily="34" charset="0"/>
              </a:rPr>
              <a:t>Deep Listening</a:t>
            </a:r>
          </a:p>
        </p:txBody>
      </p:sp>
      <p:sp>
        <p:nvSpPr>
          <p:cNvPr id="41" name="Freeform 5">
            <a:extLst>
              <a:ext uri="{FF2B5EF4-FFF2-40B4-BE49-F238E27FC236}">
                <a16:creationId xmlns:a16="http://schemas.microsoft.com/office/drawing/2014/main" id="{EB430CFF-AE83-8B3B-0432-2C999646494E}"/>
              </a:ext>
            </a:extLst>
          </p:cNvPr>
          <p:cNvSpPr/>
          <p:nvPr/>
        </p:nvSpPr>
        <p:spPr>
          <a:xfrm>
            <a:off x="3005043" y="2138821"/>
            <a:ext cx="3133914" cy="467501"/>
          </a:xfrm>
          <a:custGeom>
            <a:avLst/>
            <a:gdLst/>
            <a:ahLst/>
            <a:cxnLst/>
            <a:rect l="l" t="t" r="r" b="b"/>
            <a:pathLst>
              <a:path w="1490722" h="245757">
                <a:moveTo>
                  <a:pt x="69758" y="0"/>
                </a:moveTo>
                <a:lnTo>
                  <a:pt x="1420964" y="0"/>
                </a:lnTo>
                <a:cubicBezTo>
                  <a:pt x="1439465" y="0"/>
                  <a:pt x="1457208" y="7350"/>
                  <a:pt x="1470290" y="20432"/>
                </a:cubicBezTo>
                <a:cubicBezTo>
                  <a:pt x="1483373" y="33514"/>
                  <a:pt x="1490722" y="51257"/>
                  <a:pt x="1490722" y="69758"/>
                </a:cubicBezTo>
                <a:lnTo>
                  <a:pt x="1490722" y="175999"/>
                </a:lnTo>
                <a:cubicBezTo>
                  <a:pt x="1490722" y="194500"/>
                  <a:pt x="1483373" y="212243"/>
                  <a:pt x="1470290" y="225326"/>
                </a:cubicBezTo>
                <a:cubicBezTo>
                  <a:pt x="1457208" y="238408"/>
                  <a:pt x="1439465" y="245757"/>
                  <a:pt x="1420964" y="245757"/>
                </a:cubicBezTo>
                <a:lnTo>
                  <a:pt x="69758" y="245757"/>
                </a:lnTo>
                <a:cubicBezTo>
                  <a:pt x="51257" y="245757"/>
                  <a:pt x="33514" y="238408"/>
                  <a:pt x="20432" y="225326"/>
                </a:cubicBezTo>
                <a:cubicBezTo>
                  <a:pt x="7350" y="212243"/>
                  <a:pt x="0" y="194500"/>
                  <a:pt x="0" y="175999"/>
                </a:cubicBezTo>
                <a:lnTo>
                  <a:pt x="0" y="69758"/>
                </a:lnTo>
                <a:cubicBezTo>
                  <a:pt x="0" y="51257"/>
                  <a:pt x="7350" y="33514"/>
                  <a:pt x="20432" y="20432"/>
                </a:cubicBezTo>
                <a:cubicBezTo>
                  <a:pt x="33514" y="7350"/>
                  <a:pt x="51257" y="0"/>
                  <a:pt x="69758" y="0"/>
                </a:cubicBezTo>
                <a:close/>
              </a:path>
            </a:pathLst>
          </a:custGeom>
          <a:solidFill>
            <a:schemeClr val="accent1"/>
          </a:solidFill>
          <a:ln>
            <a:solidFill>
              <a:schemeClr val="accent1"/>
            </a:solidFill>
          </a:ln>
        </p:spPr>
        <p:txBody>
          <a:bodyPr/>
          <a:lstStyle/>
          <a:p>
            <a:pPr algn="ctr"/>
            <a:r>
              <a:rPr lang="en-US" dirty="0">
                <a:solidFill>
                  <a:schemeClr val="bg1"/>
                </a:solidFill>
                <a:latin typeface="Arial" panose="020B0604020202020204" pitchFamily="34" charset="0"/>
                <a:cs typeface="Arial" panose="020B0604020202020204" pitchFamily="34" charset="0"/>
              </a:rPr>
              <a:t>Develop Awareness</a:t>
            </a:r>
          </a:p>
        </p:txBody>
      </p:sp>
      <p:sp>
        <p:nvSpPr>
          <p:cNvPr id="42" name="Freeform 5">
            <a:extLst>
              <a:ext uri="{FF2B5EF4-FFF2-40B4-BE49-F238E27FC236}">
                <a16:creationId xmlns:a16="http://schemas.microsoft.com/office/drawing/2014/main" id="{7B7793A9-8B83-5655-BD53-D0F607465C55}"/>
              </a:ext>
            </a:extLst>
          </p:cNvPr>
          <p:cNvSpPr/>
          <p:nvPr/>
        </p:nvSpPr>
        <p:spPr>
          <a:xfrm>
            <a:off x="3005043" y="2677586"/>
            <a:ext cx="3133914" cy="604251"/>
          </a:xfrm>
          <a:custGeom>
            <a:avLst/>
            <a:gdLst/>
            <a:ahLst/>
            <a:cxnLst/>
            <a:rect l="l" t="t" r="r" b="b"/>
            <a:pathLst>
              <a:path w="1490722" h="245757">
                <a:moveTo>
                  <a:pt x="69758" y="0"/>
                </a:moveTo>
                <a:lnTo>
                  <a:pt x="1420964" y="0"/>
                </a:lnTo>
                <a:cubicBezTo>
                  <a:pt x="1439465" y="0"/>
                  <a:pt x="1457208" y="7350"/>
                  <a:pt x="1470290" y="20432"/>
                </a:cubicBezTo>
                <a:cubicBezTo>
                  <a:pt x="1483373" y="33514"/>
                  <a:pt x="1490722" y="51257"/>
                  <a:pt x="1490722" y="69758"/>
                </a:cubicBezTo>
                <a:lnTo>
                  <a:pt x="1490722" y="175999"/>
                </a:lnTo>
                <a:cubicBezTo>
                  <a:pt x="1490722" y="194500"/>
                  <a:pt x="1483373" y="212243"/>
                  <a:pt x="1470290" y="225326"/>
                </a:cubicBezTo>
                <a:cubicBezTo>
                  <a:pt x="1457208" y="238408"/>
                  <a:pt x="1439465" y="245757"/>
                  <a:pt x="1420964" y="245757"/>
                </a:cubicBezTo>
                <a:lnTo>
                  <a:pt x="69758" y="245757"/>
                </a:lnTo>
                <a:cubicBezTo>
                  <a:pt x="51257" y="245757"/>
                  <a:pt x="33514" y="238408"/>
                  <a:pt x="20432" y="225326"/>
                </a:cubicBezTo>
                <a:cubicBezTo>
                  <a:pt x="7350" y="212243"/>
                  <a:pt x="0" y="194500"/>
                  <a:pt x="0" y="175999"/>
                </a:cubicBezTo>
                <a:lnTo>
                  <a:pt x="0" y="69758"/>
                </a:lnTo>
                <a:cubicBezTo>
                  <a:pt x="0" y="51257"/>
                  <a:pt x="7350" y="33514"/>
                  <a:pt x="20432" y="20432"/>
                </a:cubicBezTo>
                <a:cubicBezTo>
                  <a:pt x="33514" y="7350"/>
                  <a:pt x="51257" y="0"/>
                  <a:pt x="69758" y="0"/>
                </a:cubicBezTo>
                <a:close/>
              </a:path>
            </a:pathLst>
          </a:custGeom>
          <a:solidFill>
            <a:schemeClr val="accent1"/>
          </a:solidFill>
          <a:ln>
            <a:solidFill>
              <a:schemeClr val="accent1"/>
            </a:solidFill>
          </a:ln>
        </p:spPr>
        <p:txBody>
          <a:bodyPr/>
          <a:lstStyle/>
          <a:p>
            <a:pPr algn="ctr"/>
            <a:r>
              <a:rPr lang="en-US" dirty="0">
                <a:solidFill>
                  <a:schemeClr val="bg1"/>
                </a:solidFill>
                <a:latin typeface="Arial" panose="020B0604020202020204" pitchFamily="34" charset="0"/>
                <a:cs typeface="Arial" panose="020B0604020202020204" pitchFamily="34" charset="0"/>
              </a:rPr>
              <a:t>Partner to Define/Design Progress</a:t>
            </a:r>
          </a:p>
        </p:txBody>
      </p:sp>
      <p:sp>
        <p:nvSpPr>
          <p:cNvPr id="43" name="Freeform 5">
            <a:extLst>
              <a:ext uri="{FF2B5EF4-FFF2-40B4-BE49-F238E27FC236}">
                <a16:creationId xmlns:a16="http://schemas.microsoft.com/office/drawing/2014/main" id="{0BE41E0A-A86A-384D-B475-A70FDC14FC63}"/>
              </a:ext>
            </a:extLst>
          </p:cNvPr>
          <p:cNvSpPr/>
          <p:nvPr/>
        </p:nvSpPr>
        <p:spPr>
          <a:xfrm>
            <a:off x="3005043" y="3353103"/>
            <a:ext cx="3133914" cy="467501"/>
          </a:xfrm>
          <a:custGeom>
            <a:avLst/>
            <a:gdLst/>
            <a:ahLst/>
            <a:cxnLst/>
            <a:rect l="l" t="t" r="r" b="b"/>
            <a:pathLst>
              <a:path w="1490722" h="245757">
                <a:moveTo>
                  <a:pt x="69758" y="0"/>
                </a:moveTo>
                <a:lnTo>
                  <a:pt x="1420964" y="0"/>
                </a:lnTo>
                <a:cubicBezTo>
                  <a:pt x="1439465" y="0"/>
                  <a:pt x="1457208" y="7350"/>
                  <a:pt x="1470290" y="20432"/>
                </a:cubicBezTo>
                <a:cubicBezTo>
                  <a:pt x="1483373" y="33514"/>
                  <a:pt x="1490722" y="51257"/>
                  <a:pt x="1490722" y="69758"/>
                </a:cubicBezTo>
                <a:lnTo>
                  <a:pt x="1490722" y="175999"/>
                </a:lnTo>
                <a:cubicBezTo>
                  <a:pt x="1490722" y="194500"/>
                  <a:pt x="1483373" y="212243"/>
                  <a:pt x="1470290" y="225326"/>
                </a:cubicBezTo>
                <a:cubicBezTo>
                  <a:pt x="1457208" y="238408"/>
                  <a:pt x="1439465" y="245757"/>
                  <a:pt x="1420964" y="245757"/>
                </a:cubicBezTo>
                <a:lnTo>
                  <a:pt x="69758" y="245757"/>
                </a:lnTo>
                <a:cubicBezTo>
                  <a:pt x="51257" y="245757"/>
                  <a:pt x="33514" y="238408"/>
                  <a:pt x="20432" y="225326"/>
                </a:cubicBezTo>
                <a:cubicBezTo>
                  <a:pt x="7350" y="212243"/>
                  <a:pt x="0" y="194500"/>
                  <a:pt x="0" y="175999"/>
                </a:cubicBezTo>
                <a:lnTo>
                  <a:pt x="0" y="69758"/>
                </a:lnTo>
                <a:cubicBezTo>
                  <a:pt x="0" y="51257"/>
                  <a:pt x="7350" y="33514"/>
                  <a:pt x="20432" y="20432"/>
                </a:cubicBezTo>
                <a:cubicBezTo>
                  <a:pt x="33514" y="7350"/>
                  <a:pt x="51257" y="0"/>
                  <a:pt x="69758" y="0"/>
                </a:cubicBezTo>
                <a:close/>
              </a:path>
            </a:pathLst>
          </a:custGeom>
          <a:solidFill>
            <a:schemeClr val="accent1"/>
          </a:solidFill>
          <a:ln>
            <a:solidFill>
              <a:schemeClr val="accent1"/>
            </a:solidFill>
          </a:ln>
        </p:spPr>
        <p:txBody>
          <a:bodyPr/>
          <a:lstStyle/>
          <a:p>
            <a:pPr algn="ctr"/>
            <a:r>
              <a:rPr lang="en-US" dirty="0">
                <a:solidFill>
                  <a:schemeClr val="bg1"/>
                </a:solidFill>
                <a:latin typeface="Arial" panose="020B0604020202020204" pitchFamily="34" charset="0"/>
                <a:cs typeface="Arial" panose="020B0604020202020204" pitchFamily="34" charset="0"/>
              </a:rPr>
              <a:t>Assist Internalizing Learning</a:t>
            </a:r>
          </a:p>
        </p:txBody>
      </p:sp>
      <p:sp>
        <p:nvSpPr>
          <p:cNvPr id="3" name="Oval 2">
            <a:extLst>
              <a:ext uri="{FF2B5EF4-FFF2-40B4-BE49-F238E27FC236}">
                <a16:creationId xmlns:a16="http://schemas.microsoft.com/office/drawing/2014/main" id="{03DD4C55-114E-0C73-871C-F5772036FB40}"/>
              </a:ext>
            </a:extLst>
          </p:cNvPr>
          <p:cNvSpPr/>
          <p:nvPr/>
        </p:nvSpPr>
        <p:spPr>
          <a:xfrm>
            <a:off x="247665" y="78257"/>
            <a:ext cx="1955672" cy="106016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Invitation or Permission</a:t>
            </a:r>
          </a:p>
        </p:txBody>
      </p:sp>
      <p:sp>
        <p:nvSpPr>
          <p:cNvPr id="4" name="Oval 3">
            <a:extLst>
              <a:ext uri="{FF2B5EF4-FFF2-40B4-BE49-F238E27FC236}">
                <a16:creationId xmlns:a16="http://schemas.microsoft.com/office/drawing/2014/main" id="{21517135-80D2-D35F-F715-F5760C2C4D9F}"/>
              </a:ext>
            </a:extLst>
          </p:cNvPr>
          <p:cNvSpPr/>
          <p:nvPr/>
        </p:nvSpPr>
        <p:spPr>
          <a:xfrm>
            <a:off x="247665" y="2265070"/>
            <a:ext cx="1955672" cy="1016768"/>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Question </a:t>
            </a:r>
            <a:r>
              <a:rPr lang="en-US" dirty="0" err="1"/>
              <a:t>Opt</a:t>
            </a:r>
            <a:r>
              <a:rPr lang="en-US" dirty="0"/>
              <a:t> Out or Pass</a:t>
            </a:r>
          </a:p>
        </p:txBody>
      </p:sp>
      <p:sp>
        <p:nvSpPr>
          <p:cNvPr id="5" name="Oval 4">
            <a:extLst>
              <a:ext uri="{FF2B5EF4-FFF2-40B4-BE49-F238E27FC236}">
                <a16:creationId xmlns:a16="http://schemas.microsoft.com/office/drawing/2014/main" id="{99488ADA-9F88-AC3D-7917-BAE2DC3B417A}"/>
              </a:ext>
            </a:extLst>
          </p:cNvPr>
          <p:cNvSpPr/>
          <p:nvPr/>
        </p:nvSpPr>
        <p:spPr>
          <a:xfrm>
            <a:off x="248506" y="3281838"/>
            <a:ext cx="1954831" cy="11633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Suspend Judgment</a:t>
            </a:r>
          </a:p>
        </p:txBody>
      </p:sp>
      <p:sp>
        <p:nvSpPr>
          <p:cNvPr id="6" name="Oval 5">
            <a:extLst>
              <a:ext uri="{FF2B5EF4-FFF2-40B4-BE49-F238E27FC236}">
                <a16:creationId xmlns:a16="http://schemas.microsoft.com/office/drawing/2014/main" id="{D7DA37CB-0A48-AC9C-7416-83D2AE33C8D3}"/>
              </a:ext>
            </a:extLst>
          </p:cNvPr>
          <p:cNvSpPr/>
          <p:nvPr/>
        </p:nvSpPr>
        <p:spPr>
          <a:xfrm>
            <a:off x="247664" y="1157389"/>
            <a:ext cx="1954830" cy="1116271"/>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50" dirty="0"/>
              <a:t>Confidentiality</a:t>
            </a:r>
          </a:p>
          <a:p>
            <a:pPr algn="ctr"/>
            <a:r>
              <a:rPr lang="en-US" sz="1650" dirty="0"/>
              <a:t>&amp; COI*</a:t>
            </a:r>
          </a:p>
        </p:txBody>
      </p:sp>
      <p:sp>
        <p:nvSpPr>
          <p:cNvPr id="7" name="Oval 6">
            <a:extLst>
              <a:ext uri="{FF2B5EF4-FFF2-40B4-BE49-F238E27FC236}">
                <a16:creationId xmlns:a16="http://schemas.microsoft.com/office/drawing/2014/main" id="{7F310ADF-4D1D-1820-AF2C-A331398E76D1}"/>
              </a:ext>
            </a:extLst>
          </p:cNvPr>
          <p:cNvSpPr/>
          <p:nvPr/>
        </p:nvSpPr>
        <p:spPr>
          <a:xfrm>
            <a:off x="6883172" y="1154504"/>
            <a:ext cx="1955673" cy="106016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 Problem Solving</a:t>
            </a:r>
          </a:p>
        </p:txBody>
      </p:sp>
      <p:sp>
        <p:nvSpPr>
          <p:cNvPr id="8" name="Oval 7">
            <a:extLst>
              <a:ext uri="{FF2B5EF4-FFF2-40B4-BE49-F238E27FC236}">
                <a16:creationId xmlns:a16="http://schemas.microsoft.com/office/drawing/2014/main" id="{7B594B9A-456E-5518-0A87-1B694CBEA86B}"/>
              </a:ext>
            </a:extLst>
          </p:cNvPr>
          <p:cNvSpPr/>
          <p:nvPr/>
        </p:nvSpPr>
        <p:spPr>
          <a:xfrm>
            <a:off x="6911809" y="3351545"/>
            <a:ext cx="1898399" cy="107935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 Giving Advice*</a:t>
            </a:r>
          </a:p>
        </p:txBody>
      </p:sp>
      <p:sp>
        <p:nvSpPr>
          <p:cNvPr id="9" name="Freeform 5">
            <a:extLst>
              <a:ext uri="{FF2B5EF4-FFF2-40B4-BE49-F238E27FC236}">
                <a16:creationId xmlns:a16="http://schemas.microsoft.com/office/drawing/2014/main" id="{CB3BA8F6-93DB-7FDE-83CB-E57F1EA40619}"/>
              </a:ext>
            </a:extLst>
          </p:cNvPr>
          <p:cNvSpPr/>
          <p:nvPr/>
        </p:nvSpPr>
        <p:spPr>
          <a:xfrm>
            <a:off x="3005043" y="3891869"/>
            <a:ext cx="3133914" cy="582855"/>
          </a:xfrm>
          <a:custGeom>
            <a:avLst/>
            <a:gdLst/>
            <a:ahLst/>
            <a:cxnLst/>
            <a:rect l="l" t="t" r="r" b="b"/>
            <a:pathLst>
              <a:path w="1490722" h="245757">
                <a:moveTo>
                  <a:pt x="69758" y="0"/>
                </a:moveTo>
                <a:lnTo>
                  <a:pt x="1420964" y="0"/>
                </a:lnTo>
                <a:cubicBezTo>
                  <a:pt x="1439465" y="0"/>
                  <a:pt x="1457208" y="7350"/>
                  <a:pt x="1470290" y="20432"/>
                </a:cubicBezTo>
                <a:cubicBezTo>
                  <a:pt x="1483373" y="33514"/>
                  <a:pt x="1490722" y="51257"/>
                  <a:pt x="1490722" y="69758"/>
                </a:cubicBezTo>
                <a:lnTo>
                  <a:pt x="1490722" y="175999"/>
                </a:lnTo>
                <a:cubicBezTo>
                  <a:pt x="1490722" y="194500"/>
                  <a:pt x="1483373" y="212243"/>
                  <a:pt x="1470290" y="225326"/>
                </a:cubicBezTo>
                <a:cubicBezTo>
                  <a:pt x="1457208" y="238408"/>
                  <a:pt x="1439465" y="245757"/>
                  <a:pt x="1420964" y="245757"/>
                </a:cubicBezTo>
                <a:lnTo>
                  <a:pt x="69758" y="245757"/>
                </a:lnTo>
                <a:cubicBezTo>
                  <a:pt x="51257" y="245757"/>
                  <a:pt x="33514" y="238408"/>
                  <a:pt x="20432" y="225326"/>
                </a:cubicBezTo>
                <a:cubicBezTo>
                  <a:pt x="7350" y="212243"/>
                  <a:pt x="0" y="194500"/>
                  <a:pt x="0" y="175999"/>
                </a:cubicBezTo>
                <a:lnTo>
                  <a:pt x="0" y="69758"/>
                </a:lnTo>
                <a:cubicBezTo>
                  <a:pt x="0" y="51257"/>
                  <a:pt x="7350" y="33514"/>
                  <a:pt x="20432" y="20432"/>
                </a:cubicBezTo>
                <a:cubicBezTo>
                  <a:pt x="33514" y="7350"/>
                  <a:pt x="51257" y="0"/>
                  <a:pt x="69758" y="0"/>
                </a:cubicBezTo>
                <a:close/>
              </a:path>
            </a:pathLst>
          </a:custGeom>
          <a:solidFill>
            <a:schemeClr val="accent1"/>
          </a:solidFill>
          <a:ln>
            <a:solidFill>
              <a:schemeClr val="accent1"/>
            </a:solidFill>
          </a:ln>
        </p:spPr>
        <p:txBody>
          <a:bodyPr/>
          <a:lstStyle/>
          <a:p>
            <a:pPr algn="ctr"/>
            <a:r>
              <a:rPr lang="en-US" dirty="0">
                <a:solidFill>
                  <a:schemeClr val="bg1"/>
                </a:solidFill>
                <a:latin typeface="Arial" panose="020B0604020202020204" pitchFamily="34" charset="0"/>
                <a:cs typeface="Arial" panose="020B0604020202020204" pitchFamily="34" charset="0"/>
              </a:rPr>
              <a:t>Assist Developing Accountability </a:t>
            </a:r>
          </a:p>
        </p:txBody>
      </p:sp>
      <p:sp>
        <p:nvSpPr>
          <p:cNvPr id="11" name="Oval 10">
            <a:extLst>
              <a:ext uri="{FF2B5EF4-FFF2-40B4-BE49-F238E27FC236}">
                <a16:creationId xmlns:a16="http://schemas.microsoft.com/office/drawing/2014/main" id="{687C1D45-D5CE-3992-2DBD-49FCB33467BE}"/>
              </a:ext>
            </a:extLst>
          </p:cNvPr>
          <p:cNvSpPr/>
          <p:nvPr/>
        </p:nvSpPr>
        <p:spPr>
          <a:xfrm>
            <a:off x="6911809" y="2192886"/>
            <a:ext cx="1955673" cy="1161134"/>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Open-ended Non-leading</a:t>
            </a:r>
          </a:p>
          <a:p>
            <a:pPr algn="ctr"/>
            <a:r>
              <a:rPr lang="en-US" dirty="0"/>
              <a:t>What, How</a:t>
            </a:r>
          </a:p>
        </p:txBody>
      </p:sp>
      <p:sp>
        <p:nvSpPr>
          <p:cNvPr id="10" name="Oval 9">
            <a:extLst>
              <a:ext uri="{FF2B5EF4-FFF2-40B4-BE49-F238E27FC236}">
                <a16:creationId xmlns:a16="http://schemas.microsoft.com/office/drawing/2014/main" id="{15409B09-75A3-E51A-4FAD-363FAA4FC606}"/>
              </a:ext>
            </a:extLst>
          </p:cNvPr>
          <p:cNvSpPr/>
          <p:nvPr/>
        </p:nvSpPr>
        <p:spPr>
          <a:xfrm>
            <a:off x="6883172" y="78257"/>
            <a:ext cx="1955673" cy="1076247"/>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Coachee</a:t>
            </a:r>
            <a:r>
              <a:rPr lang="en-US" dirty="0"/>
              <a:t> Drives Agenda</a:t>
            </a:r>
          </a:p>
        </p:txBody>
      </p:sp>
    </p:spTree>
    <p:extLst>
      <p:ext uri="{BB962C8B-B14F-4D97-AF65-F5344CB8AC3E}">
        <p14:creationId xmlns:p14="http://schemas.microsoft.com/office/powerpoint/2010/main" val="253360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3" grpId="0" animBg="1"/>
      <p:bldP spid="4" grpId="0" animBg="1"/>
      <p:bldP spid="5" grpId="0" animBg="1"/>
      <p:bldP spid="6" grpId="0" animBg="1"/>
      <p:bldP spid="7" grpId="0" animBg="1"/>
      <p:bldP spid="8" grpId="0" animBg="1"/>
      <p:bldP spid="9" grpId="0" animBg="1"/>
      <p:bldP spid="11"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DD61FCB-1BCB-3609-DEC9-6C96B780FC46}"/>
              </a:ext>
            </a:extLst>
          </p:cNvPr>
          <p:cNvSpPr/>
          <p:nvPr/>
        </p:nvSpPr>
        <p:spPr>
          <a:xfrm>
            <a:off x="481221" y="378372"/>
            <a:ext cx="8181557" cy="381457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Meet them at their level of </a:t>
            </a:r>
          </a:p>
          <a:p>
            <a:pPr algn="ctr"/>
            <a:r>
              <a:rPr lang="en-US" sz="3200" dirty="0"/>
              <a:t>“safe-vulnerability”</a:t>
            </a:r>
          </a:p>
        </p:txBody>
      </p:sp>
    </p:spTree>
    <p:extLst>
      <p:ext uri="{BB962C8B-B14F-4D97-AF65-F5344CB8AC3E}">
        <p14:creationId xmlns:p14="http://schemas.microsoft.com/office/powerpoint/2010/main" val="3445992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ver of a book&#10;&#10;Description automatically generated">
            <a:extLst>
              <a:ext uri="{FF2B5EF4-FFF2-40B4-BE49-F238E27FC236}">
                <a16:creationId xmlns:a16="http://schemas.microsoft.com/office/drawing/2014/main" id="{8DB73DAE-8F56-A224-5003-F285D467E76C}"/>
              </a:ext>
            </a:extLst>
          </p:cNvPr>
          <p:cNvPicPr>
            <a:picLocks noGrp="1" noChangeAspect="1"/>
          </p:cNvPicPr>
          <p:nvPr>
            <p:ph idx="1"/>
          </p:nvPr>
        </p:nvPicPr>
        <p:blipFill>
          <a:blip r:embed="rId3"/>
          <a:stretch>
            <a:fillRect/>
          </a:stretch>
        </p:blipFill>
        <p:spPr>
          <a:xfrm>
            <a:off x="957639" y="77671"/>
            <a:ext cx="3303639" cy="4260518"/>
          </a:xfrm>
        </p:spPr>
      </p:pic>
      <p:sp>
        <p:nvSpPr>
          <p:cNvPr id="6" name="TextBox 5">
            <a:extLst>
              <a:ext uri="{FF2B5EF4-FFF2-40B4-BE49-F238E27FC236}">
                <a16:creationId xmlns:a16="http://schemas.microsoft.com/office/drawing/2014/main" id="{6AC35461-245D-336A-665F-A1E4A173946E}"/>
              </a:ext>
            </a:extLst>
          </p:cNvPr>
          <p:cNvSpPr txBox="1"/>
          <p:nvPr/>
        </p:nvSpPr>
        <p:spPr>
          <a:xfrm>
            <a:off x="4956464" y="644236"/>
            <a:ext cx="3574472" cy="2031325"/>
          </a:xfrm>
          <a:prstGeom prst="rect">
            <a:avLst/>
          </a:prstGeom>
          <a:noFill/>
        </p:spPr>
        <p:txBody>
          <a:bodyPr wrap="square" rtlCol="0">
            <a:spAutoFit/>
          </a:bodyPr>
          <a:lstStyle/>
          <a:p>
            <a:r>
              <a:rPr lang="en-US" b="0" i="0" dirty="0" err="1">
                <a:effectLst/>
                <a:latin typeface="Adobe Clean"/>
              </a:rPr>
              <a:t>Hammound</a:t>
            </a:r>
            <a:r>
              <a:rPr lang="en-US" b="0" i="0" dirty="0">
                <a:effectLst/>
                <a:latin typeface="Adobe Clean"/>
              </a:rPr>
              <a:t>, M, et al. (2024). ​ </a:t>
            </a:r>
            <a:r>
              <a:rPr lang="en-US" b="0" i="1" dirty="0">
                <a:effectLst/>
                <a:latin typeface="Adobe Clean"/>
              </a:rPr>
              <a:t>Coaching in Graduate Medical Education, A faculty </a:t>
            </a:r>
            <a:r>
              <a:rPr lang="en-US" i="1" dirty="0">
                <a:latin typeface="Adobe Clean"/>
              </a:rPr>
              <a:t>h</a:t>
            </a:r>
            <a:r>
              <a:rPr lang="en-US" b="0" i="1" dirty="0">
                <a:effectLst/>
                <a:latin typeface="Adobe Clean"/>
              </a:rPr>
              <a:t>andbook</a:t>
            </a:r>
            <a:r>
              <a:rPr lang="en-US" b="0" i="0" dirty="0">
                <a:effectLst/>
                <a:latin typeface="Adobe Clean"/>
              </a:rPr>
              <a:t>.</a:t>
            </a:r>
            <a:r>
              <a:rPr lang="en-US" sz="1800" kern="1000" dirty="0">
                <a:solidFill>
                  <a:srgbClr val="212121"/>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 American Medical Association; 2024</a:t>
            </a:r>
            <a:endParaRPr lang="en-US" b="0" i="0" dirty="0">
              <a:effectLst/>
              <a:latin typeface="Adobe Clean"/>
            </a:endParaRPr>
          </a:p>
          <a:p>
            <a:endParaRPr lang="en-US" b="0" i="0" dirty="0">
              <a:effectLst/>
              <a:latin typeface="Adobe Clean"/>
            </a:endParaRPr>
          </a:p>
          <a:p>
            <a:endParaRPr lang="en-US" dirty="0"/>
          </a:p>
        </p:txBody>
      </p:sp>
      <p:pic>
        <p:nvPicPr>
          <p:cNvPr id="8" name="Picture 7" descr="A black background with a black square&#10;&#10;Description automatically generated with medium confidence">
            <a:extLst>
              <a:ext uri="{FF2B5EF4-FFF2-40B4-BE49-F238E27FC236}">
                <a16:creationId xmlns:a16="http://schemas.microsoft.com/office/drawing/2014/main" id="{C4DD9039-17BD-8BF8-27E4-DB39890A82C5}"/>
              </a:ext>
            </a:extLst>
          </p:cNvPr>
          <p:cNvPicPr>
            <a:picLocks noChangeAspect="1"/>
          </p:cNvPicPr>
          <p:nvPr/>
        </p:nvPicPr>
        <p:blipFill>
          <a:blip r:embed="rId4"/>
          <a:stretch>
            <a:fillRect/>
          </a:stretch>
        </p:blipFill>
        <p:spPr>
          <a:xfrm>
            <a:off x="5531568" y="2094271"/>
            <a:ext cx="2243918" cy="2243918"/>
          </a:xfrm>
          <a:prstGeom prst="rect">
            <a:avLst/>
          </a:prstGeom>
        </p:spPr>
      </p:pic>
    </p:spTree>
    <p:extLst>
      <p:ext uri="{BB962C8B-B14F-4D97-AF65-F5344CB8AC3E}">
        <p14:creationId xmlns:p14="http://schemas.microsoft.com/office/powerpoint/2010/main" val="3684730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A374-3E33-89DE-9D39-0A2D6B3948FE}"/>
              </a:ext>
            </a:extLst>
          </p:cNvPr>
          <p:cNvSpPr>
            <a:spLocks noGrp="1"/>
          </p:cNvSpPr>
          <p:nvPr>
            <p:ph type="ctrTitle"/>
          </p:nvPr>
        </p:nvSpPr>
        <p:spPr/>
        <p:txBody>
          <a:bodyPr/>
          <a:lstStyle/>
          <a:p>
            <a:r>
              <a:rPr lang="en-US" dirty="0"/>
              <a:t>Operational Considerations</a:t>
            </a:r>
          </a:p>
        </p:txBody>
      </p:sp>
      <p:sp>
        <p:nvSpPr>
          <p:cNvPr id="3" name="Subtitle 2">
            <a:extLst>
              <a:ext uri="{FF2B5EF4-FFF2-40B4-BE49-F238E27FC236}">
                <a16:creationId xmlns:a16="http://schemas.microsoft.com/office/drawing/2014/main" id="{AB7C5C73-4231-FFF0-E9A1-4A4284B5678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8485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190837" y="145473"/>
            <a:ext cx="9030984" cy="708238"/>
          </a:xfrm>
        </p:spPr>
        <p:txBody>
          <a:bodyPr>
            <a:normAutofit fontScale="90000"/>
          </a:bodyPr>
          <a:lstStyle/>
          <a:p>
            <a:br>
              <a:rPr lang="en-US" dirty="0"/>
            </a:br>
            <a:r>
              <a:rPr lang="en-US" dirty="0"/>
              <a:t>Approaches to Enhance Residency Coaching</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268658" y="1186220"/>
            <a:ext cx="8875342" cy="3262312"/>
          </a:xfrm>
        </p:spPr>
        <p:txBody>
          <a:bodyPr>
            <a:normAutofit fontScale="92500" lnSpcReduction="10000"/>
          </a:bodyPr>
          <a:lstStyle/>
          <a:p>
            <a:pPr marL="0" indent="0">
              <a:buNone/>
            </a:pPr>
            <a:r>
              <a:rPr lang="en-US" sz="2000" b="1" dirty="0"/>
              <a:t>Faculty Development of Coaching Skills – skills-based*, developmental </a:t>
            </a:r>
          </a:p>
          <a:p>
            <a:pPr marL="0" indent="0">
              <a:lnSpc>
                <a:spcPct val="60000"/>
              </a:lnSpc>
              <a:buNone/>
            </a:pPr>
            <a:r>
              <a:rPr lang="en-US" sz="2000" b="1" dirty="0"/>
              <a:t>	</a:t>
            </a:r>
            <a:r>
              <a:rPr lang="en-US" sz="1800" dirty="0"/>
              <a:t>AMA resources, Books</a:t>
            </a:r>
          </a:p>
          <a:p>
            <a:pPr marL="0" indent="0">
              <a:lnSpc>
                <a:spcPct val="60000"/>
              </a:lnSpc>
              <a:buNone/>
            </a:pPr>
            <a:r>
              <a:rPr lang="en-US" sz="1800" dirty="0"/>
              <a:t>	Residency Learning Networks</a:t>
            </a:r>
          </a:p>
          <a:p>
            <a:pPr marL="0" indent="0">
              <a:lnSpc>
                <a:spcPct val="60000"/>
              </a:lnSpc>
              <a:buNone/>
            </a:pPr>
            <a:r>
              <a:rPr lang="en-US" sz="1800" b="1" dirty="0"/>
              <a:t>	</a:t>
            </a:r>
            <a:r>
              <a:rPr lang="en-US" sz="1800" dirty="0"/>
              <a:t>External Coach Trainers/Organizations</a:t>
            </a:r>
            <a:endParaRPr lang="en-US" sz="2000" b="1" dirty="0"/>
          </a:p>
          <a:p>
            <a:pPr marL="0" indent="0">
              <a:buNone/>
            </a:pPr>
            <a:r>
              <a:rPr lang="en-US" sz="2000" b="1" dirty="0"/>
              <a:t>Official Faculty Role(s) for Coaching</a:t>
            </a:r>
          </a:p>
          <a:p>
            <a:pPr marL="0" indent="0">
              <a:buNone/>
            </a:pPr>
            <a:r>
              <a:rPr lang="en-US" sz="2000" b="1" dirty="0"/>
              <a:t>	</a:t>
            </a:r>
            <a:r>
              <a:rPr lang="en-US" sz="1800" dirty="0"/>
              <a:t>Certified coach training - </a:t>
            </a:r>
            <a:endParaRPr lang="en-US" sz="2000" dirty="0"/>
          </a:p>
          <a:p>
            <a:pPr marL="0" indent="0">
              <a:buNone/>
            </a:pPr>
            <a:r>
              <a:rPr lang="en-US" sz="2000" b="1" dirty="0"/>
              <a:t>Leverage Established Coaching Access</a:t>
            </a:r>
          </a:p>
          <a:p>
            <a:pPr marL="0" indent="0">
              <a:buNone/>
            </a:pPr>
            <a:r>
              <a:rPr lang="en-US" sz="2000" b="1" dirty="0"/>
              <a:t>	</a:t>
            </a:r>
            <a:r>
              <a:rPr lang="en-US" sz="1800" dirty="0"/>
              <a:t>University Coaching Departments*</a:t>
            </a:r>
            <a:endParaRPr lang="en-US" sz="2000" b="1" dirty="0"/>
          </a:p>
          <a:p>
            <a:pPr marL="0" indent="0">
              <a:buNone/>
            </a:pPr>
            <a:r>
              <a:rPr lang="en-US" sz="2000" b="1" dirty="0"/>
              <a:t>External Coaches*</a:t>
            </a:r>
          </a:p>
          <a:p>
            <a:pPr marL="0" indent="0">
              <a:buNone/>
            </a:pPr>
            <a:r>
              <a:rPr lang="en-US" sz="2000" b="1" dirty="0"/>
              <a:t>	</a:t>
            </a:r>
            <a:r>
              <a:rPr lang="en-US" sz="2000" dirty="0"/>
              <a:t>External to Core Faculty or External to Department/Organization*</a:t>
            </a:r>
          </a:p>
        </p:txBody>
      </p:sp>
    </p:spTree>
    <p:extLst>
      <p:ext uri="{BB962C8B-B14F-4D97-AF65-F5344CB8AC3E}">
        <p14:creationId xmlns:p14="http://schemas.microsoft.com/office/powerpoint/2010/main" val="565758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531374" y="78287"/>
            <a:ext cx="7886700" cy="993775"/>
          </a:xfrm>
        </p:spPr>
        <p:txBody>
          <a:bodyPr>
            <a:normAutofit/>
          </a:bodyPr>
          <a:lstStyle/>
          <a:p>
            <a:r>
              <a:rPr lang="en-US" dirty="0"/>
              <a:t>Core Faculty vs External Faculty </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531374" y="875490"/>
            <a:ext cx="8350482" cy="3599779"/>
          </a:xfrm>
        </p:spPr>
        <p:txBody>
          <a:bodyPr>
            <a:normAutofit fontScale="70000" lnSpcReduction="20000"/>
          </a:bodyPr>
          <a:lstStyle/>
          <a:p>
            <a:pPr marL="0" indent="0">
              <a:buNone/>
            </a:pPr>
            <a:r>
              <a:rPr lang="en-US" b="1" dirty="0"/>
              <a:t>Core Faculty</a:t>
            </a:r>
          </a:p>
          <a:p>
            <a:pPr marL="0" indent="0">
              <a:lnSpc>
                <a:spcPct val="70000"/>
              </a:lnSpc>
              <a:buNone/>
            </a:pPr>
            <a:r>
              <a:rPr lang="en-US" dirty="0"/>
              <a:t>	</a:t>
            </a:r>
            <a:r>
              <a:rPr lang="en-US" sz="2100" dirty="0"/>
              <a:t>Contextual understanding </a:t>
            </a:r>
          </a:p>
          <a:p>
            <a:pPr marL="0" indent="0">
              <a:lnSpc>
                <a:spcPct val="70000"/>
              </a:lnSpc>
              <a:buNone/>
            </a:pPr>
            <a:r>
              <a:rPr lang="en-US" sz="2100" dirty="0"/>
              <a:t>	Existing rapport*</a:t>
            </a:r>
          </a:p>
          <a:p>
            <a:pPr marL="0" indent="0">
              <a:lnSpc>
                <a:spcPct val="70000"/>
              </a:lnSpc>
              <a:buNone/>
            </a:pPr>
            <a:r>
              <a:rPr lang="en-US" sz="2100" dirty="0"/>
              <a:t>	Access to assessments/evaluations</a:t>
            </a:r>
          </a:p>
          <a:p>
            <a:pPr marL="0" indent="0">
              <a:lnSpc>
                <a:spcPct val="70000"/>
              </a:lnSpc>
              <a:buNone/>
            </a:pPr>
            <a:r>
              <a:rPr lang="en-US" sz="2100" dirty="0"/>
              <a:t>	In-person conversations easier</a:t>
            </a:r>
          </a:p>
          <a:p>
            <a:pPr marL="0" indent="0">
              <a:lnSpc>
                <a:spcPct val="70000"/>
              </a:lnSpc>
              <a:buNone/>
            </a:pPr>
            <a:r>
              <a:rPr lang="en-US" sz="2100" dirty="0"/>
              <a:t>	Less expensive than external coaches</a:t>
            </a:r>
            <a:r>
              <a:rPr lang="en-US" dirty="0"/>
              <a:t>	</a:t>
            </a:r>
          </a:p>
          <a:p>
            <a:pPr marL="0" indent="0">
              <a:lnSpc>
                <a:spcPct val="110000"/>
              </a:lnSpc>
              <a:buNone/>
            </a:pPr>
            <a:r>
              <a:rPr lang="en-US" b="1" dirty="0"/>
              <a:t>External Coach or Stable of Coaches (including non-core faculty)</a:t>
            </a:r>
          </a:p>
          <a:p>
            <a:pPr marL="0" indent="0">
              <a:lnSpc>
                <a:spcPct val="70000"/>
              </a:lnSpc>
              <a:buNone/>
            </a:pPr>
            <a:r>
              <a:rPr lang="en-US" dirty="0"/>
              <a:t>	</a:t>
            </a:r>
            <a:r>
              <a:rPr lang="en-US" sz="2100" dirty="0"/>
              <a:t>Less context can mean less priming </a:t>
            </a:r>
          </a:p>
          <a:p>
            <a:pPr marL="0" indent="0">
              <a:lnSpc>
                <a:spcPct val="70000"/>
              </a:lnSpc>
              <a:buNone/>
            </a:pPr>
            <a:r>
              <a:rPr lang="en-US" sz="2100" dirty="0"/>
              <a:t>	Less conflict of interest* </a:t>
            </a:r>
          </a:p>
          <a:p>
            <a:pPr marL="0" indent="0">
              <a:buNone/>
            </a:pPr>
            <a:r>
              <a:rPr lang="en-US" sz="2100" dirty="0"/>
              <a:t>	More psychological safety</a:t>
            </a:r>
          </a:p>
          <a:p>
            <a:pPr marL="0" indent="0">
              <a:buNone/>
            </a:pPr>
            <a:r>
              <a:rPr lang="en-US" sz="2100" dirty="0"/>
              <a:t>		Not evaluators 	</a:t>
            </a:r>
          </a:p>
          <a:p>
            <a:pPr marL="0" indent="0">
              <a:buNone/>
            </a:pPr>
            <a:r>
              <a:rPr lang="en-US" sz="2100" dirty="0"/>
              <a:t>		Confidential*</a:t>
            </a:r>
          </a:p>
          <a:p>
            <a:pPr marL="0" indent="0">
              <a:lnSpc>
                <a:spcPct val="70000"/>
              </a:lnSpc>
              <a:buNone/>
            </a:pPr>
            <a:r>
              <a:rPr lang="en-US" sz="2100" dirty="0"/>
              <a:t>	Less expensive for non-core if quid-pro-quo or part of university benefits</a:t>
            </a:r>
          </a:p>
          <a:p>
            <a:endParaRPr lang="en-US" dirty="0"/>
          </a:p>
        </p:txBody>
      </p:sp>
    </p:spTree>
    <p:extLst>
      <p:ext uri="{BB962C8B-B14F-4D97-AF65-F5344CB8AC3E}">
        <p14:creationId xmlns:p14="http://schemas.microsoft.com/office/powerpoint/2010/main" val="12365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dirty="0"/>
              <a:t>Faculty Experience of Coaching</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546457" y="1174804"/>
            <a:ext cx="7886700" cy="2647183"/>
          </a:xfrm>
        </p:spPr>
        <p:txBody>
          <a:bodyPr>
            <a:normAutofit/>
          </a:bodyPr>
          <a:lstStyle/>
          <a:p>
            <a:pPr marL="0" indent="0">
              <a:buNone/>
            </a:pPr>
            <a:r>
              <a:rPr lang="en-US" dirty="0"/>
              <a:t>When given support (skill development, 5-10% FTE)</a:t>
            </a:r>
          </a:p>
          <a:p>
            <a:pPr lvl="1"/>
            <a:r>
              <a:rPr lang="en-US" sz="2000" dirty="0"/>
              <a:t>Improved belonging</a:t>
            </a:r>
          </a:p>
          <a:p>
            <a:pPr lvl="1"/>
            <a:r>
              <a:rPr lang="en-US" sz="2000" dirty="0"/>
              <a:t>Decreased silos</a:t>
            </a:r>
          </a:p>
          <a:p>
            <a:pPr lvl="1"/>
            <a:r>
              <a:rPr lang="en-US" sz="2000" dirty="0"/>
              <a:t>Enhanced multi-dimensional learning</a:t>
            </a:r>
          </a:p>
          <a:p>
            <a:pPr lvl="1"/>
            <a:r>
              <a:rPr lang="en-US" sz="2000" dirty="0"/>
              <a:t>Catalyzed professional identity formation</a:t>
            </a:r>
          </a:p>
          <a:p>
            <a:pPr lvl="1"/>
            <a:r>
              <a:rPr lang="en-US" sz="2000" dirty="0"/>
              <a:t>Meaning</a:t>
            </a:r>
          </a:p>
          <a:p>
            <a:pPr lvl="1"/>
            <a:r>
              <a:rPr lang="en-US" sz="2000" dirty="0"/>
              <a:t>Professional fulfillment</a:t>
            </a:r>
          </a:p>
          <a:p>
            <a:pPr lvl="1"/>
            <a:endParaRPr lang="en-US" dirty="0"/>
          </a:p>
        </p:txBody>
      </p:sp>
      <p:sp>
        <p:nvSpPr>
          <p:cNvPr id="4" name="TextBox 3">
            <a:extLst>
              <a:ext uri="{FF2B5EF4-FFF2-40B4-BE49-F238E27FC236}">
                <a16:creationId xmlns:a16="http://schemas.microsoft.com/office/drawing/2014/main" id="{4341D581-D0EB-DD4B-F9C7-DEFE78561912}"/>
              </a:ext>
            </a:extLst>
          </p:cNvPr>
          <p:cNvSpPr txBox="1"/>
          <p:nvPr/>
        </p:nvSpPr>
        <p:spPr>
          <a:xfrm>
            <a:off x="4623371" y="3888958"/>
            <a:ext cx="4520629" cy="877163"/>
          </a:xfrm>
          <a:prstGeom prst="rect">
            <a:avLst/>
          </a:prstGeom>
          <a:noFill/>
        </p:spPr>
        <p:txBody>
          <a:bodyPr wrap="square" rtlCol="0">
            <a:spAutoFit/>
          </a:bodyPr>
          <a:lstStyle/>
          <a:p>
            <a:r>
              <a:rPr lang="en-US" sz="1100" kern="1000" dirty="0">
                <a:solidFill>
                  <a:srgbClr val="212121"/>
                </a:solidFill>
                <a:effectLst/>
                <a:highlight>
                  <a:srgbClr val="FFFFFF"/>
                </a:highlight>
                <a:latin typeface="Arial" panose="020B0604020202020204" pitchFamily="34" charset="0"/>
                <a:ea typeface="Aptos" panose="020B0004020202020204" pitchFamily="34" charset="0"/>
                <a:cs typeface="Arial" panose="020B0604020202020204" pitchFamily="34" charset="0"/>
              </a:rPr>
              <a:t>Selling SK, et al. The Effects of Coaching Pediatric Residents on Faculty Coaches' Relationships, Learning, and Professional Identity Formation. </a:t>
            </a:r>
            <a:r>
              <a:rPr lang="en-US" sz="1100" kern="1000" dirty="0" err="1">
                <a:solidFill>
                  <a:srgbClr val="212121"/>
                </a:solidFill>
                <a:effectLst/>
                <a:highlight>
                  <a:srgbClr val="FFFFFF"/>
                </a:highlight>
                <a:latin typeface="Arial" panose="020B0604020202020204" pitchFamily="34" charset="0"/>
                <a:ea typeface="Aptos" panose="020B0004020202020204" pitchFamily="34" charset="0"/>
                <a:cs typeface="Arial" panose="020B0604020202020204" pitchFamily="34" charset="0"/>
              </a:rPr>
              <a:t>Acad</a:t>
            </a:r>
            <a:r>
              <a:rPr lang="en-US" sz="1100" kern="1000" dirty="0">
                <a:solidFill>
                  <a:srgbClr val="21212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Med. 2023 Mar 1;98(3):376-383</a:t>
            </a:r>
            <a:endParaRPr lang="en-US" sz="11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61006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dirty="0"/>
              <a:t>Opportunities for Innovation</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628650" y="1186220"/>
            <a:ext cx="7886700" cy="3262312"/>
          </a:xfrm>
        </p:spPr>
        <p:txBody>
          <a:bodyPr>
            <a:normAutofit fontScale="92500" lnSpcReduction="20000"/>
          </a:bodyPr>
          <a:lstStyle/>
          <a:p>
            <a:pPr marL="0" indent="0">
              <a:lnSpc>
                <a:spcPct val="80000"/>
              </a:lnSpc>
              <a:buNone/>
            </a:pPr>
            <a:r>
              <a:rPr lang="en-US" sz="2400" dirty="0"/>
              <a:t>Growing faculty skills</a:t>
            </a:r>
          </a:p>
          <a:p>
            <a:pPr marL="0" indent="0">
              <a:lnSpc>
                <a:spcPct val="80000"/>
              </a:lnSpc>
              <a:buNone/>
            </a:pPr>
            <a:r>
              <a:rPr lang="en-US" sz="2400" dirty="0"/>
              <a:t>Mitigating burden(residents, faculty)</a:t>
            </a:r>
          </a:p>
          <a:p>
            <a:pPr marL="0" indent="0">
              <a:lnSpc>
                <a:spcPct val="80000"/>
              </a:lnSpc>
              <a:buNone/>
            </a:pPr>
            <a:r>
              <a:rPr lang="en-US" sz="2400" dirty="0"/>
              <a:t>Faculty/Resident rapport not good “fit” for coaching</a:t>
            </a:r>
          </a:p>
          <a:p>
            <a:pPr marL="0" indent="0">
              <a:lnSpc>
                <a:spcPct val="80000"/>
              </a:lnSpc>
              <a:buNone/>
            </a:pPr>
            <a:r>
              <a:rPr lang="en-US" dirty="0"/>
              <a:t>Not Defaulting to Checking </a:t>
            </a:r>
            <a:r>
              <a:rPr lang="en-US" sz="2400" dirty="0"/>
              <a:t>“ILP box” </a:t>
            </a:r>
          </a:p>
          <a:p>
            <a:pPr marL="0" indent="0">
              <a:lnSpc>
                <a:spcPct val="80000"/>
              </a:lnSpc>
              <a:buNone/>
            </a:pPr>
            <a:r>
              <a:rPr lang="en-US" sz="2400" dirty="0"/>
              <a:t>Engaging resident body as a whole*</a:t>
            </a:r>
          </a:p>
          <a:p>
            <a:pPr marL="0" indent="0">
              <a:lnSpc>
                <a:spcPct val="80000"/>
              </a:lnSpc>
              <a:buNone/>
            </a:pPr>
            <a:r>
              <a:rPr lang="en-US" sz="2400" dirty="0"/>
              <a:t>Residents and ILPs</a:t>
            </a:r>
          </a:p>
          <a:p>
            <a:pPr marL="0" indent="0">
              <a:lnSpc>
                <a:spcPct val="70000"/>
              </a:lnSpc>
              <a:buNone/>
            </a:pPr>
            <a:r>
              <a:rPr lang="en-US" sz="2400" dirty="0"/>
              <a:t>	</a:t>
            </a:r>
            <a:r>
              <a:rPr lang="en-US" sz="2200" dirty="0"/>
              <a:t>“I didn’t have time”*,“I don’t know”*</a:t>
            </a:r>
          </a:p>
          <a:p>
            <a:pPr marL="0" indent="0">
              <a:lnSpc>
                <a:spcPct val="70000"/>
              </a:lnSpc>
              <a:buNone/>
            </a:pPr>
            <a:r>
              <a:rPr lang="en-US" sz="2200" dirty="0"/>
              <a:t>	Unengaged (safe, cultural, burnout)</a:t>
            </a:r>
          </a:p>
          <a:p>
            <a:pPr marL="0" indent="0">
              <a:lnSpc>
                <a:spcPct val="70000"/>
              </a:lnSpc>
              <a:buNone/>
            </a:pPr>
            <a:r>
              <a:rPr lang="en-US" dirty="0"/>
              <a:t>Confidentiality Standards/Constraints/Communication/COI</a:t>
            </a:r>
          </a:p>
          <a:p>
            <a:pPr marL="0" indent="0">
              <a:lnSpc>
                <a:spcPct val="70000"/>
              </a:lnSpc>
              <a:buNone/>
            </a:pPr>
            <a:r>
              <a:rPr lang="en-US" dirty="0"/>
              <a:t>Expanding coaching support beyond ILPs</a:t>
            </a:r>
          </a:p>
          <a:p>
            <a:endParaRPr lang="en-US" dirty="0"/>
          </a:p>
        </p:txBody>
      </p:sp>
    </p:spTree>
    <p:extLst>
      <p:ext uri="{BB962C8B-B14F-4D97-AF65-F5344CB8AC3E}">
        <p14:creationId xmlns:p14="http://schemas.microsoft.com/office/powerpoint/2010/main" val="249938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p:txBody>
          <a:bodyPr/>
          <a:lstStyle/>
          <a:p>
            <a:r>
              <a:rPr lang="en-US" dirty="0"/>
              <a:t>Describe the difference between advisors and coaches</a:t>
            </a:r>
          </a:p>
          <a:p>
            <a:r>
              <a:rPr lang="en-US" dirty="0"/>
              <a:t>List two main categories of coaching in academic settings</a:t>
            </a:r>
          </a:p>
          <a:p>
            <a:r>
              <a:rPr lang="en-US" dirty="0"/>
              <a:t>Describe the benefits of including non-core faculty in coaching roles</a:t>
            </a:r>
          </a:p>
        </p:txBody>
      </p:sp>
    </p:spTree>
    <p:extLst>
      <p:ext uri="{BB962C8B-B14F-4D97-AF65-F5344CB8AC3E}">
        <p14:creationId xmlns:p14="http://schemas.microsoft.com/office/powerpoint/2010/main" val="1586114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dirty="0"/>
              <a:t>Faculty as Coach</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628650" y="1220644"/>
            <a:ext cx="7886700" cy="3262312"/>
          </a:xfrm>
        </p:spPr>
        <p:txBody>
          <a:bodyPr/>
          <a:lstStyle/>
          <a:p>
            <a:r>
              <a:rPr lang="en-US" dirty="0"/>
              <a:t>Must have a clearly defined role as a resident advocate</a:t>
            </a:r>
          </a:p>
          <a:p>
            <a:pPr lvl="1"/>
            <a:r>
              <a:rPr lang="en-US" dirty="0"/>
              <a:t>Role ambiguity is a pitfall</a:t>
            </a:r>
          </a:p>
          <a:p>
            <a:pPr lvl="2"/>
            <a:r>
              <a:rPr lang="en-US" dirty="0"/>
              <a:t>Although one faculty can serve as advisor/mentor/coach, a clear delineation needs to be made when shifting between roles</a:t>
            </a:r>
          </a:p>
          <a:p>
            <a:pPr lvl="2"/>
            <a:r>
              <a:rPr lang="en-US" dirty="0"/>
              <a:t>Some programs may elect to have different faculty serve in each role</a:t>
            </a:r>
          </a:p>
          <a:p>
            <a:r>
              <a:rPr lang="en-US" dirty="0"/>
              <a:t>Formation of “educational alliance” with resident</a:t>
            </a:r>
          </a:p>
          <a:p>
            <a:pPr lvl="1"/>
            <a:r>
              <a:rPr lang="en-US" dirty="0"/>
              <a:t>Focus on resident needs (from reflection) and goals of training (with dynamic ILP)</a:t>
            </a:r>
          </a:p>
          <a:p>
            <a:r>
              <a:rPr lang="en-US" dirty="0"/>
              <a:t>Must be aware of resident and faculty burden</a:t>
            </a:r>
          </a:p>
          <a:p>
            <a:pPr lvl="1"/>
            <a:r>
              <a:rPr lang="en-US" dirty="0"/>
              <a:t>Can’t be seen as “just another thing we have to do”</a:t>
            </a:r>
          </a:p>
        </p:txBody>
      </p:sp>
    </p:spTree>
    <p:extLst>
      <p:ext uri="{BB962C8B-B14F-4D97-AF65-F5344CB8AC3E}">
        <p14:creationId xmlns:p14="http://schemas.microsoft.com/office/powerpoint/2010/main" val="4062378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p:txBody>
          <a:bodyPr/>
          <a:lstStyle/>
          <a:p>
            <a:r>
              <a:rPr lang="en-US" dirty="0"/>
              <a:t>Methods to consider for ILPs</a:t>
            </a:r>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628650" y="1204415"/>
            <a:ext cx="7886700" cy="3262312"/>
          </a:xfrm>
        </p:spPr>
        <p:txBody>
          <a:bodyPr>
            <a:normAutofit/>
          </a:bodyPr>
          <a:lstStyle/>
          <a:p>
            <a:r>
              <a:rPr lang="en-US" dirty="0"/>
              <a:t>Using existing advisor/advisee structure</a:t>
            </a:r>
          </a:p>
          <a:p>
            <a:pPr lvl="1"/>
            <a:r>
              <a:rPr lang="en-US" dirty="0"/>
              <a:t>Within regular meeting</a:t>
            </a:r>
          </a:p>
          <a:p>
            <a:pPr lvl="1"/>
            <a:r>
              <a:rPr lang="en-US" dirty="0"/>
              <a:t>An additional separate meeting</a:t>
            </a:r>
          </a:p>
          <a:p>
            <a:r>
              <a:rPr lang="en-US" dirty="0"/>
              <a:t>PDs/APDs </a:t>
            </a:r>
          </a:p>
          <a:p>
            <a:r>
              <a:rPr lang="en-US" dirty="0"/>
              <a:t>BH faculty </a:t>
            </a:r>
          </a:p>
          <a:p>
            <a:r>
              <a:rPr lang="en-US" dirty="0"/>
              <a:t>Non-advisor faculty (core or non-core) as ILP coaches</a:t>
            </a:r>
          </a:p>
          <a:p>
            <a:r>
              <a:rPr lang="en-US" dirty="0"/>
              <a:t>Establish core or non-core faculty coach with official roles and formal training</a:t>
            </a:r>
          </a:p>
          <a:p>
            <a:pPr marL="0" indent="0">
              <a:buNone/>
            </a:pPr>
            <a:endParaRPr lang="en-US" dirty="0"/>
          </a:p>
        </p:txBody>
      </p:sp>
    </p:spTree>
    <p:extLst>
      <p:ext uri="{BB962C8B-B14F-4D97-AF65-F5344CB8AC3E}">
        <p14:creationId xmlns:p14="http://schemas.microsoft.com/office/powerpoint/2010/main" val="540973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CB50-D123-BAC7-618F-C3B773289C70}"/>
              </a:ext>
            </a:extLst>
          </p:cNvPr>
          <p:cNvSpPr>
            <a:spLocks noGrp="1"/>
          </p:cNvSpPr>
          <p:nvPr>
            <p:ph type="ctrTitle"/>
          </p:nvPr>
        </p:nvSpPr>
        <p:spPr>
          <a:xfrm>
            <a:off x="246579" y="719191"/>
            <a:ext cx="2709809" cy="587518"/>
          </a:xfrm>
        </p:spPr>
        <p:txBody>
          <a:bodyPr/>
          <a:lstStyle/>
          <a:p>
            <a:r>
              <a:rPr lang="en-US" dirty="0"/>
              <a:t>Quote</a:t>
            </a:r>
          </a:p>
        </p:txBody>
      </p:sp>
      <p:sp>
        <p:nvSpPr>
          <p:cNvPr id="3" name="Subtitle 2">
            <a:extLst>
              <a:ext uri="{FF2B5EF4-FFF2-40B4-BE49-F238E27FC236}">
                <a16:creationId xmlns:a16="http://schemas.microsoft.com/office/drawing/2014/main" id="{549D6668-8C61-5946-490F-1599F6ED7F57}"/>
              </a:ext>
            </a:extLst>
          </p:cNvPr>
          <p:cNvSpPr>
            <a:spLocks noGrp="1"/>
          </p:cNvSpPr>
          <p:nvPr>
            <p:ph type="subTitle" idx="1"/>
          </p:nvPr>
        </p:nvSpPr>
        <p:spPr>
          <a:xfrm>
            <a:off x="886145" y="1520576"/>
            <a:ext cx="7250987" cy="1405634"/>
          </a:xfrm>
        </p:spPr>
        <p:txBody>
          <a:bodyPr>
            <a:noAutofit/>
          </a:bodyPr>
          <a:lstStyle/>
          <a:p>
            <a:pPr algn="l"/>
            <a:r>
              <a:rPr lang="en-US" dirty="0"/>
              <a:t>“The ultimate goal of coaching would never be simply attaining a specific behavioral benchmark or goal. Instead, the ultimate outcome is that of facilitating the (learner)’s ability to make informed and reflective choices about their life challenges and aims.” </a:t>
            </a:r>
          </a:p>
        </p:txBody>
      </p:sp>
      <p:sp>
        <p:nvSpPr>
          <p:cNvPr id="5" name="TextBox 4">
            <a:extLst>
              <a:ext uri="{FF2B5EF4-FFF2-40B4-BE49-F238E27FC236}">
                <a16:creationId xmlns:a16="http://schemas.microsoft.com/office/drawing/2014/main" id="{AD996FEA-E7C0-A650-F85E-3A3076F25A6D}"/>
              </a:ext>
            </a:extLst>
          </p:cNvPr>
          <p:cNvSpPr txBox="1"/>
          <p:nvPr/>
        </p:nvSpPr>
        <p:spPr>
          <a:xfrm>
            <a:off x="4320208" y="3419889"/>
            <a:ext cx="4346713" cy="1015663"/>
          </a:xfrm>
          <a:prstGeom prst="rect">
            <a:avLst/>
          </a:prstGeom>
          <a:noFill/>
        </p:spPr>
        <p:txBody>
          <a:bodyPr wrap="square">
            <a:spAutoFit/>
          </a:bodyPr>
          <a:lstStyle/>
          <a:p>
            <a:r>
              <a:rPr lang="en-US" sz="1200" kern="1000" dirty="0">
                <a:solidFill>
                  <a:srgbClr val="333333"/>
                </a:solidFill>
                <a:effectLst/>
                <a:highlight>
                  <a:srgbClr val="FFFFFF"/>
                </a:highlight>
                <a:latin typeface="Aptos" panose="020B0004020202020204" pitchFamily="34" charset="0"/>
                <a:ea typeface="Aptos" panose="020B0004020202020204" pitchFamily="34" charset="0"/>
                <a:cs typeface="Arial" panose="020B0604020202020204" pitchFamily="34" charset="0"/>
              </a:rPr>
              <a:t>Ryan, R. et al. (2019). Supporting autonomy, competence, and relatedness: The coaching process from a self-determination theory perspective. In S. English, J. M. </a:t>
            </a:r>
            <a:r>
              <a:rPr lang="en-US" sz="1200" kern="1000" dirty="0" err="1">
                <a:solidFill>
                  <a:srgbClr val="333333"/>
                </a:solidFill>
                <a:effectLst/>
                <a:highlight>
                  <a:srgbClr val="FFFFFF"/>
                </a:highlight>
                <a:latin typeface="Aptos" panose="020B0004020202020204" pitchFamily="34" charset="0"/>
                <a:ea typeface="Aptos" panose="020B0004020202020204" pitchFamily="34" charset="0"/>
                <a:cs typeface="Arial" panose="020B0604020202020204" pitchFamily="34" charset="0"/>
              </a:rPr>
              <a:t>Sabatine</a:t>
            </a:r>
            <a:r>
              <a:rPr lang="en-US" sz="1200" kern="1000" dirty="0">
                <a:solidFill>
                  <a:srgbClr val="333333"/>
                </a:solidFill>
                <a:effectLst/>
                <a:highlight>
                  <a:srgbClr val="FFFFFF"/>
                </a:highlight>
                <a:latin typeface="Aptos" panose="020B0004020202020204" pitchFamily="34" charset="0"/>
                <a:ea typeface="Aptos" panose="020B0004020202020204" pitchFamily="34" charset="0"/>
                <a:cs typeface="Arial" panose="020B0604020202020204" pitchFamily="34" charset="0"/>
              </a:rPr>
              <a:t>, &amp; P. Brownell (Eds.), </a:t>
            </a:r>
            <a:r>
              <a:rPr lang="en-US" sz="1200" i="1" kern="1000" dirty="0">
                <a:solidFill>
                  <a:srgbClr val="333333"/>
                </a:solidFill>
                <a:effectLst/>
                <a:latin typeface="Aptos" panose="020B0004020202020204" pitchFamily="34" charset="0"/>
                <a:ea typeface="Aptos" panose="020B0004020202020204" pitchFamily="34" charset="0"/>
                <a:cs typeface="Arial" panose="020B0604020202020204" pitchFamily="34" charset="0"/>
              </a:rPr>
              <a:t>Professional coaching: Principles and practice</a:t>
            </a:r>
            <a:r>
              <a:rPr lang="en-US" sz="1200" kern="1000" dirty="0">
                <a:solidFill>
                  <a:srgbClr val="333333"/>
                </a:solidFill>
                <a:effectLst/>
                <a:highlight>
                  <a:srgbClr val="FFFFFF"/>
                </a:highlight>
                <a:latin typeface="Aptos" panose="020B0004020202020204" pitchFamily="34" charset="0"/>
                <a:ea typeface="Aptos" panose="020B0004020202020204" pitchFamily="34" charset="0"/>
                <a:cs typeface="Arial" panose="020B0604020202020204" pitchFamily="34" charset="0"/>
              </a:rPr>
              <a:t> (pp. 231–245). Springer Publishing Company</a:t>
            </a:r>
            <a:r>
              <a:rPr lang="en-US" sz="1200" dirty="0">
                <a:effectLst/>
              </a:rPr>
              <a:t> </a:t>
            </a:r>
            <a:endParaRPr lang="en-US" sz="1200" dirty="0"/>
          </a:p>
        </p:txBody>
      </p:sp>
    </p:spTree>
    <p:extLst>
      <p:ext uri="{BB962C8B-B14F-4D97-AF65-F5344CB8AC3E}">
        <p14:creationId xmlns:p14="http://schemas.microsoft.com/office/powerpoint/2010/main" val="512157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CB50-D123-BAC7-618F-C3B773289C70}"/>
              </a:ext>
            </a:extLst>
          </p:cNvPr>
          <p:cNvSpPr>
            <a:spLocks noGrp="1"/>
          </p:cNvSpPr>
          <p:nvPr>
            <p:ph type="ctrTitle"/>
          </p:nvPr>
        </p:nvSpPr>
        <p:spPr>
          <a:xfrm>
            <a:off x="1054509" y="271104"/>
            <a:ext cx="6858000" cy="485980"/>
          </a:xfrm>
        </p:spPr>
        <p:txBody>
          <a:bodyPr>
            <a:normAutofit fontScale="90000"/>
          </a:bodyPr>
          <a:lstStyle/>
          <a:p>
            <a:r>
              <a:rPr lang="en-US" dirty="0"/>
              <a:t>Closing Poll</a:t>
            </a:r>
          </a:p>
        </p:txBody>
      </p:sp>
      <p:sp>
        <p:nvSpPr>
          <p:cNvPr id="3" name="Subtitle 2">
            <a:extLst>
              <a:ext uri="{FF2B5EF4-FFF2-40B4-BE49-F238E27FC236}">
                <a16:creationId xmlns:a16="http://schemas.microsoft.com/office/drawing/2014/main" id="{549D6668-8C61-5946-490F-1599F6ED7F57}"/>
              </a:ext>
            </a:extLst>
          </p:cNvPr>
          <p:cNvSpPr>
            <a:spLocks noGrp="1"/>
          </p:cNvSpPr>
          <p:nvPr>
            <p:ph type="subTitle" idx="1"/>
          </p:nvPr>
        </p:nvSpPr>
        <p:spPr>
          <a:xfrm>
            <a:off x="1054508" y="971447"/>
            <a:ext cx="7509389" cy="3403908"/>
          </a:xfrm>
        </p:spPr>
        <p:txBody>
          <a:bodyPr>
            <a:normAutofit fontScale="85000" lnSpcReduction="20000"/>
          </a:bodyPr>
          <a:lstStyle/>
          <a:p>
            <a:pPr algn="l"/>
            <a:r>
              <a:rPr lang="en-US" sz="2600" dirty="0"/>
              <a:t>How well did we do in meeting our objectives:</a:t>
            </a:r>
          </a:p>
          <a:p>
            <a:pPr algn="l"/>
            <a:endParaRPr lang="en-US" sz="2600" dirty="0"/>
          </a:p>
          <a:p>
            <a:pPr lvl="1" algn="l"/>
            <a:r>
              <a:rPr lang="en-US" dirty="0"/>
              <a:t>1. Describe the difference between advisors and coaches</a:t>
            </a:r>
          </a:p>
          <a:p>
            <a:pPr lvl="1" algn="l"/>
            <a:r>
              <a:rPr lang="en-US" dirty="0"/>
              <a:t>2. List two main categories of coaching in academic settings</a:t>
            </a:r>
          </a:p>
          <a:p>
            <a:pPr lvl="1" algn="l"/>
            <a:r>
              <a:rPr lang="en-US" dirty="0"/>
              <a:t>3. Describe the benefits of including non-core faculty in coaching roles</a:t>
            </a:r>
          </a:p>
          <a:p>
            <a:pPr algn="l"/>
            <a:endParaRPr lang="en-US" dirty="0"/>
          </a:p>
          <a:p>
            <a:pPr algn="l"/>
            <a:r>
              <a:rPr lang="en-US" dirty="0"/>
              <a:t>	A. Excellent</a:t>
            </a:r>
          </a:p>
          <a:p>
            <a:pPr algn="l"/>
            <a:r>
              <a:rPr lang="en-US" dirty="0"/>
              <a:t>	B. Good</a:t>
            </a:r>
          </a:p>
          <a:p>
            <a:pPr algn="l"/>
            <a:r>
              <a:rPr lang="en-US" dirty="0"/>
              <a:t>	C. Fair</a:t>
            </a:r>
          </a:p>
          <a:p>
            <a:pPr algn="l"/>
            <a:r>
              <a:rPr lang="en-US" dirty="0"/>
              <a:t>	D. Poor</a:t>
            </a:r>
          </a:p>
          <a:p>
            <a:endParaRPr lang="en-US" dirty="0"/>
          </a:p>
        </p:txBody>
      </p:sp>
    </p:spTree>
    <p:extLst>
      <p:ext uri="{BB962C8B-B14F-4D97-AF65-F5344CB8AC3E}">
        <p14:creationId xmlns:p14="http://schemas.microsoft.com/office/powerpoint/2010/main" val="1715597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FF9F-3BE4-4AAC-EC54-12B48083854B}"/>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70296F2-CFF3-55BA-98EF-2562132D9447}"/>
              </a:ext>
            </a:extLst>
          </p:cNvPr>
          <p:cNvSpPr>
            <a:spLocks noGrp="1"/>
          </p:cNvSpPr>
          <p:nvPr>
            <p:ph idx="1"/>
          </p:nvPr>
        </p:nvSpPr>
        <p:spPr/>
        <p:txBody>
          <a:bodyPr/>
          <a:lstStyle/>
          <a:p>
            <a:pPr marL="0" indent="0">
              <a:buNone/>
            </a:pPr>
            <a:r>
              <a:rPr lang="en-US" dirty="0"/>
              <a:t>Randolph Pearson, MD, FAAFP, FACSM</a:t>
            </a:r>
          </a:p>
          <a:p>
            <a:pPr marL="0" indent="0">
              <a:buNone/>
            </a:pPr>
            <a:r>
              <a:rPr lang="en-US" dirty="0"/>
              <a:t>STFM CBME Task Force</a:t>
            </a:r>
          </a:p>
          <a:p>
            <a:pPr marL="0" indent="0">
              <a:buNone/>
            </a:pPr>
            <a:r>
              <a:rPr lang="en-US" dirty="0">
                <a:hlinkClick r:id="rId2"/>
              </a:rPr>
              <a:t>pearson@msu.edu</a:t>
            </a:r>
            <a:endParaRPr lang="en-US" dirty="0"/>
          </a:p>
          <a:p>
            <a:pPr marL="0" indent="0">
              <a:buNone/>
            </a:pPr>
            <a:endParaRPr lang="en-US" dirty="0"/>
          </a:p>
          <a:p>
            <a:pPr marL="0" indent="0">
              <a:buNone/>
            </a:pPr>
            <a:r>
              <a:rPr lang="en-US" dirty="0"/>
              <a:t>Tonya Caylor, MD, FAAFP, PCC</a:t>
            </a:r>
          </a:p>
          <a:p>
            <a:pPr marL="0" indent="0">
              <a:buNone/>
            </a:pPr>
            <a:r>
              <a:rPr lang="en-US" dirty="0">
                <a:hlinkClick r:id="rId3"/>
              </a:rPr>
              <a:t>tlcaylor@mac.com</a:t>
            </a:r>
            <a:endParaRPr lang="en-US" dirty="0"/>
          </a:p>
          <a:p>
            <a:pPr marL="0" indent="0">
              <a:buNone/>
            </a:pPr>
            <a:endParaRPr lang="en-US" dirty="0"/>
          </a:p>
        </p:txBody>
      </p:sp>
    </p:spTree>
    <p:extLst>
      <p:ext uri="{BB962C8B-B14F-4D97-AF65-F5344CB8AC3E}">
        <p14:creationId xmlns:p14="http://schemas.microsoft.com/office/powerpoint/2010/main" val="376237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7D6F-6709-8D1E-9F4E-60EA99CFAB3F}"/>
              </a:ext>
            </a:extLst>
          </p:cNvPr>
          <p:cNvSpPr>
            <a:spLocks noGrp="1"/>
          </p:cNvSpPr>
          <p:nvPr>
            <p:ph type="title"/>
          </p:nvPr>
        </p:nvSpPr>
        <p:spPr/>
        <p:txBody>
          <a:bodyPr/>
          <a:lstStyle/>
          <a:p>
            <a:r>
              <a:rPr lang="en-US" dirty="0"/>
              <a:t>Poll 1</a:t>
            </a:r>
          </a:p>
        </p:txBody>
      </p:sp>
      <p:sp>
        <p:nvSpPr>
          <p:cNvPr id="3" name="Content Placeholder 2">
            <a:extLst>
              <a:ext uri="{FF2B5EF4-FFF2-40B4-BE49-F238E27FC236}">
                <a16:creationId xmlns:a16="http://schemas.microsoft.com/office/drawing/2014/main" id="{3A8B3DD7-FB10-0631-31E3-68EF6B6FC498}"/>
              </a:ext>
            </a:extLst>
          </p:cNvPr>
          <p:cNvSpPr>
            <a:spLocks noGrp="1"/>
          </p:cNvSpPr>
          <p:nvPr>
            <p:ph idx="1"/>
          </p:nvPr>
        </p:nvSpPr>
        <p:spPr/>
        <p:txBody>
          <a:bodyPr/>
          <a:lstStyle/>
          <a:p>
            <a:pPr marL="457200" indent="-457200">
              <a:buAutoNum type="arabicPeriod"/>
            </a:pPr>
            <a:r>
              <a:rPr lang="en-US" dirty="0"/>
              <a:t>Has anyone in your residency program undergone some formal coach training?</a:t>
            </a:r>
          </a:p>
          <a:p>
            <a:pPr marL="457200" indent="-457200">
              <a:buAutoNum type="arabicPeriod"/>
            </a:pPr>
            <a:endParaRPr lang="en-US" dirty="0"/>
          </a:p>
          <a:p>
            <a:pPr marL="800100" lvl="1" indent="-342900">
              <a:buAutoNum type="alphaUcPeriod"/>
            </a:pPr>
            <a:r>
              <a:rPr lang="en-US" sz="2400" dirty="0"/>
              <a:t>Yes</a:t>
            </a:r>
          </a:p>
          <a:p>
            <a:pPr marL="800100" lvl="1" indent="-342900" algn="ctr">
              <a:buAutoNum type="alphaUcPeriod"/>
            </a:pPr>
            <a:endParaRPr lang="en-US" sz="2400" dirty="0"/>
          </a:p>
          <a:p>
            <a:pPr marL="800100" lvl="1" indent="-342900">
              <a:buAutoNum type="alphaUcPeriod"/>
            </a:pPr>
            <a:r>
              <a:rPr lang="en-US" sz="2400" dirty="0"/>
              <a:t>No</a:t>
            </a:r>
          </a:p>
        </p:txBody>
      </p:sp>
    </p:spTree>
    <p:extLst>
      <p:ext uri="{BB962C8B-B14F-4D97-AF65-F5344CB8AC3E}">
        <p14:creationId xmlns:p14="http://schemas.microsoft.com/office/powerpoint/2010/main" val="58217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7D6F-6709-8D1E-9F4E-60EA99CFAB3F}"/>
              </a:ext>
            </a:extLst>
          </p:cNvPr>
          <p:cNvSpPr>
            <a:spLocks noGrp="1"/>
          </p:cNvSpPr>
          <p:nvPr>
            <p:ph type="title"/>
          </p:nvPr>
        </p:nvSpPr>
        <p:spPr>
          <a:xfrm>
            <a:off x="441838" y="81271"/>
            <a:ext cx="7886700" cy="993775"/>
          </a:xfrm>
        </p:spPr>
        <p:txBody>
          <a:bodyPr/>
          <a:lstStyle/>
          <a:p>
            <a:r>
              <a:rPr lang="en-US" dirty="0"/>
              <a:t>Poll 2</a:t>
            </a:r>
          </a:p>
        </p:txBody>
      </p:sp>
      <p:sp>
        <p:nvSpPr>
          <p:cNvPr id="3" name="Content Placeholder 2">
            <a:extLst>
              <a:ext uri="{FF2B5EF4-FFF2-40B4-BE49-F238E27FC236}">
                <a16:creationId xmlns:a16="http://schemas.microsoft.com/office/drawing/2014/main" id="{3A8B3DD7-FB10-0631-31E3-68EF6B6FC498}"/>
              </a:ext>
            </a:extLst>
          </p:cNvPr>
          <p:cNvSpPr>
            <a:spLocks noGrp="1"/>
          </p:cNvSpPr>
          <p:nvPr>
            <p:ph idx="1"/>
          </p:nvPr>
        </p:nvSpPr>
        <p:spPr>
          <a:xfrm>
            <a:off x="329073" y="1075046"/>
            <a:ext cx="8485853" cy="3262312"/>
          </a:xfrm>
        </p:spPr>
        <p:txBody>
          <a:bodyPr>
            <a:normAutofit fontScale="85000" lnSpcReduction="20000"/>
          </a:bodyPr>
          <a:lstStyle/>
          <a:p>
            <a:pPr marL="0" indent="0">
              <a:buNone/>
            </a:pPr>
            <a:r>
              <a:rPr lang="en-US" dirty="0"/>
              <a:t>2. What source of professional coaching have you used personally?               	(if more than one, pick the closest to A)</a:t>
            </a:r>
          </a:p>
          <a:p>
            <a:pPr marL="0" indent="0">
              <a:buNone/>
            </a:pPr>
            <a:endParaRPr lang="en-US" dirty="0"/>
          </a:p>
          <a:p>
            <a:pPr marL="0" indent="0">
              <a:buNone/>
            </a:pPr>
            <a:r>
              <a:rPr lang="en-US" dirty="0"/>
              <a:t>	A. Internal coaches within my organization/university</a:t>
            </a:r>
          </a:p>
          <a:p>
            <a:pPr marL="0" indent="0">
              <a:buNone/>
            </a:pPr>
            <a:r>
              <a:rPr lang="en-US" dirty="0"/>
              <a:t>	B. Coach through Employee Assistance Program</a:t>
            </a:r>
          </a:p>
          <a:p>
            <a:pPr marL="0" indent="0">
              <a:buNone/>
            </a:pPr>
            <a:r>
              <a:rPr lang="en-US" dirty="0"/>
              <a:t>	C. External coach, paid for by organization/university</a:t>
            </a:r>
          </a:p>
          <a:p>
            <a:pPr marL="0" indent="0">
              <a:buNone/>
            </a:pPr>
            <a:r>
              <a:rPr lang="en-US" dirty="0"/>
              <a:t>	D. External coach, self-funded</a:t>
            </a:r>
          </a:p>
          <a:p>
            <a:pPr marL="0" indent="0">
              <a:buNone/>
            </a:pPr>
            <a:r>
              <a:rPr lang="en-US" dirty="0"/>
              <a:t>	E. Peer coaching</a:t>
            </a:r>
          </a:p>
          <a:p>
            <a:pPr marL="0" indent="0">
              <a:lnSpc>
                <a:spcPct val="100000"/>
              </a:lnSpc>
              <a:buNone/>
            </a:pPr>
            <a:r>
              <a:rPr lang="en-US" dirty="0"/>
              <a:t>	F.  Never had a professional coach outside of sports or the 	performing arts.</a:t>
            </a:r>
          </a:p>
          <a:p>
            <a:pPr marL="0" indent="0">
              <a:buNone/>
            </a:pPr>
            <a:endParaRPr lang="en-US" dirty="0"/>
          </a:p>
          <a:p>
            <a:pPr marL="0" indent="0">
              <a:buNone/>
            </a:pPr>
            <a:endParaRPr lang="en-US" dirty="0"/>
          </a:p>
          <a:p>
            <a:pPr marL="914400" lvl="1" indent="-457200">
              <a:buAutoNum type="arabicPeriod"/>
            </a:pPr>
            <a:endParaRPr lang="en-US" dirty="0"/>
          </a:p>
        </p:txBody>
      </p:sp>
    </p:spTree>
    <p:extLst>
      <p:ext uri="{BB962C8B-B14F-4D97-AF65-F5344CB8AC3E}">
        <p14:creationId xmlns:p14="http://schemas.microsoft.com/office/powerpoint/2010/main" val="2776051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7D6F-6709-8D1E-9F4E-60EA99CFAB3F}"/>
              </a:ext>
            </a:extLst>
          </p:cNvPr>
          <p:cNvSpPr>
            <a:spLocks noGrp="1"/>
          </p:cNvSpPr>
          <p:nvPr>
            <p:ph type="title"/>
          </p:nvPr>
        </p:nvSpPr>
        <p:spPr/>
        <p:txBody>
          <a:bodyPr/>
          <a:lstStyle/>
          <a:p>
            <a:r>
              <a:rPr lang="en-US" dirty="0"/>
              <a:t>Poll 3</a:t>
            </a:r>
          </a:p>
        </p:txBody>
      </p:sp>
      <p:sp>
        <p:nvSpPr>
          <p:cNvPr id="3" name="Content Placeholder 2">
            <a:extLst>
              <a:ext uri="{FF2B5EF4-FFF2-40B4-BE49-F238E27FC236}">
                <a16:creationId xmlns:a16="http://schemas.microsoft.com/office/drawing/2014/main" id="{3A8B3DD7-FB10-0631-31E3-68EF6B6FC498}"/>
              </a:ext>
            </a:extLst>
          </p:cNvPr>
          <p:cNvSpPr>
            <a:spLocks noGrp="1"/>
          </p:cNvSpPr>
          <p:nvPr>
            <p:ph idx="1"/>
          </p:nvPr>
        </p:nvSpPr>
        <p:spPr/>
        <p:txBody>
          <a:bodyPr/>
          <a:lstStyle/>
          <a:p>
            <a:pPr marL="0" indent="0">
              <a:buNone/>
            </a:pPr>
            <a:r>
              <a:rPr lang="en-US" dirty="0"/>
              <a:t>3. What percent of your interactions with residents do you utilize coaching skills/approach?</a:t>
            </a:r>
          </a:p>
          <a:p>
            <a:pPr marL="0" indent="0">
              <a:buNone/>
            </a:pPr>
            <a:endParaRPr lang="en-US" dirty="0"/>
          </a:p>
          <a:p>
            <a:pPr marL="1371600" lvl="3" indent="0">
              <a:buNone/>
            </a:pPr>
            <a:r>
              <a:rPr lang="en-US" dirty="0"/>
              <a:t>	</a:t>
            </a:r>
            <a:r>
              <a:rPr lang="en-US" dirty="0">
                <a:solidFill>
                  <a:schemeClr val="tx2"/>
                </a:solidFill>
              </a:rPr>
              <a:t>A. &gt; 50% </a:t>
            </a:r>
          </a:p>
          <a:p>
            <a:pPr marL="1371600" lvl="3" indent="0">
              <a:buNone/>
            </a:pPr>
            <a:r>
              <a:rPr lang="en-US" dirty="0">
                <a:solidFill>
                  <a:schemeClr val="tx2"/>
                </a:solidFill>
              </a:rPr>
              <a:t>	C. 25-50%</a:t>
            </a:r>
          </a:p>
          <a:p>
            <a:pPr marL="1371600" lvl="3" indent="0">
              <a:buNone/>
            </a:pPr>
            <a:r>
              <a:rPr lang="en-US" dirty="0">
                <a:solidFill>
                  <a:schemeClr val="tx2"/>
                </a:solidFill>
              </a:rPr>
              <a:t>	D. 10-25%</a:t>
            </a:r>
          </a:p>
          <a:p>
            <a:pPr marL="1371600" lvl="3" indent="0">
              <a:buNone/>
            </a:pPr>
            <a:r>
              <a:rPr lang="en-US" dirty="0">
                <a:solidFill>
                  <a:schemeClr val="tx2"/>
                </a:solidFill>
              </a:rPr>
              <a:t>	E. Rarely or Never</a:t>
            </a:r>
          </a:p>
          <a:p>
            <a:pPr marL="457200" lvl="1" indent="0">
              <a:buNone/>
            </a:pPr>
            <a:endParaRPr lang="en-US" dirty="0"/>
          </a:p>
        </p:txBody>
      </p:sp>
    </p:spTree>
    <p:extLst>
      <p:ext uri="{BB962C8B-B14F-4D97-AF65-F5344CB8AC3E}">
        <p14:creationId xmlns:p14="http://schemas.microsoft.com/office/powerpoint/2010/main" val="216532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8B8-7C42-C3A2-D360-7BBAD075E91A}"/>
              </a:ext>
            </a:extLst>
          </p:cNvPr>
          <p:cNvSpPr>
            <a:spLocks noGrp="1"/>
          </p:cNvSpPr>
          <p:nvPr>
            <p:ph type="title"/>
          </p:nvPr>
        </p:nvSpPr>
        <p:spPr>
          <a:xfrm>
            <a:off x="628650" y="142289"/>
            <a:ext cx="7886700" cy="993775"/>
          </a:xfrm>
        </p:spPr>
        <p:txBody>
          <a:bodyPr/>
          <a:lstStyle/>
          <a:p>
            <a:r>
              <a:rPr lang="en-US" dirty="0">
                <a:solidFill>
                  <a:srgbClr val="0389C4"/>
                </a:solidFill>
                <a:latin typeface="Helvetica World Bold"/>
              </a:rPr>
              <a:t>Evolving Role includes Coaching</a:t>
            </a:r>
            <a:endParaRPr lang="en-US" dirty="0"/>
          </a:p>
        </p:txBody>
      </p:sp>
      <p:sp>
        <p:nvSpPr>
          <p:cNvPr id="3" name="Content Placeholder 2">
            <a:extLst>
              <a:ext uri="{FF2B5EF4-FFF2-40B4-BE49-F238E27FC236}">
                <a16:creationId xmlns:a16="http://schemas.microsoft.com/office/drawing/2014/main" id="{5175A7AF-3D10-F203-467B-EB0E1FBE25AE}"/>
              </a:ext>
            </a:extLst>
          </p:cNvPr>
          <p:cNvSpPr>
            <a:spLocks noGrp="1"/>
          </p:cNvSpPr>
          <p:nvPr>
            <p:ph idx="1"/>
          </p:nvPr>
        </p:nvSpPr>
        <p:spPr>
          <a:xfrm>
            <a:off x="539875" y="1136064"/>
            <a:ext cx="7176744" cy="810705"/>
          </a:xfrm>
        </p:spPr>
        <p:txBody>
          <a:bodyPr vert="horz" lIns="91440" tIns="45720" rIns="91440" bIns="45720" rtlCol="0" anchor="t">
            <a:noAutofit/>
          </a:bodyPr>
          <a:lstStyle/>
          <a:p>
            <a:pPr marL="0" indent="0" algn="l" rtl="0" fontAlgn="base">
              <a:spcBef>
                <a:spcPts val="0"/>
              </a:spcBef>
              <a:spcAft>
                <a:spcPts val="0"/>
              </a:spcAft>
              <a:buNone/>
            </a:pPr>
            <a:r>
              <a:rPr lang="en-US" b="0" i="0" u="none" strike="noStrike" dirty="0">
                <a:effectLst/>
              </a:rPr>
              <a:t>Role of “coach” has origins in sports and music</a:t>
            </a:r>
          </a:p>
          <a:p>
            <a:pPr marL="0" indent="0" algn="l" rtl="0" fontAlgn="base">
              <a:spcBef>
                <a:spcPts val="1000"/>
              </a:spcBef>
              <a:spcAft>
                <a:spcPts val="0"/>
              </a:spcAft>
              <a:buNone/>
            </a:pPr>
            <a:r>
              <a:rPr lang="en-US" b="0" i="0" u="none" strike="noStrike" dirty="0">
                <a:effectLst/>
              </a:rPr>
              <a:t>Distinctly different from “advisor” or “mentor”</a:t>
            </a:r>
          </a:p>
          <a:p>
            <a:pPr marL="406400" algn="l" rtl="0" fontAlgn="base">
              <a:lnSpc>
                <a:spcPct val="70000"/>
              </a:lnSpc>
              <a:spcBef>
                <a:spcPts val="500"/>
              </a:spcBef>
              <a:spcAft>
                <a:spcPts val="0"/>
              </a:spcAft>
              <a:buFont typeface="Arial" panose="020B0604020202020204" pitchFamily="34" charset="0"/>
              <a:buChar char="•"/>
            </a:pPr>
            <a:r>
              <a:rPr lang="en-US" sz="1800" b="0" i="0" u="none" strike="noStrike" dirty="0">
                <a:effectLst/>
                <a:latin typeface="Arial" panose="020B0604020202020204" pitchFamily="34" charset="0"/>
              </a:rPr>
              <a:t>Advisor</a:t>
            </a:r>
          </a:p>
          <a:p>
            <a:pPr marL="742950" lvl="1" indent="-285750" algn="l" rtl="0" fontAlgn="base">
              <a:lnSpc>
                <a:spcPct val="70000"/>
              </a:lnSpc>
              <a:spcBef>
                <a:spcPts val="500"/>
              </a:spcBef>
              <a:spcAft>
                <a:spcPts val="0"/>
              </a:spcAft>
              <a:buFont typeface="Arial" panose="020B0604020202020204" pitchFamily="34" charset="0"/>
              <a:buChar char="•"/>
            </a:pPr>
            <a:r>
              <a:rPr lang="en-US" b="0" i="0" u="none" strike="noStrike" dirty="0">
                <a:effectLst/>
                <a:latin typeface="Arial" panose="020B0604020202020204" pitchFamily="34" charset="0"/>
              </a:rPr>
              <a:t>Faculty- and program-centric guide on progress</a:t>
            </a:r>
          </a:p>
          <a:p>
            <a:pPr marL="742950" lvl="1" indent="-285750" algn="l" rtl="0" fontAlgn="base">
              <a:lnSpc>
                <a:spcPct val="70000"/>
              </a:lnSpc>
              <a:spcBef>
                <a:spcPts val="500"/>
              </a:spcBef>
              <a:spcAft>
                <a:spcPts val="0"/>
              </a:spcAft>
              <a:buFont typeface="Arial" panose="020B0604020202020204" pitchFamily="34" charset="0"/>
              <a:buChar char="•"/>
            </a:pPr>
            <a:r>
              <a:rPr lang="en-US" b="0" i="0" u="none" strike="noStrike" dirty="0">
                <a:effectLst/>
                <a:latin typeface="Arial" panose="020B0604020202020204" pitchFamily="34" charset="0"/>
              </a:rPr>
              <a:t>Main focus is achievement of educational benchmarks</a:t>
            </a:r>
          </a:p>
          <a:p>
            <a:pPr marL="406400" algn="l" rtl="0" fontAlgn="base">
              <a:lnSpc>
                <a:spcPct val="70000"/>
              </a:lnSpc>
              <a:spcBef>
                <a:spcPts val="500"/>
              </a:spcBef>
              <a:spcAft>
                <a:spcPts val="0"/>
              </a:spcAft>
              <a:buFont typeface="Arial" panose="020B0604020202020204" pitchFamily="34" charset="0"/>
              <a:buChar char="•"/>
            </a:pPr>
            <a:r>
              <a:rPr lang="en-US" sz="1800" b="0" i="0" u="none" strike="noStrike" dirty="0">
                <a:effectLst/>
                <a:latin typeface="Arial" panose="020B0604020202020204" pitchFamily="34" charset="0"/>
              </a:rPr>
              <a:t>Mentor</a:t>
            </a:r>
          </a:p>
          <a:p>
            <a:pPr marL="742950" lvl="1" indent="-285750" algn="l" rtl="0" fontAlgn="base">
              <a:lnSpc>
                <a:spcPct val="70000"/>
              </a:lnSpc>
              <a:spcBef>
                <a:spcPts val="500"/>
              </a:spcBef>
              <a:spcAft>
                <a:spcPts val="0"/>
              </a:spcAft>
              <a:buFont typeface="Arial" panose="020B0604020202020204" pitchFamily="34" charset="0"/>
              <a:buChar char="•"/>
            </a:pPr>
            <a:r>
              <a:rPr lang="en-US" b="0" i="0" u="none" strike="noStrike" dirty="0">
                <a:effectLst/>
                <a:latin typeface="Arial" panose="020B0604020202020204" pitchFamily="34" charset="0"/>
              </a:rPr>
              <a:t>Dual resident- and faculty-centric</a:t>
            </a:r>
          </a:p>
          <a:p>
            <a:pPr marL="742950" lvl="1" indent="-285750" algn="l" rtl="0" fontAlgn="base">
              <a:lnSpc>
                <a:spcPct val="70000"/>
              </a:lnSpc>
              <a:spcBef>
                <a:spcPts val="500"/>
              </a:spcBef>
              <a:spcAft>
                <a:spcPts val="0"/>
              </a:spcAft>
              <a:buFont typeface="Arial" panose="020B0604020202020204" pitchFamily="34" charset="0"/>
              <a:buChar char="•"/>
            </a:pPr>
            <a:r>
              <a:rPr lang="en-US" b="0" i="0" u="none" strike="noStrike" dirty="0">
                <a:effectLst/>
                <a:latin typeface="Arial" panose="020B0604020202020204" pitchFamily="34" charset="0"/>
              </a:rPr>
              <a:t>Main focus is role-modeling</a:t>
            </a:r>
          </a:p>
          <a:p>
            <a:pPr marL="406400" algn="l" rtl="0" fontAlgn="base">
              <a:lnSpc>
                <a:spcPct val="70000"/>
              </a:lnSpc>
              <a:spcBef>
                <a:spcPts val="500"/>
              </a:spcBef>
              <a:spcAft>
                <a:spcPts val="0"/>
              </a:spcAft>
              <a:buFont typeface="Arial" panose="020B0604020202020204" pitchFamily="34" charset="0"/>
              <a:buChar char="•"/>
            </a:pPr>
            <a:r>
              <a:rPr lang="en-US" sz="1800" b="0" i="0" u="none" strike="noStrike" dirty="0">
                <a:effectLst/>
                <a:latin typeface="Arial" panose="020B0604020202020204" pitchFamily="34" charset="0"/>
              </a:rPr>
              <a:t>Coach</a:t>
            </a:r>
          </a:p>
          <a:p>
            <a:pPr marL="742950" lvl="1" indent="-285750" algn="l" rtl="0" fontAlgn="base">
              <a:lnSpc>
                <a:spcPct val="70000"/>
              </a:lnSpc>
              <a:spcBef>
                <a:spcPts val="500"/>
              </a:spcBef>
              <a:spcAft>
                <a:spcPts val="0"/>
              </a:spcAft>
              <a:buFont typeface="Arial" panose="020B0604020202020204" pitchFamily="34" charset="0"/>
              <a:buChar char="•"/>
            </a:pPr>
            <a:r>
              <a:rPr lang="en-US" b="0" i="0" u="none" strike="noStrike" dirty="0">
                <a:effectLst/>
                <a:latin typeface="Arial" panose="020B0604020202020204" pitchFamily="34" charset="0"/>
              </a:rPr>
              <a:t>Resident-focused advocate for competence</a:t>
            </a:r>
          </a:p>
          <a:p>
            <a:pPr marL="742950" lvl="1" indent="-285750" fontAlgn="base">
              <a:lnSpc>
                <a:spcPct val="70000"/>
              </a:lnSpc>
            </a:pPr>
            <a:r>
              <a:rPr lang="en-US" b="0" i="0" u="none" strike="noStrike" dirty="0">
                <a:effectLst/>
                <a:latin typeface="Arial"/>
                <a:cs typeface="Arial"/>
              </a:rPr>
              <a:t>Focus on achieving resident-generated </a:t>
            </a:r>
            <a:r>
              <a:rPr lang="en-US" dirty="0">
                <a:latin typeface="Arial"/>
                <a:cs typeface="Arial"/>
              </a:rPr>
              <a:t>goals for learning</a:t>
            </a:r>
            <a:endParaRPr lang="en-US" b="0" i="0" u="none" strike="noStrike" dirty="0">
              <a:effectLst/>
              <a:latin typeface="Arial" panose="020B0604020202020204" pitchFamily="34" charset="0"/>
            </a:endParaRPr>
          </a:p>
          <a:p>
            <a:pPr marL="0" indent="0" algn="l" rtl="0" fontAlgn="base">
              <a:spcBef>
                <a:spcPts val="1000"/>
              </a:spcBef>
              <a:spcAft>
                <a:spcPts val="0"/>
              </a:spcAft>
              <a:buNone/>
            </a:pPr>
            <a:endParaRPr lang="en-US" b="0" i="0" u="none" strike="noStrike" dirty="0">
              <a:effectLst/>
            </a:endParaRPr>
          </a:p>
        </p:txBody>
      </p:sp>
    </p:spTree>
    <p:extLst>
      <p:ext uri="{BB962C8B-B14F-4D97-AF65-F5344CB8AC3E}">
        <p14:creationId xmlns:p14="http://schemas.microsoft.com/office/powerpoint/2010/main" val="412658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157823-1DF6-7BAB-762C-61C6BE361B8C}"/>
              </a:ext>
            </a:extLst>
          </p:cNvPr>
          <p:cNvPicPr>
            <a:picLocks noGrp="1" noChangeAspect="1"/>
          </p:cNvPicPr>
          <p:nvPr>
            <p:ph idx="4294967295"/>
          </p:nvPr>
        </p:nvPicPr>
        <p:blipFill>
          <a:blip r:embed="rId3"/>
          <a:stretch>
            <a:fillRect/>
          </a:stretch>
        </p:blipFill>
        <p:spPr>
          <a:xfrm>
            <a:off x="2488676" y="127000"/>
            <a:ext cx="4433888" cy="4249738"/>
          </a:xfrm>
          <a:prstGeom prst="rect">
            <a:avLst/>
          </a:prstGeom>
        </p:spPr>
      </p:pic>
    </p:spTree>
    <p:extLst>
      <p:ext uri="{BB962C8B-B14F-4D97-AF65-F5344CB8AC3E}">
        <p14:creationId xmlns:p14="http://schemas.microsoft.com/office/powerpoint/2010/main" val="2739582318"/>
      </p:ext>
    </p:extLst>
  </p:cSld>
  <p:clrMapOvr>
    <a:masterClrMapping/>
  </p:clrMapOvr>
</p:sld>
</file>

<file path=ppt/theme/theme1.xml><?xml version="1.0" encoding="utf-8"?>
<a:theme xmlns:a="http://schemas.openxmlformats.org/drawingml/2006/main" name="Office Theme">
  <a:themeElements>
    <a:clrScheme name="STFM">
      <a:dk1>
        <a:srgbClr val="000000"/>
      </a:dk1>
      <a:lt1>
        <a:srgbClr val="FFFFFF"/>
      </a:lt1>
      <a:dk2>
        <a:srgbClr val="4D4D4F"/>
      </a:dk2>
      <a:lt2>
        <a:srgbClr val="A7A9AC"/>
      </a:lt2>
      <a:accent1>
        <a:srgbClr val="0096D3"/>
      </a:accent1>
      <a:accent2>
        <a:srgbClr val="EF8D2B"/>
      </a:accent2>
      <a:accent3>
        <a:srgbClr val="1D417B"/>
      </a:accent3>
      <a:accent4>
        <a:srgbClr val="ED1163"/>
      </a:accent4>
      <a:accent5>
        <a:srgbClr val="6F69AF"/>
      </a:accent5>
      <a:accent6>
        <a:srgbClr val="00ABC5"/>
      </a:accent6>
      <a:hlink>
        <a:srgbClr val="BED730"/>
      </a:hlink>
      <a:folHlink>
        <a:srgbClr val="FFCB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STFM">
      <a:dk1>
        <a:srgbClr val="000000"/>
      </a:dk1>
      <a:lt1>
        <a:srgbClr val="FFFFFF"/>
      </a:lt1>
      <a:dk2>
        <a:srgbClr val="4D4D4F"/>
      </a:dk2>
      <a:lt2>
        <a:srgbClr val="A7A9AC"/>
      </a:lt2>
      <a:accent1>
        <a:srgbClr val="0096D3"/>
      </a:accent1>
      <a:accent2>
        <a:srgbClr val="EF8D2B"/>
      </a:accent2>
      <a:accent3>
        <a:srgbClr val="1D417B"/>
      </a:accent3>
      <a:accent4>
        <a:srgbClr val="ED1163"/>
      </a:accent4>
      <a:accent5>
        <a:srgbClr val="6F69AF"/>
      </a:accent5>
      <a:accent6>
        <a:srgbClr val="00ABC5"/>
      </a:accent6>
      <a:hlink>
        <a:srgbClr val="BED730"/>
      </a:hlink>
      <a:folHlink>
        <a:srgbClr val="FFCB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5779</TotalTime>
  <Words>5397</Words>
  <Application>Microsoft Macintosh PowerPoint</Application>
  <PresentationFormat>On-screen Show (16:9)</PresentationFormat>
  <Paragraphs>520</Paragraphs>
  <Slides>44</Slides>
  <Notes>42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44</vt:i4>
      </vt:variant>
    </vt:vector>
  </HeadingPairs>
  <TitlesOfParts>
    <vt:vector size="62" baseType="lpstr">
      <vt:lpstr>Adobe Clean</vt:lpstr>
      <vt:lpstr>Aptos</vt:lpstr>
      <vt:lpstr>Arial</vt:lpstr>
      <vt:lpstr>BlinkMacSystemFont</vt:lpstr>
      <vt:lpstr>Calibri</vt:lpstr>
      <vt:lpstr>Calibri Light</vt:lpstr>
      <vt:lpstr>Google Sans</vt:lpstr>
      <vt:lpstr>Helvetica</vt:lpstr>
      <vt:lpstr>Helvetica World Bold</vt:lpstr>
      <vt:lpstr>Lato</vt:lpstr>
      <vt:lpstr>MuseoSans</vt:lpstr>
      <vt:lpstr>Open Sans</vt:lpstr>
      <vt:lpstr>Trebuchet MS</vt:lpstr>
      <vt:lpstr>Wingdings</vt:lpstr>
      <vt:lpstr>Office Theme</vt:lpstr>
      <vt:lpstr>Custom Design</vt:lpstr>
      <vt:lpstr>1_Custom Design</vt:lpstr>
      <vt:lpstr>1_Office Theme</vt:lpstr>
      <vt:lpstr>Advisors and Coaches: The Evolving Role of Faculty &amp; Resident Relationships</vt:lpstr>
      <vt:lpstr>Faculty Development Webinars</vt:lpstr>
      <vt:lpstr>Disclosures</vt:lpstr>
      <vt:lpstr>Learning Objectives</vt:lpstr>
      <vt:lpstr>Poll 1</vt:lpstr>
      <vt:lpstr>Poll 2</vt:lpstr>
      <vt:lpstr>Poll 3</vt:lpstr>
      <vt:lpstr>Evolving Role includes Coaching</vt:lpstr>
      <vt:lpstr>PowerPoint Presentation</vt:lpstr>
      <vt:lpstr>But... Why us (and why now???)</vt:lpstr>
      <vt:lpstr>The ACGME “chimes in”</vt:lpstr>
      <vt:lpstr>But... Why? (Internal Reasons)</vt:lpstr>
      <vt:lpstr>PowerPoint Presentation</vt:lpstr>
      <vt:lpstr>Coaching</vt:lpstr>
      <vt:lpstr>Definition Coaching</vt:lpstr>
      <vt:lpstr>Coaching Keywords</vt:lpstr>
      <vt:lpstr>PowerPoint Presentation</vt:lpstr>
      <vt:lpstr>Literature supports coaching for </vt:lpstr>
      <vt:lpstr>Two Broad Categories GME Coaching</vt:lpstr>
      <vt:lpstr>Two Broad Categories of Coaching in GME </vt:lpstr>
      <vt:lpstr>PowerPoint Presentation</vt:lpstr>
      <vt:lpstr>Master Adaptive Learners Planning, Learning, Assessing, Adjusting</vt:lpstr>
      <vt:lpstr>The Hats You (May) Wear</vt:lpstr>
      <vt:lpstr>Reframe Roles with Coach-Approach Lens</vt:lpstr>
      <vt:lpstr>PowerPoint Presentation</vt:lpstr>
      <vt:lpstr>Decide based on situation and intention</vt:lpstr>
      <vt:lpstr>Faculty Development</vt:lpstr>
      <vt:lpstr>Coaching and Co-Creating the ILP*</vt:lpstr>
      <vt:lpstr>Coaching and Co-Creating the ILP*</vt:lpstr>
      <vt:lpstr>PowerPoint Presentation</vt:lpstr>
      <vt:lpstr>PowerPoint Presentation</vt:lpstr>
      <vt:lpstr>Coaching Skills</vt:lpstr>
      <vt:lpstr>PowerPoint Presentation</vt:lpstr>
      <vt:lpstr>PowerPoint Presentation</vt:lpstr>
      <vt:lpstr>Operational Considerations</vt:lpstr>
      <vt:lpstr> Approaches to Enhance Residency Coaching</vt:lpstr>
      <vt:lpstr>Core Faculty vs External Faculty </vt:lpstr>
      <vt:lpstr>Faculty Experience of Coaching</vt:lpstr>
      <vt:lpstr>Opportunities for Innovation</vt:lpstr>
      <vt:lpstr>Faculty as Coach</vt:lpstr>
      <vt:lpstr>Methods to consider for ILPs</vt:lpstr>
      <vt:lpstr>Quote</vt:lpstr>
      <vt:lpstr>Closing Poll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STFM_Staff_Mac</dc:creator>
  <cp:lastModifiedBy>Author</cp:lastModifiedBy>
  <cp:revision>105</cp:revision>
  <cp:lastPrinted>2024-05-25T18:47:36Z</cp:lastPrinted>
  <dcterms:created xsi:type="dcterms:W3CDTF">2023-10-02T17:35:41Z</dcterms:created>
  <dcterms:modified xsi:type="dcterms:W3CDTF">2024-06-11T01:16:59Z</dcterms:modified>
</cp:coreProperties>
</file>