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711" r:id="rId2"/>
    <p:sldMasterId id="2147483713" r:id="rId3"/>
    <p:sldMasterId id="2147483727" r:id="rId4"/>
    <p:sldMasterId id="2147483717" r:id="rId5"/>
    <p:sldMasterId id="2147483719" r:id="rId6"/>
    <p:sldMasterId id="2147483721" r:id="rId7"/>
    <p:sldMasterId id="2147483723" r:id="rId8"/>
    <p:sldMasterId id="2147483680" r:id="rId9"/>
    <p:sldMasterId id="2147483715" r:id="rId10"/>
    <p:sldMasterId id="2147483778" r:id="rId11"/>
    <p:sldMasterId id="2147483821" r:id="rId12"/>
    <p:sldMasterId id="2147483833" r:id="rId13"/>
    <p:sldMasterId id="2147483845" r:id="rId14"/>
  </p:sldMasterIdLst>
  <p:notesMasterIdLst>
    <p:notesMasterId r:id="rId77"/>
  </p:notesMasterIdLst>
  <p:sldIdLst>
    <p:sldId id="259" r:id="rId15"/>
    <p:sldId id="260" r:id="rId16"/>
    <p:sldId id="261" r:id="rId17"/>
    <p:sldId id="262" r:id="rId18"/>
    <p:sldId id="263" r:id="rId19"/>
    <p:sldId id="264" r:id="rId20"/>
    <p:sldId id="266" r:id="rId21"/>
    <p:sldId id="267" r:id="rId22"/>
    <p:sldId id="268" r:id="rId23"/>
    <p:sldId id="269" r:id="rId24"/>
    <p:sldId id="270" r:id="rId25"/>
    <p:sldId id="271" r:id="rId26"/>
    <p:sldId id="272" r:id="rId27"/>
    <p:sldId id="273" r:id="rId28"/>
    <p:sldId id="294"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274" r:id="rId45"/>
    <p:sldId id="275" r:id="rId46"/>
    <p:sldId id="276" r:id="rId47"/>
    <p:sldId id="277" r:id="rId48"/>
    <p:sldId id="278" r:id="rId49"/>
    <p:sldId id="279" r:id="rId50"/>
    <p:sldId id="280" r:id="rId51"/>
    <p:sldId id="281" r:id="rId52"/>
    <p:sldId id="282" r:id="rId53"/>
    <p:sldId id="283" r:id="rId54"/>
    <p:sldId id="284" r:id="rId55"/>
    <p:sldId id="285" r:id="rId56"/>
    <p:sldId id="286" r:id="rId57"/>
    <p:sldId id="295" r:id="rId58"/>
    <p:sldId id="287" r:id="rId59"/>
    <p:sldId id="288" r:id="rId60"/>
    <p:sldId id="289" r:id="rId61"/>
    <p:sldId id="290" r:id="rId62"/>
    <p:sldId id="291" r:id="rId63"/>
    <p:sldId id="292" r:id="rId64"/>
    <p:sldId id="302" r:id="rId65"/>
    <p:sldId id="318" r:id="rId66"/>
    <p:sldId id="319" r:id="rId67"/>
    <p:sldId id="320" r:id="rId68"/>
    <p:sldId id="321" r:id="rId69"/>
    <p:sldId id="322" r:id="rId70"/>
    <p:sldId id="323" r:id="rId71"/>
    <p:sldId id="324" r:id="rId72"/>
    <p:sldId id="325" r:id="rId73"/>
    <p:sldId id="326" r:id="rId74"/>
    <p:sldId id="327" r:id="rId75"/>
    <p:sldId id="328"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89D"/>
    <a:srgbClr val="636462"/>
    <a:srgbClr val="1D9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7"/>
    <p:restoredTop sz="94694"/>
  </p:normalViewPr>
  <p:slideViewPr>
    <p:cSldViewPr snapToObjects="1">
      <p:cViewPr varScale="1">
        <p:scale>
          <a:sx n="110" d="100"/>
          <a:sy n="110" d="100"/>
        </p:scale>
        <p:origin x="57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Primary Care</c:v>
                </c:pt>
              </c:strCache>
            </c:strRef>
          </c:tx>
          <c:spPr>
            <a:solidFill>
              <a:schemeClr val="accent1"/>
            </a:solidFill>
            <a:ln>
              <a:noFill/>
            </a:ln>
            <a:effectLst/>
          </c:spPr>
          <c:invertIfNegative val="0"/>
          <c:cat>
            <c:strRef>
              <c:f>Sheet1!$A$2:$A$5</c:f>
              <c:strCache>
                <c:ptCount val="3"/>
                <c:pt idx="0">
                  <c:v>URI</c:v>
                </c:pt>
                <c:pt idx="1">
                  <c:v>LRI/Bronchitis</c:v>
                </c:pt>
                <c:pt idx="2">
                  <c:v>Pneumonia</c:v>
                </c:pt>
              </c:strCache>
            </c:strRef>
          </c:cat>
          <c:val>
            <c:numRef>
              <c:f>Sheet1!$B$2:$B$5</c:f>
              <c:numCache>
                <c:formatCode>General</c:formatCode>
                <c:ptCount val="4"/>
                <c:pt idx="0">
                  <c:v>19000000</c:v>
                </c:pt>
                <c:pt idx="1">
                  <c:v>10700000</c:v>
                </c:pt>
                <c:pt idx="2">
                  <c:v>9000000</c:v>
                </c:pt>
              </c:numCache>
            </c:numRef>
          </c:val>
          <c:extLst>
            <c:ext xmlns:c16="http://schemas.microsoft.com/office/drawing/2014/chart" uri="{C3380CC4-5D6E-409C-BE32-E72D297353CC}">
              <c16:uniqueId val="{00000000-3F13-42BC-B9A1-860D1D2D5C30}"/>
            </c:ext>
          </c:extLst>
        </c:ser>
        <c:ser>
          <c:idx val="1"/>
          <c:order val="1"/>
          <c:tx>
            <c:strRef>
              <c:f>Sheet1!$C$1</c:f>
              <c:strCache>
                <c:ptCount val="1"/>
                <c:pt idx="0">
                  <c:v>Hospital</c:v>
                </c:pt>
              </c:strCache>
            </c:strRef>
          </c:tx>
          <c:spPr>
            <a:solidFill>
              <a:schemeClr val="accent2"/>
            </a:solidFill>
            <a:ln>
              <a:noFill/>
            </a:ln>
            <a:effectLst/>
          </c:spPr>
          <c:invertIfNegative val="0"/>
          <c:cat>
            <c:strRef>
              <c:f>Sheet1!$A$2:$A$5</c:f>
              <c:strCache>
                <c:ptCount val="3"/>
                <c:pt idx="0">
                  <c:v>URI</c:v>
                </c:pt>
                <c:pt idx="1">
                  <c:v>LRI/Bronchitis</c:v>
                </c:pt>
                <c:pt idx="2">
                  <c:v>Pneumonia</c:v>
                </c:pt>
              </c:strCache>
            </c:strRef>
          </c:cat>
          <c:val>
            <c:numRef>
              <c:f>Sheet1!$C$2:$C$5</c:f>
              <c:numCache>
                <c:formatCode>General</c:formatCode>
                <c:ptCount val="4"/>
                <c:pt idx="0">
                  <c:v>263000</c:v>
                </c:pt>
                <c:pt idx="1">
                  <c:v>372000</c:v>
                </c:pt>
                <c:pt idx="2">
                  <c:v>890000</c:v>
                </c:pt>
              </c:numCache>
            </c:numRef>
          </c:val>
          <c:extLst>
            <c:ext xmlns:c16="http://schemas.microsoft.com/office/drawing/2014/chart" uri="{C3380CC4-5D6E-409C-BE32-E72D297353CC}">
              <c16:uniqueId val="{00000001-3F13-42BC-B9A1-860D1D2D5C30}"/>
            </c:ext>
          </c:extLst>
        </c:ser>
        <c:dLbls>
          <c:showLegendKey val="0"/>
          <c:showVal val="0"/>
          <c:showCatName val="0"/>
          <c:showSerName val="0"/>
          <c:showPercent val="0"/>
          <c:showBubbleSize val="0"/>
        </c:dLbls>
        <c:gapWidth val="219"/>
        <c:overlap val="-27"/>
        <c:axId val="508074384"/>
        <c:axId val="733090552"/>
      </c:barChart>
      <c:catAx>
        <c:axId val="50807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33090552"/>
        <c:crosses val="autoZero"/>
        <c:auto val="1"/>
        <c:lblAlgn val="ctr"/>
        <c:lblOffset val="100"/>
        <c:noMultiLvlLbl val="0"/>
      </c:catAx>
      <c:valAx>
        <c:axId val="733090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807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48086352802854"/>
          <c:y val="6.7893499762935197E-2"/>
          <c:w val="0.68401608434311445"/>
          <c:h val="0.77550285319356482"/>
        </c:manualLayout>
      </c:layout>
      <c:barChart>
        <c:barDir val="col"/>
        <c:grouping val="clustered"/>
        <c:varyColors val="0"/>
        <c:ser>
          <c:idx val="0"/>
          <c:order val="0"/>
          <c:tx>
            <c:strRef>
              <c:f>Sheet1!$B$1</c:f>
              <c:strCache>
                <c:ptCount val="1"/>
                <c:pt idx="0">
                  <c:v>Eastern Colorado</c:v>
                </c:pt>
              </c:strCache>
            </c:strRef>
          </c:tx>
          <c:spPr>
            <a:solidFill>
              <a:schemeClr val="tx1"/>
            </a:solidFill>
          </c:spPr>
          <c:invertIfNegative val="0"/>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General</c:formatCode>
                <c:ptCount val="6"/>
                <c:pt idx="0">
                  <c:v>13</c:v>
                </c:pt>
                <c:pt idx="1">
                  <c:v>8.5</c:v>
                </c:pt>
                <c:pt idx="2">
                  <c:v>7.8</c:v>
                </c:pt>
                <c:pt idx="3">
                  <c:v>7.5</c:v>
                </c:pt>
                <c:pt idx="4">
                  <c:v>6.5</c:v>
                </c:pt>
                <c:pt idx="5">
                  <c:v>6.7</c:v>
                </c:pt>
              </c:numCache>
            </c:numRef>
          </c:val>
          <c:extLst>
            <c:ext xmlns:c16="http://schemas.microsoft.com/office/drawing/2014/chart" uri="{C3380CC4-5D6E-409C-BE32-E72D297353CC}">
              <c16:uniqueId val="{00000000-2BD4-4141-9EEC-9540FEBF42F8}"/>
            </c:ext>
          </c:extLst>
        </c:ser>
        <c:ser>
          <c:idx val="1"/>
          <c:order val="1"/>
          <c:tx>
            <c:strRef>
              <c:f>Sheet1!$C$1</c:f>
              <c:strCache>
                <c:ptCount val="1"/>
                <c:pt idx="0">
                  <c:v>All Colorado</c:v>
                </c:pt>
              </c:strCache>
            </c:strRef>
          </c:tx>
          <c:spPr>
            <a:solidFill>
              <a:schemeClr val="bg2">
                <a:lumMod val="75000"/>
              </a:schemeClr>
            </a:solidFill>
          </c:spPr>
          <c:invertIfNegative val="0"/>
          <c:cat>
            <c:numRef>
              <c:f>Sheet1!$A$2:$A$7</c:f>
              <c:numCache>
                <c:formatCode>General</c:formatCode>
                <c:ptCount val="6"/>
                <c:pt idx="0">
                  <c:v>2006</c:v>
                </c:pt>
                <c:pt idx="1">
                  <c:v>2007</c:v>
                </c:pt>
                <c:pt idx="2">
                  <c:v>2008</c:v>
                </c:pt>
                <c:pt idx="3">
                  <c:v>2009</c:v>
                </c:pt>
                <c:pt idx="4">
                  <c:v>2010</c:v>
                </c:pt>
                <c:pt idx="5">
                  <c:v>2011</c:v>
                </c:pt>
              </c:numCache>
            </c:numRef>
          </c:cat>
          <c:val>
            <c:numRef>
              <c:f>Sheet1!$C$2:$C$7</c:f>
              <c:numCache>
                <c:formatCode>General</c:formatCode>
                <c:ptCount val="6"/>
                <c:pt idx="0">
                  <c:v>8.6999999999999993</c:v>
                </c:pt>
                <c:pt idx="1">
                  <c:v>8.4</c:v>
                </c:pt>
                <c:pt idx="2">
                  <c:v>9</c:v>
                </c:pt>
                <c:pt idx="3">
                  <c:v>9.5</c:v>
                </c:pt>
                <c:pt idx="4">
                  <c:v>8.3000000000000007</c:v>
                </c:pt>
                <c:pt idx="5">
                  <c:v>8.4</c:v>
                </c:pt>
              </c:numCache>
            </c:numRef>
          </c:val>
          <c:extLst>
            <c:ext xmlns:c16="http://schemas.microsoft.com/office/drawing/2014/chart" uri="{C3380CC4-5D6E-409C-BE32-E72D297353CC}">
              <c16:uniqueId val="{00000001-2BD4-4141-9EEC-9540FEBF42F8}"/>
            </c:ext>
          </c:extLst>
        </c:ser>
        <c:dLbls>
          <c:showLegendKey val="0"/>
          <c:showVal val="0"/>
          <c:showCatName val="0"/>
          <c:showSerName val="0"/>
          <c:showPercent val="0"/>
          <c:showBubbleSize val="0"/>
        </c:dLbls>
        <c:gapWidth val="150"/>
        <c:axId val="292135384"/>
        <c:axId val="292137736"/>
      </c:barChart>
      <c:catAx>
        <c:axId val="292135384"/>
        <c:scaling>
          <c:orientation val="minMax"/>
        </c:scaling>
        <c:delete val="0"/>
        <c:axPos val="b"/>
        <c:title>
          <c:tx>
            <c:rich>
              <a:bodyPr/>
              <a:lstStyle/>
              <a:p>
                <a:pPr>
                  <a:defRPr/>
                </a:pPr>
                <a:r>
                  <a:rPr lang="en-US" dirty="0">
                    <a:latin typeface="Times New Roman" panose="02020603050405020304" pitchFamily="18" charset="0"/>
                    <a:cs typeface="Times New Roman" panose="02020603050405020304" pitchFamily="18" charset="0"/>
                  </a:rPr>
                  <a:t>Year</a:t>
                </a:r>
              </a:p>
            </c:rich>
          </c:tx>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92137736"/>
        <c:crosses val="autoZero"/>
        <c:auto val="1"/>
        <c:lblAlgn val="ctr"/>
        <c:lblOffset val="100"/>
        <c:noMultiLvlLbl val="0"/>
      </c:catAx>
      <c:valAx>
        <c:axId val="292137736"/>
        <c:scaling>
          <c:orientation val="minMax"/>
          <c:min val="4"/>
        </c:scaling>
        <c:delete val="0"/>
        <c:axPos val="l"/>
        <c:majorGridlines/>
        <c:title>
          <c:tx>
            <c:rich>
              <a:bodyPr/>
              <a:lstStyle/>
              <a:p>
                <a:pPr>
                  <a:defRPr>
                    <a:latin typeface="Times New Roman" panose="02020603050405020304" pitchFamily="18" charset="0"/>
                    <a:cs typeface="Times New Roman" panose="02020603050405020304" pitchFamily="18" charset="0"/>
                  </a:defRPr>
                </a:pPr>
                <a:r>
                  <a:rPr lang="en-US" sz="1600" dirty="0">
                    <a:latin typeface="Times New Roman" panose="02020603050405020304" pitchFamily="18" charset="0"/>
                    <a:cs typeface="Times New Roman" panose="02020603050405020304" pitchFamily="18" charset="0"/>
                  </a:rPr>
                  <a:t>Hospitalizations per 10,000</a:t>
                </a:r>
              </a:p>
            </c:rich>
          </c:tx>
          <c:overlay val="0"/>
        </c:title>
        <c:numFmt formatCode="General"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en-US"/>
          </a:p>
        </c:txPr>
        <c:crossAx val="292135384"/>
        <c:crosses val="autoZero"/>
        <c:crossBetween val="between"/>
      </c:valAx>
    </c:plotArea>
    <c:legend>
      <c:legendPos val="r"/>
      <c:overlay val="0"/>
      <c:txPr>
        <a:bodyPr/>
        <a:lstStyle/>
        <a:p>
          <a:pPr>
            <a:defRPr sz="1200">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97321918035018E-2"/>
          <c:y val="7.2376305498295906E-2"/>
          <c:w val="0.91604424258701866"/>
          <c:h val="0.82424264298891348"/>
        </c:manualLayout>
      </c:layout>
      <c:lineChart>
        <c:grouping val="standard"/>
        <c:varyColors val="0"/>
        <c:ser>
          <c:idx val="1"/>
          <c:order val="0"/>
          <c:tx>
            <c:strRef>
              <c:f>Sheet1!$C$1</c:f>
              <c:strCache>
                <c:ptCount val="1"/>
                <c:pt idx="0">
                  <c:v># Patients (by Patient County)</c:v>
                </c:pt>
              </c:strCache>
            </c:strRef>
          </c:tx>
          <c:spPr>
            <a:ln w="412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2015</c:v>
                </c:pt>
                <c:pt idx="1">
                  <c:v>2016</c:v>
                </c:pt>
                <c:pt idx="2">
                  <c:v>2017</c:v>
                </c:pt>
                <c:pt idx="3">
                  <c:v>2018</c:v>
                </c:pt>
                <c:pt idx="4">
                  <c:v>2019*</c:v>
                </c:pt>
              </c:strCache>
            </c:strRef>
          </c:cat>
          <c:val>
            <c:numRef>
              <c:f>Sheet1!$C$2:$C$6</c:f>
              <c:numCache>
                <c:formatCode>General</c:formatCode>
                <c:ptCount val="5"/>
                <c:pt idx="0">
                  <c:v>453</c:v>
                </c:pt>
                <c:pt idx="1">
                  <c:v>425</c:v>
                </c:pt>
                <c:pt idx="2">
                  <c:v>501</c:v>
                </c:pt>
                <c:pt idx="3">
                  <c:v>649</c:v>
                </c:pt>
                <c:pt idx="4">
                  <c:v>686</c:v>
                </c:pt>
              </c:numCache>
            </c:numRef>
          </c:val>
          <c:smooth val="0"/>
          <c:extLst>
            <c:ext xmlns:c16="http://schemas.microsoft.com/office/drawing/2014/chart" uri="{C3380CC4-5D6E-409C-BE32-E72D297353CC}">
              <c16:uniqueId val="{00000001-EF30-4192-AFC6-48E2268C4AEE}"/>
            </c:ext>
          </c:extLst>
        </c:ser>
        <c:dLbls>
          <c:dLblPos val="t"/>
          <c:showLegendKey val="0"/>
          <c:showVal val="1"/>
          <c:showCatName val="0"/>
          <c:showSerName val="0"/>
          <c:showPercent val="0"/>
          <c:showBubbleSize val="0"/>
        </c:dLbls>
        <c:smooth val="0"/>
        <c:axId val="1173603696"/>
        <c:axId val="1173600368"/>
      </c:lineChart>
      <c:catAx>
        <c:axId val="117360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600368"/>
        <c:crosses val="autoZero"/>
        <c:auto val="1"/>
        <c:lblAlgn val="ctr"/>
        <c:lblOffset val="100"/>
        <c:noMultiLvlLbl val="0"/>
      </c:catAx>
      <c:valAx>
        <c:axId val="11736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603696"/>
        <c:crosses val="autoZero"/>
        <c:crossBetween val="between"/>
      </c:valAx>
      <c:spPr>
        <a:noFill/>
        <a:ln>
          <a:noFill/>
        </a:ln>
        <a:effectLst/>
      </c:spPr>
    </c:plotArea>
    <c:legend>
      <c:legendPos val="b"/>
      <c:layout>
        <c:manualLayout>
          <c:xMode val="edge"/>
          <c:yMode val="edge"/>
          <c:x val="0.2350441787029118"/>
          <c:y val="0.65925292360619214"/>
          <c:w val="0.54968472065494001"/>
          <c:h val="0.1598062532124158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solidFill>
        <a:schemeClr val="tx1">
          <a:lumMod val="65000"/>
          <a:lumOff val="35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F4A1-6149-9893-F8332B4C4FCC}"/>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F4A1-6149-9893-F8332B4C4FCC}"/>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F4A1-6149-9893-F8332B4C4FCC}"/>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F4A1-6149-9893-F8332B4C4FCC}"/>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F4A1-6149-9893-F8332B4C4FCC}"/>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F4A1-6149-9893-F8332B4C4FCC}"/>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F4A1-6149-9893-F8332B4C4FCC}"/>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F4A1-6149-9893-F8332B4C4FCC}"/>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F4A1-6149-9893-F8332B4C4FCC}"/>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F4A1-6149-9893-F8332B4C4FCC}"/>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F4A1-6149-9893-F8332B4C4FCC}"/>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
          <c:w val="0.17709386326709162"/>
          <c:h val="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0.65241</cdr:x>
      <cdr:y>0.13969</cdr:y>
    </cdr:from>
    <cdr:to>
      <cdr:x>0.97218</cdr:x>
      <cdr:y>0.37171</cdr:y>
    </cdr:to>
    <cdr:sp macro="" textlink="">
      <cdr:nvSpPr>
        <cdr:cNvPr id="2" name="TextBox 1">
          <a:extLst xmlns:a="http://schemas.openxmlformats.org/drawingml/2006/main">
            <a:ext uri="{FF2B5EF4-FFF2-40B4-BE49-F238E27FC236}">
              <a16:creationId xmlns:a16="http://schemas.microsoft.com/office/drawing/2014/main" id="{4D9C973F-9E55-4D25-8081-F3033C19EFD8}"/>
            </a:ext>
          </a:extLst>
        </cdr:cNvPr>
        <cdr:cNvSpPr txBox="1"/>
      </cdr:nvSpPr>
      <cdr:spPr>
        <a:xfrm xmlns:a="http://schemas.openxmlformats.org/drawingml/2006/main">
          <a:off x="5386906" y="530353"/>
          <a:ext cx="2640319" cy="880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Times New Roman" panose="02020603050405020304" pitchFamily="18" charset="0"/>
              <a:cs typeface="Times New Roman" panose="02020603050405020304" pitchFamily="18" charset="0"/>
            </a:rPr>
            <a:t>MEPS data for 2017 based on care for URI/LRI/Bronchitis/Pneumonia</a:t>
          </a:r>
        </a:p>
      </cdr:txBody>
    </cdr:sp>
  </cdr:relSizeAnchor>
</c:userShapes>
</file>

<file path=ppt/drawings/drawing2.xml><?xml version="1.0" encoding="utf-8"?>
<c:userShapes xmlns:c="http://schemas.openxmlformats.org/drawingml/2006/chart">
  <cdr:relSizeAnchor xmlns:cdr="http://schemas.openxmlformats.org/drawingml/2006/chartDrawing">
    <cdr:from>
      <cdr:x>0.52402</cdr:x>
      <cdr:y>0.53243</cdr:y>
    </cdr:from>
    <cdr:to>
      <cdr:x>0.79401</cdr:x>
      <cdr:y>0.62457</cdr:y>
    </cdr:to>
    <cdr:sp macro="" textlink="">
      <cdr:nvSpPr>
        <cdr:cNvPr id="2" name="TextBox 1">
          <a:extLst xmlns:a="http://schemas.openxmlformats.org/drawingml/2006/main">
            <a:ext uri="{FF2B5EF4-FFF2-40B4-BE49-F238E27FC236}">
              <a16:creationId xmlns:a16="http://schemas.microsoft.com/office/drawing/2014/main" id="{A02A469E-8651-484B-A3D3-67CE52D750DE}"/>
            </a:ext>
          </a:extLst>
        </cdr:cNvPr>
        <cdr:cNvSpPr txBox="1"/>
      </cdr:nvSpPr>
      <cdr:spPr>
        <a:xfrm xmlns:a="http://schemas.openxmlformats.org/drawingml/2006/main">
          <a:off x="4716806" y="1835862"/>
          <a:ext cx="2430162" cy="317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solidFill>
                <a:schemeClr val="accent5">
                  <a:lumMod val="50000"/>
                </a:schemeClr>
              </a:solidFill>
              <a:latin typeface="Arial" panose="020B0604020202020204" pitchFamily="34" charset="0"/>
              <a:cs typeface="Arial" panose="020B0604020202020204" pitchFamily="34" charset="0"/>
            </a:rPr>
            <a:t>United States</a:t>
          </a:r>
          <a:endParaRPr lang="en-US" sz="1100" dirty="0">
            <a:solidFill>
              <a:schemeClr val="accent5">
                <a:lumMod val="50000"/>
              </a:schemeClr>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9ED0C-EE95-40BE-AF1A-BCDDC3CE62D4}" type="datetimeFigureOut">
              <a:rPr lang="en-US" smtClean="0"/>
              <a:t>9/25/2020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F27FC1-088C-4943-B651-EAE6CD699144}" type="slidenum">
              <a:rPr lang="en-US" smtClean="0"/>
              <a:t>‹#›</a:t>
            </a:fld>
            <a:endParaRPr lang="en-US"/>
          </a:p>
        </p:txBody>
      </p:sp>
    </p:spTree>
    <p:extLst>
      <p:ext uri="{BB962C8B-B14F-4D97-AF65-F5344CB8AC3E}">
        <p14:creationId xmlns:p14="http://schemas.microsoft.com/office/powerpoint/2010/main" val="472883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 Elective Rural Sustainability Payment – National TERSA; set at Median Direct Costs (GAO report) for 2015, updated by CPI-U Medicare Services</a:t>
            </a:r>
          </a:p>
          <a:p>
            <a:r>
              <a:rPr lang="en-US" dirty="0"/>
              <a:t>Rural Training Tracks – Get full TERSA; for full training time no matter location</a:t>
            </a:r>
          </a:p>
          <a:p>
            <a:r>
              <a:rPr lang="en-US" dirty="0"/>
              <a:t>Urban TERSA – set at half the National TERSA</a:t>
            </a:r>
          </a:p>
          <a:p>
            <a:r>
              <a:rPr lang="en-US" dirty="0"/>
              <a:t>Rural Hospitals – Receive National TERSA minus any payments they receive from Medicare (Direct costs, IME or DME). </a:t>
            </a:r>
          </a:p>
          <a:p>
            <a:r>
              <a:rPr lang="en-US" dirty="0"/>
              <a:t>Urban Hospitals – Receive the Urban TERSA minus any payments they receive from Medicare (IME or DME)</a:t>
            </a:r>
          </a:p>
        </p:txBody>
      </p:sp>
      <p:sp>
        <p:nvSpPr>
          <p:cNvPr id="4" name="Slide Number Placeholder 3"/>
          <p:cNvSpPr>
            <a:spLocks noGrp="1"/>
          </p:cNvSpPr>
          <p:nvPr>
            <p:ph type="sldNum" sz="quarter" idx="5"/>
          </p:nvPr>
        </p:nvSpPr>
        <p:spPr/>
        <p:txBody>
          <a:bodyPr/>
          <a:lstStyle/>
          <a:p>
            <a:fld id="{81D0A817-30F6-4D4B-8268-2999FC95CC8B}" type="slidenum">
              <a:rPr lang="en-US" smtClean="0"/>
              <a:t>1</a:t>
            </a:fld>
            <a:endParaRPr lang="en-US"/>
          </a:p>
        </p:txBody>
      </p:sp>
    </p:spTree>
    <p:extLst>
      <p:ext uri="{BB962C8B-B14F-4D97-AF65-F5344CB8AC3E}">
        <p14:creationId xmlns:p14="http://schemas.microsoft.com/office/powerpoint/2010/main" val="1603338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And here is some additional stuff that was mentioned but may not have been included in the recommendations. </a:t>
            </a:r>
          </a:p>
        </p:txBody>
      </p:sp>
      <p:sp>
        <p:nvSpPr>
          <p:cNvPr id="4" name="Slide Number Placeholder 3"/>
          <p:cNvSpPr>
            <a:spLocks noGrp="1"/>
          </p:cNvSpPr>
          <p:nvPr>
            <p:ph type="sldNum" sz="quarter" idx="5"/>
          </p:nvPr>
        </p:nvSpPr>
        <p:spPr/>
        <p:txBody>
          <a:bodyPr/>
          <a:lstStyle/>
          <a:p>
            <a:fld id="{9475F91D-9A0C-4A66-A5BA-A392FC7E9517}" type="slidenum">
              <a:rPr lang="en-US" smtClean="0"/>
              <a:t>12</a:t>
            </a:fld>
            <a:endParaRPr lang="en-US"/>
          </a:p>
        </p:txBody>
      </p:sp>
    </p:spTree>
    <p:extLst>
      <p:ext uri="{BB962C8B-B14F-4D97-AF65-F5344CB8AC3E}">
        <p14:creationId xmlns:p14="http://schemas.microsoft.com/office/powerpoint/2010/main" val="28710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might have been. Had we been funding primary care research over the past 2 decades, how different might this pandemic have been.</a:t>
            </a:r>
          </a:p>
        </p:txBody>
      </p:sp>
      <p:sp>
        <p:nvSpPr>
          <p:cNvPr id="4" name="Slide Number Placeholder 3"/>
          <p:cNvSpPr>
            <a:spLocks noGrp="1"/>
          </p:cNvSpPr>
          <p:nvPr>
            <p:ph type="sldNum" sz="quarter" idx="5"/>
          </p:nvPr>
        </p:nvSpPr>
        <p:spPr/>
        <p:txBody>
          <a:bodyPr/>
          <a:lstStyle/>
          <a:p>
            <a:fld id="{9475F91D-9A0C-4A66-A5BA-A392FC7E9517}" type="slidenum">
              <a:rPr lang="en-US" smtClean="0"/>
              <a:t>13</a:t>
            </a:fld>
            <a:endParaRPr lang="en-US"/>
          </a:p>
        </p:txBody>
      </p:sp>
    </p:spTree>
    <p:extLst>
      <p:ext uri="{BB962C8B-B14F-4D97-AF65-F5344CB8AC3E}">
        <p14:creationId xmlns:p14="http://schemas.microsoft.com/office/powerpoint/2010/main" val="258573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5F91D-9A0C-4A66-A5BA-A392FC7E9517}" type="slidenum">
              <a:rPr lang="en-US" smtClean="0"/>
              <a:t>14</a:t>
            </a:fld>
            <a:endParaRPr lang="en-US"/>
          </a:p>
        </p:txBody>
      </p:sp>
    </p:spTree>
    <p:extLst>
      <p:ext uri="{BB962C8B-B14F-4D97-AF65-F5344CB8AC3E}">
        <p14:creationId xmlns:p14="http://schemas.microsoft.com/office/powerpoint/2010/main" val="2052052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 Elective Rural Sustainability Payment – National TERSA; set at Median Direct Costs (GAO report) for 2015, updated by CPI-U Medicare Services</a:t>
            </a:r>
          </a:p>
          <a:p>
            <a:r>
              <a:rPr lang="en-US" dirty="0"/>
              <a:t>Rural Training Tracks – Get full TERSA; for full training time no matter location</a:t>
            </a:r>
          </a:p>
          <a:p>
            <a:r>
              <a:rPr lang="en-US" dirty="0"/>
              <a:t>Urban TERSA – set at half the National TERSA</a:t>
            </a:r>
          </a:p>
          <a:p>
            <a:r>
              <a:rPr lang="en-US" dirty="0"/>
              <a:t>Rural Hospitals – Receive National TERSA minus any payments they receive from Medicare (Direct costs, IME or DME). </a:t>
            </a:r>
          </a:p>
          <a:p>
            <a:r>
              <a:rPr lang="en-US" dirty="0"/>
              <a:t>Urban Hospitals – Receive the Urban TERSA minus any payments they receive from Medicare (IME or DME)</a:t>
            </a:r>
          </a:p>
        </p:txBody>
      </p:sp>
      <p:sp>
        <p:nvSpPr>
          <p:cNvPr id="4" name="Slide Number Placeholder 3"/>
          <p:cNvSpPr>
            <a:spLocks noGrp="1"/>
          </p:cNvSpPr>
          <p:nvPr>
            <p:ph type="sldNum" sz="quarter" idx="5"/>
          </p:nvPr>
        </p:nvSpPr>
        <p:spPr/>
        <p:txBody>
          <a:bodyPr/>
          <a:lstStyle/>
          <a:p>
            <a:fld id="{81D0A817-30F6-4D4B-8268-2999FC95CC8B}" type="slidenum">
              <a:rPr lang="en-US" smtClean="0"/>
              <a:t>15</a:t>
            </a:fld>
            <a:endParaRPr lang="en-US"/>
          </a:p>
        </p:txBody>
      </p:sp>
    </p:spTree>
    <p:extLst>
      <p:ext uri="{BB962C8B-B14F-4D97-AF65-F5344CB8AC3E}">
        <p14:creationId xmlns:p14="http://schemas.microsoft.com/office/powerpoint/2010/main" val="160333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16</a:t>
            </a:fld>
            <a:endParaRPr lang="en-US" dirty="0"/>
          </a:p>
        </p:txBody>
      </p:sp>
    </p:spTree>
    <p:extLst>
      <p:ext uri="{BB962C8B-B14F-4D97-AF65-F5344CB8AC3E}">
        <p14:creationId xmlns:p14="http://schemas.microsoft.com/office/powerpoint/2010/main" val="854479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17</a:t>
            </a:fld>
            <a:endParaRPr lang="en-US" dirty="0"/>
          </a:p>
        </p:txBody>
      </p:sp>
    </p:spTree>
    <p:extLst>
      <p:ext uri="{BB962C8B-B14F-4D97-AF65-F5344CB8AC3E}">
        <p14:creationId xmlns:p14="http://schemas.microsoft.com/office/powerpoint/2010/main" val="180452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18</a:t>
            </a:fld>
            <a:endParaRPr lang="en-US" dirty="0"/>
          </a:p>
        </p:txBody>
      </p:sp>
    </p:spTree>
    <p:extLst>
      <p:ext uri="{BB962C8B-B14F-4D97-AF65-F5344CB8AC3E}">
        <p14:creationId xmlns:p14="http://schemas.microsoft.com/office/powerpoint/2010/main" val="375100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19</a:t>
            </a:fld>
            <a:endParaRPr lang="en-US" dirty="0"/>
          </a:p>
        </p:txBody>
      </p:sp>
    </p:spTree>
    <p:extLst>
      <p:ext uri="{BB962C8B-B14F-4D97-AF65-F5344CB8AC3E}">
        <p14:creationId xmlns:p14="http://schemas.microsoft.com/office/powerpoint/2010/main" val="9494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20</a:t>
            </a:fld>
            <a:endParaRPr lang="en-US" dirty="0"/>
          </a:p>
        </p:txBody>
      </p:sp>
    </p:spTree>
    <p:extLst>
      <p:ext uri="{BB962C8B-B14F-4D97-AF65-F5344CB8AC3E}">
        <p14:creationId xmlns:p14="http://schemas.microsoft.com/office/powerpoint/2010/main" val="4117989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536CA0-A20F-2644-BDEF-FE899B2BD1C5}" type="slidenum">
              <a:rPr lang="en-US" smtClean="0"/>
              <a:pPr/>
              <a:t>21</a:t>
            </a:fld>
            <a:endParaRPr lang="en-US" dirty="0"/>
          </a:p>
        </p:txBody>
      </p:sp>
    </p:spTree>
    <p:extLst>
      <p:ext uri="{BB962C8B-B14F-4D97-AF65-F5344CB8AC3E}">
        <p14:creationId xmlns:p14="http://schemas.microsoft.com/office/powerpoint/2010/main" val="187008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Describe KW box. – Where is prima</a:t>
            </a:r>
          </a:p>
          <a:p>
            <a:r>
              <a:rPr lang="en-US" dirty="0"/>
              <a:t>Early</a:t>
            </a:r>
            <a:r>
              <a:rPr lang="en-US" baseline="0" dirty="0"/>
              <a:t> example of transformative primary care research by the great primary care physician Kerr White.</a:t>
            </a:r>
          </a:p>
          <a:p>
            <a:r>
              <a:rPr lang="en-US" baseline="0" dirty="0"/>
              <a:t>1000 people in the community</a:t>
            </a:r>
          </a:p>
          <a:p>
            <a:r>
              <a:rPr lang="en-US" baseline="0" dirty="0"/>
              <a:t>In a given month</a:t>
            </a:r>
          </a:p>
          <a:p>
            <a:r>
              <a:rPr lang="en-US" baseline="0" dirty="0"/>
              <a:t> 	750 experience illness or injury</a:t>
            </a:r>
          </a:p>
          <a:p>
            <a:r>
              <a:rPr lang="en-US" baseline="0" dirty="0"/>
              <a:t>	250 seek primary care</a:t>
            </a:r>
          </a:p>
          <a:p>
            <a:r>
              <a:rPr lang="en-US" baseline="0" dirty="0"/>
              <a:t>	10 hospitalized</a:t>
            </a:r>
          </a:p>
          <a:p>
            <a:r>
              <a:rPr lang="en-US" baseline="0" dirty="0"/>
              <a:t>	1 hospitalized in an academic health center</a:t>
            </a:r>
          </a:p>
          <a:p>
            <a:r>
              <a:rPr lang="en-US" baseline="0" dirty="0"/>
              <a:t>Repeated in 2000 with similar findings.</a:t>
            </a:r>
          </a:p>
          <a:p>
            <a:r>
              <a:rPr lang="en-US" baseline="0" dirty="0"/>
              <a:t>	we know a lot about the 1 per 1000. Primary care research begins to help us understand the bigger boxes, the 250, the 750, and maybe even the 250 who are well this month.  The border between well and ill, between ill and care seeking, between primary care and hospital  may be crucial to understand how to provide access, high quality, and patient-centered care.</a:t>
            </a:r>
            <a:endParaRPr lang="en-US" dirty="0"/>
          </a:p>
          <a:p>
            <a:r>
              <a:rPr lang="en-US" dirty="0"/>
              <a:t>Primary care and family medicine</a:t>
            </a:r>
          </a:p>
        </p:txBody>
      </p:sp>
      <p:sp>
        <p:nvSpPr>
          <p:cNvPr id="4" name="Slide Number Placeholder 3"/>
          <p:cNvSpPr>
            <a:spLocks noGrp="1"/>
          </p:cNvSpPr>
          <p:nvPr>
            <p:ph type="sldNum" sz="quarter" idx="5"/>
          </p:nvPr>
        </p:nvSpPr>
        <p:spPr/>
        <p:txBody>
          <a:bodyPr/>
          <a:lstStyle/>
          <a:p>
            <a:fld id="{B22920D2-1DA6-434A-B4E8-044A48498EF4}" type="slidenum">
              <a:rPr lang="en-US" smtClean="0"/>
              <a:t>4</a:t>
            </a:fld>
            <a:endParaRPr lang="en-US"/>
          </a:p>
        </p:txBody>
      </p:sp>
    </p:spTree>
    <p:extLst>
      <p:ext uri="{BB962C8B-B14F-4D97-AF65-F5344CB8AC3E}">
        <p14:creationId xmlns:p14="http://schemas.microsoft.com/office/powerpoint/2010/main" val="234355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22</a:t>
            </a:fld>
            <a:endParaRPr lang="en-US" dirty="0"/>
          </a:p>
        </p:txBody>
      </p:sp>
    </p:spTree>
    <p:extLst>
      <p:ext uri="{BB962C8B-B14F-4D97-AF65-F5344CB8AC3E}">
        <p14:creationId xmlns:p14="http://schemas.microsoft.com/office/powerpoint/2010/main" val="1406864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36CA0-A20F-2644-BDEF-FE899B2BD1C5}" type="slidenum">
              <a:rPr lang="en-US" smtClean="0"/>
              <a:pPr/>
              <a:t>23</a:t>
            </a:fld>
            <a:endParaRPr lang="en-US" dirty="0"/>
          </a:p>
        </p:txBody>
      </p:sp>
    </p:spTree>
    <p:extLst>
      <p:ext uri="{BB962C8B-B14F-4D97-AF65-F5344CB8AC3E}">
        <p14:creationId xmlns:p14="http://schemas.microsoft.com/office/powerpoint/2010/main" val="222624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latin typeface="Futura Std Book" panose="020B0502020204020303" pitchFamily="34" charset="0"/>
            </a:endParaRPr>
          </a:p>
        </p:txBody>
      </p:sp>
      <p:sp>
        <p:nvSpPr>
          <p:cNvPr id="4" name="Slide Number Placeholder 3"/>
          <p:cNvSpPr>
            <a:spLocks noGrp="1"/>
          </p:cNvSpPr>
          <p:nvPr>
            <p:ph type="sldNum" sz="quarter" idx="5"/>
          </p:nvPr>
        </p:nvSpPr>
        <p:spPr/>
        <p:txBody>
          <a:bodyPr/>
          <a:lstStyle/>
          <a:p>
            <a:fld id="{54536CA0-A20F-2644-BDEF-FE899B2BD1C5}" type="slidenum">
              <a:rPr lang="en-US" smtClean="0"/>
              <a:pPr/>
              <a:t>24</a:t>
            </a:fld>
            <a:endParaRPr lang="en-US" dirty="0"/>
          </a:p>
        </p:txBody>
      </p:sp>
    </p:spTree>
    <p:extLst>
      <p:ext uri="{BB962C8B-B14F-4D97-AF65-F5344CB8AC3E}">
        <p14:creationId xmlns:p14="http://schemas.microsoft.com/office/powerpoint/2010/main" val="636068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25</a:t>
            </a:fld>
            <a:endParaRPr lang="en-US" dirty="0"/>
          </a:p>
        </p:txBody>
      </p:sp>
    </p:spTree>
    <p:extLst>
      <p:ext uri="{BB962C8B-B14F-4D97-AF65-F5344CB8AC3E}">
        <p14:creationId xmlns:p14="http://schemas.microsoft.com/office/powerpoint/2010/main" val="296371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26</a:t>
            </a:fld>
            <a:endParaRPr lang="en-US" dirty="0"/>
          </a:p>
        </p:txBody>
      </p:sp>
    </p:spTree>
    <p:extLst>
      <p:ext uri="{BB962C8B-B14F-4D97-AF65-F5344CB8AC3E}">
        <p14:creationId xmlns:p14="http://schemas.microsoft.com/office/powerpoint/2010/main" val="216698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27</a:t>
            </a:fld>
            <a:endParaRPr lang="en-US" dirty="0"/>
          </a:p>
        </p:txBody>
      </p:sp>
    </p:spTree>
    <p:extLst>
      <p:ext uri="{BB962C8B-B14F-4D97-AF65-F5344CB8AC3E}">
        <p14:creationId xmlns:p14="http://schemas.microsoft.com/office/powerpoint/2010/main" val="2094975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endParaRPr lang="en-US" sz="1600" dirty="0"/>
          </a:p>
        </p:txBody>
      </p:sp>
      <p:sp>
        <p:nvSpPr>
          <p:cNvPr id="4" name="Slide Number Placeholder 3"/>
          <p:cNvSpPr>
            <a:spLocks noGrp="1"/>
          </p:cNvSpPr>
          <p:nvPr>
            <p:ph type="sldNum" sz="quarter" idx="10"/>
          </p:nvPr>
        </p:nvSpPr>
        <p:spPr/>
        <p:txBody>
          <a:bodyPr/>
          <a:lstStyle/>
          <a:p>
            <a:fld id="{54536CA0-A20F-2644-BDEF-FE899B2BD1C5}" type="slidenum">
              <a:rPr lang="en-US" smtClean="0"/>
              <a:pPr/>
              <a:t>28</a:t>
            </a:fld>
            <a:endParaRPr lang="en-US" dirty="0"/>
          </a:p>
        </p:txBody>
      </p:sp>
    </p:spTree>
    <p:extLst>
      <p:ext uri="{BB962C8B-B14F-4D97-AF65-F5344CB8AC3E}">
        <p14:creationId xmlns:p14="http://schemas.microsoft.com/office/powerpoint/2010/main" val="644072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536CA0-A20F-2644-BDEF-FE899B2BD1C5}" type="slidenum">
              <a:rPr lang="en-US" smtClean="0"/>
              <a:pPr/>
              <a:t>29</a:t>
            </a:fld>
            <a:endParaRPr lang="en-US" dirty="0"/>
          </a:p>
        </p:txBody>
      </p:sp>
    </p:spTree>
    <p:extLst>
      <p:ext uri="{BB962C8B-B14F-4D97-AF65-F5344CB8AC3E}">
        <p14:creationId xmlns:p14="http://schemas.microsoft.com/office/powerpoint/2010/main" val="2001605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 Elective Rural Sustainability Payment – National TERSA; set at Median Direct Costs (GAO report) for 2015, updated by CPI-U Medicare Services</a:t>
            </a:r>
          </a:p>
          <a:p>
            <a:r>
              <a:rPr lang="en-US" dirty="0"/>
              <a:t>Rural Training Tracks – Get full TERSA; for full training time no matter location</a:t>
            </a:r>
          </a:p>
          <a:p>
            <a:r>
              <a:rPr lang="en-US" dirty="0"/>
              <a:t>Urban TERSA – set at half the National TERSA</a:t>
            </a:r>
          </a:p>
          <a:p>
            <a:r>
              <a:rPr lang="en-US" dirty="0"/>
              <a:t>Rural Hospitals – Receive National TERSA minus any payments they receive from Medicare (Direct costs, IME or DME). </a:t>
            </a:r>
          </a:p>
          <a:p>
            <a:r>
              <a:rPr lang="en-US" dirty="0"/>
              <a:t>Urban Hospitals – Receive the Urban TERSA minus any payments they receive from Medicare (IME or DME)</a:t>
            </a:r>
          </a:p>
        </p:txBody>
      </p:sp>
      <p:sp>
        <p:nvSpPr>
          <p:cNvPr id="4" name="Slide Number Placeholder 3"/>
          <p:cNvSpPr>
            <a:spLocks noGrp="1"/>
          </p:cNvSpPr>
          <p:nvPr>
            <p:ph type="sldNum" sz="quarter" idx="5"/>
          </p:nvPr>
        </p:nvSpPr>
        <p:spPr/>
        <p:txBody>
          <a:bodyPr/>
          <a:lstStyle/>
          <a:p>
            <a:fld id="{81D0A817-30F6-4D4B-8268-2999FC95CC8B}" type="slidenum">
              <a:rPr lang="en-US" smtClean="0"/>
              <a:t>30</a:t>
            </a:fld>
            <a:endParaRPr lang="en-US"/>
          </a:p>
        </p:txBody>
      </p:sp>
    </p:spTree>
    <p:extLst>
      <p:ext uri="{BB962C8B-B14F-4D97-AF65-F5344CB8AC3E}">
        <p14:creationId xmlns:p14="http://schemas.microsoft.com/office/powerpoint/2010/main" val="1603338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r>
              <a:rPr lang="en-US" dirty="0"/>
              <a:t>Talking Points: </a:t>
            </a:r>
          </a:p>
        </p:txBody>
      </p:sp>
      <p:sp>
        <p:nvSpPr>
          <p:cNvPr id="4" name="Slide Number Placeholder 3"/>
          <p:cNvSpPr>
            <a:spLocks noGrp="1"/>
          </p:cNvSpPr>
          <p:nvPr>
            <p:ph type="sldNum" sz="quarter" idx="10"/>
          </p:nvPr>
        </p:nvSpPr>
        <p:spPr/>
        <p:txBody>
          <a:bodyPr/>
          <a:lstStyle/>
          <a:p>
            <a:fld id="{758C59AD-CEF4-4CED-B6B8-1B334ADD271D}" type="slidenum">
              <a:rPr lang="en-US" smtClean="0"/>
              <a:pPr/>
              <a:t>31</a:t>
            </a:fld>
            <a:endParaRPr lang="en-US"/>
          </a:p>
        </p:txBody>
      </p:sp>
    </p:spTree>
    <p:extLst>
      <p:ext uri="{BB962C8B-B14F-4D97-AF65-F5344CB8AC3E}">
        <p14:creationId xmlns:p14="http://schemas.microsoft.com/office/powerpoint/2010/main" val="209477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Primary care is about 46% of all ambulatory office-based clinic visits</a:t>
            </a:r>
          </a:p>
          <a:p>
            <a:r>
              <a:rPr lang="en-US" dirty="0"/>
              <a:t>And about 53% of the total population see a primary care provider each year.</a:t>
            </a:r>
          </a:p>
          <a:p>
            <a:endParaRPr lang="en-US" dirty="0"/>
          </a:p>
        </p:txBody>
      </p:sp>
      <p:sp>
        <p:nvSpPr>
          <p:cNvPr id="4" name="Slide Number Placeholder 3"/>
          <p:cNvSpPr>
            <a:spLocks noGrp="1"/>
          </p:cNvSpPr>
          <p:nvPr>
            <p:ph type="sldNum" sz="quarter" idx="5"/>
          </p:nvPr>
        </p:nvSpPr>
        <p:spPr/>
        <p:txBody>
          <a:bodyPr/>
          <a:lstStyle/>
          <a:p>
            <a:fld id="{A573436B-D641-4928-B958-63570D8CAD92}" type="slidenum">
              <a:rPr lang="en-US" smtClean="0"/>
              <a:t>5</a:t>
            </a:fld>
            <a:endParaRPr lang="en-US"/>
          </a:p>
        </p:txBody>
      </p:sp>
    </p:spTree>
    <p:extLst>
      <p:ext uri="{BB962C8B-B14F-4D97-AF65-F5344CB8AC3E}">
        <p14:creationId xmlns:p14="http://schemas.microsoft.com/office/powerpoint/2010/main" val="191247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C59AD-CEF4-4CED-B6B8-1B334ADD271D}" type="slidenum">
              <a:rPr lang="en-US" smtClean="0"/>
              <a:pPr/>
              <a:t>32</a:t>
            </a:fld>
            <a:endParaRPr lang="en-US"/>
          </a:p>
        </p:txBody>
      </p:sp>
    </p:spTree>
    <p:extLst>
      <p:ext uri="{BB962C8B-B14F-4D97-AF65-F5344CB8AC3E}">
        <p14:creationId xmlns:p14="http://schemas.microsoft.com/office/powerpoint/2010/main" val="3729023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720725"/>
            <a:ext cx="4797425" cy="35988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C59AD-CEF4-4CED-B6B8-1B334ADD271D}" type="slidenum">
              <a:rPr lang="en-US" smtClean="0"/>
              <a:pPr/>
              <a:t>43</a:t>
            </a:fld>
            <a:endParaRPr lang="en-US"/>
          </a:p>
        </p:txBody>
      </p:sp>
    </p:spTree>
    <p:extLst>
      <p:ext uri="{BB962C8B-B14F-4D97-AF65-F5344CB8AC3E}">
        <p14:creationId xmlns:p14="http://schemas.microsoft.com/office/powerpoint/2010/main" val="1882381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 Elective Rural Sustainability Payment – National TERSA; set at Median Direct Costs (GAO report) for 2015, updated by CPI-U Medicare Services</a:t>
            </a:r>
          </a:p>
          <a:p>
            <a:r>
              <a:rPr lang="en-US" dirty="0"/>
              <a:t>Rural Training Tracks – Get full TERSA; for full training time no matter location</a:t>
            </a:r>
          </a:p>
          <a:p>
            <a:r>
              <a:rPr lang="en-US" dirty="0"/>
              <a:t>Urban TERSA – set at half the National TERSA</a:t>
            </a:r>
          </a:p>
          <a:p>
            <a:r>
              <a:rPr lang="en-US" dirty="0"/>
              <a:t>Rural Hospitals – Receive National TERSA minus any payments they receive from Medicare (Direct costs, IME or DME). </a:t>
            </a:r>
          </a:p>
          <a:p>
            <a:r>
              <a:rPr lang="en-US" dirty="0"/>
              <a:t>Urban Hospitals – Receive the Urban TERSA minus any payments they receive from Medicare (IME or DME)</a:t>
            </a:r>
          </a:p>
        </p:txBody>
      </p:sp>
      <p:sp>
        <p:nvSpPr>
          <p:cNvPr id="4" name="Slide Number Placeholder 3"/>
          <p:cNvSpPr>
            <a:spLocks noGrp="1"/>
          </p:cNvSpPr>
          <p:nvPr>
            <p:ph type="sldNum" sz="quarter" idx="5"/>
          </p:nvPr>
        </p:nvSpPr>
        <p:spPr/>
        <p:txBody>
          <a:bodyPr/>
          <a:lstStyle/>
          <a:p>
            <a:fld id="{81D0A817-30F6-4D4B-8268-2999FC95CC8B}" type="slidenum">
              <a:rPr lang="en-US" smtClean="0"/>
              <a:t>44</a:t>
            </a:fld>
            <a:endParaRPr lang="en-US"/>
          </a:p>
        </p:txBody>
      </p:sp>
    </p:spTree>
    <p:extLst>
      <p:ext uri="{BB962C8B-B14F-4D97-AF65-F5344CB8AC3E}">
        <p14:creationId xmlns:p14="http://schemas.microsoft.com/office/powerpoint/2010/main" val="1603338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EDFC4543-F448-4826-B46B-85D4476964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0A29A9-08D4-461F-B150-66A47EAED224}" type="slidenum">
              <a:rPr lang="en-US" altLang="en-US" smtClean="0"/>
              <a:pPr>
                <a:spcBef>
                  <a:spcPct val="0"/>
                </a:spcBef>
              </a:pPr>
              <a:t>45</a:t>
            </a:fld>
            <a:endParaRPr lang="en-US" altLang="en-US"/>
          </a:p>
        </p:txBody>
      </p:sp>
      <p:sp>
        <p:nvSpPr>
          <p:cNvPr id="4099" name="Rectangle 2">
            <a:extLst>
              <a:ext uri="{FF2B5EF4-FFF2-40B4-BE49-F238E27FC236}">
                <a16:creationId xmlns:a16="http://schemas.microsoft.com/office/drawing/2014/main" id="{A8545623-596B-44F5-BAFD-146201B12A74}"/>
              </a:ext>
            </a:extLst>
          </p:cNvPr>
          <p:cNvSpPr>
            <a:spLocks noGrp="1" noRot="1" noChangeAspect="1" noChangeArrowheads="1" noTextEdit="1"/>
          </p:cNvSpPr>
          <p:nvPr>
            <p:ph type="sldImg"/>
          </p:nvPr>
        </p:nvSpPr>
        <p:spPr>
          <a:xfrm>
            <a:off x="1143000" y="685800"/>
            <a:ext cx="4572000" cy="3429000"/>
          </a:xfrm>
          <a:ln/>
        </p:spPr>
      </p:sp>
      <p:sp>
        <p:nvSpPr>
          <p:cNvPr id="4100" name="Rectangle 3">
            <a:extLst>
              <a:ext uri="{FF2B5EF4-FFF2-40B4-BE49-F238E27FC236}">
                <a16:creationId xmlns:a16="http://schemas.microsoft.com/office/drawing/2014/main" id="{42E41F7A-7D80-4E6E-8A72-3B65C4E828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Just for a little background, on the one hand [gesture], there's Family Medicine.</a:t>
            </a:r>
          </a:p>
          <a:p>
            <a:pPr eaLnBrk="1" hangingPunct="1"/>
            <a:r>
              <a:rPr lang="en-US" altLang="en-US" b="1"/>
              <a:t>As you undoubtedly know, Family Physicians receive interdisciplinary training to manage patients' biological, psychological, and social issues within the contexts of the families and communities in which they live.</a:t>
            </a:r>
          </a:p>
          <a:p>
            <a:pPr eaLnBrk="1" hangingPunct="1"/>
            <a:r>
              <a:rPr lang="en-US" altLang="en-US" b="1"/>
              <a:t>Family Physicians provide the greatest number of healthcare encounters in the U.S.</a:t>
            </a:r>
          </a:p>
          <a:p>
            <a:pPr eaLnBrk="1" hangingPunct="1"/>
            <a:r>
              <a:rPr lang="en-US" altLang="en-US" b="1"/>
              <a:t>And due to their interdisciplinary expertise and enormous clinical presence, may be uniquely positioned to speed basic science into real world practice; </a:t>
            </a:r>
          </a:p>
          <a:p>
            <a:pPr eaLnBrk="1" hangingPunct="1"/>
            <a:r>
              <a:rPr lang="en-US" altLang="en-US" b="1"/>
              <a:t>playing a critical role in translational research.</a:t>
            </a:r>
          </a:p>
          <a:p>
            <a:pPr eaLnBrk="1" hangingPunct="1"/>
            <a:r>
              <a:rPr lang="en-US" altLang="en-US" b="1"/>
              <a:t>And yet Family Medicine is struggling to develop a research base and define its research identity.</a:t>
            </a:r>
          </a:p>
          <a:p>
            <a:pPr eaLnBrk="1" hangingPunct="1"/>
            <a:endParaRPr lang="en-US" altLang="en-US" b="1"/>
          </a:p>
          <a:p>
            <a:pPr eaLnBrk="1" hangingPunct="1"/>
            <a:r>
              <a:rPr lang="en-US" altLang="en-US" b="1"/>
              <a:t>On the other hand [gesture], there's the NIH.</a:t>
            </a:r>
          </a:p>
          <a:p>
            <a:pPr eaLnBrk="1" hangingPunct="1"/>
            <a:r>
              <a:rPr lang="en-US" altLang="en-US" b="1"/>
              <a:t>Unlike FM, the NIH has historically not been very interdisciplinary but rather organized around disease, organ-system, or specialty-based institutes and centers.</a:t>
            </a:r>
          </a:p>
          <a:p>
            <a:pPr eaLnBrk="1" hangingPunct="1"/>
            <a:r>
              <a:rPr lang="en-US" altLang="en-US" b="1"/>
              <a:t>But because the NIH is the greatest supporter of biomedical research in the U.S., it may be uniquely positioned to drive new kinds of research; playing a a critical role in translation.</a:t>
            </a:r>
          </a:p>
          <a:p>
            <a:pPr eaLnBrk="1" hangingPunct="1"/>
            <a:r>
              <a:rPr lang="en-US" altLang="en-US" b="1"/>
              <a:t>And yet the NIH is struggling to get scientific discovery into clinical practice. </a:t>
            </a:r>
          </a:p>
          <a:p>
            <a:pPr eaLnBrk="1" hangingPunct="1"/>
            <a:endParaRPr lang="en-US" altLang="en-US" b="1"/>
          </a:p>
          <a:p>
            <a:pPr eaLnBrk="1" hangingPunct="1"/>
            <a:r>
              <a:rPr lang="en-US" altLang="en-US" b="1"/>
              <a:t>The question is how can we bring the two together for the mutual benefit of both? [gesture]</a:t>
            </a:r>
          </a:p>
          <a:p>
            <a:pPr eaLnBrk="1" hangingPunct="1"/>
            <a:r>
              <a:rPr lang="en-US" altLang="en-US" b="1"/>
              <a:t>Certainly FM leadership is calling for more engagement, and recent developments at NIH may pave the road.</a:t>
            </a: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70F973-32FB-4080-8B75-A0D24B310A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B4F9A7-ACE3-42BA-957D-27735734059E}" type="slidenum">
              <a:rPr lang="en-US" altLang="en-US" smtClean="0"/>
              <a:pPr>
                <a:spcBef>
                  <a:spcPct val="0"/>
                </a:spcBef>
              </a:pPr>
              <a:t>46</a:t>
            </a:fld>
            <a:endParaRPr lang="en-US" altLang="en-US"/>
          </a:p>
        </p:txBody>
      </p:sp>
      <p:sp>
        <p:nvSpPr>
          <p:cNvPr id="6147" name="Rectangle 2">
            <a:extLst>
              <a:ext uri="{FF2B5EF4-FFF2-40B4-BE49-F238E27FC236}">
                <a16:creationId xmlns:a16="http://schemas.microsoft.com/office/drawing/2014/main" id="{3153D84D-185F-4D37-A5DA-534813F5CC40}"/>
              </a:ext>
            </a:extLst>
          </p:cNvPr>
          <p:cNvSpPr>
            <a:spLocks noGrp="1" noRot="1" noChangeAspect="1" noChangeArrowheads="1" noTextEdit="1"/>
          </p:cNvSpPr>
          <p:nvPr>
            <p:ph type="sldImg"/>
          </p:nvPr>
        </p:nvSpPr>
        <p:spPr>
          <a:xfrm>
            <a:off x="1143000" y="685800"/>
            <a:ext cx="4572000" cy="3429000"/>
          </a:xfrm>
          <a:ln/>
        </p:spPr>
      </p:sp>
      <p:sp>
        <p:nvSpPr>
          <p:cNvPr id="6148" name="Rectangle 3">
            <a:extLst>
              <a:ext uri="{FF2B5EF4-FFF2-40B4-BE49-F238E27FC236}">
                <a16:creationId xmlns:a16="http://schemas.microsoft.com/office/drawing/2014/main" id="{1FEAC279-0613-4D8F-948F-1CE577B687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Reference:</a:t>
            </a:r>
          </a:p>
          <a:p>
            <a:pPr eaLnBrk="1" hangingPunct="1"/>
            <a:r>
              <a:rPr lang="en-US" altLang="en-US"/>
              <a:t>Grant # (02-06): 89 </a:t>
            </a:r>
            <a:r>
              <a:rPr lang="en-US" altLang="en-US">
                <a:sym typeface="Wingdings" panose="05000000000000000000" pitchFamily="2" charset="2"/>
              </a:rPr>
              <a:t> 154  (0.20%  0.33% NIH total)</a:t>
            </a:r>
          </a:p>
          <a:p>
            <a:pPr eaLnBrk="1" hangingPunct="1"/>
            <a:r>
              <a:rPr lang="en-US" altLang="en-US">
                <a:sym typeface="Wingdings" panose="05000000000000000000" pitchFamily="2" charset="2"/>
              </a:rPr>
              <a:t>Grant $ (02-06): $26M  $45M (0.15%  0.22% NIH total)</a:t>
            </a:r>
          </a:p>
          <a:p>
            <a:pPr eaLnBrk="1" hangingPunct="1"/>
            <a:r>
              <a:rPr lang="en-US" altLang="en-US">
                <a:sym typeface="Wingdings" panose="05000000000000000000" pitchFamily="2" charset="2"/>
              </a:rPr>
              <a:t>Modest increases between 2002 and 2003 (end of NIH doubling) no substantial growth after – And absolute levels as low or lower than historically </a:t>
            </a:r>
          </a:p>
          <a:p>
            <a:pPr eaLnBrk="1" hangingPunct="1"/>
            <a:endParaRPr lang="en-US" altLang="en-US">
              <a:sym typeface="Wingdings" panose="05000000000000000000" pitchFamily="2" charset="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E306270E-0335-414A-B32E-2A438BFD433E}"/>
              </a:ext>
            </a:extLst>
          </p:cNvPr>
          <p:cNvSpPr>
            <a:spLocks noGrp="1" noRot="1" noChangeAspect="1" noChangeArrowheads="1" noTextEdit="1"/>
          </p:cNvSpPr>
          <p:nvPr>
            <p:ph type="sldImg"/>
          </p:nvPr>
        </p:nvSpPr>
        <p:spPr>
          <a:xfrm>
            <a:off x="1143000" y="685800"/>
            <a:ext cx="4572000" cy="3429000"/>
          </a:xfrm>
          <a:ln/>
        </p:spPr>
      </p:sp>
      <p:sp>
        <p:nvSpPr>
          <p:cNvPr id="8195" name="Notes Placeholder 2">
            <a:extLst>
              <a:ext uri="{FF2B5EF4-FFF2-40B4-BE49-F238E27FC236}">
                <a16:creationId xmlns:a16="http://schemas.microsoft.com/office/drawing/2014/main" id="{51737BFF-F5EB-4A3E-82DE-4B48B459FF8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a:extLst>
              <a:ext uri="{FF2B5EF4-FFF2-40B4-BE49-F238E27FC236}">
                <a16:creationId xmlns:a16="http://schemas.microsoft.com/office/drawing/2014/main" id="{452D53BD-23F6-4D66-8F37-6D2B108B57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B90F4C-C733-47AC-AC4F-81A84DAEC275}" type="slidenum">
              <a:rPr lang="en-US" altLang="en-US" smtClean="0"/>
              <a:pPr/>
              <a:t>47</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3E96D791-E4B7-4C65-8198-6479981980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1673CF-B00D-487B-8D09-270B23856E86}" type="slidenum">
              <a:rPr lang="en-US" altLang="en-US" smtClean="0"/>
              <a:pPr>
                <a:spcBef>
                  <a:spcPct val="0"/>
                </a:spcBef>
              </a:pPr>
              <a:t>48</a:t>
            </a:fld>
            <a:endParaRPr lang="en-US" altLang="en-US"/>
          </a:p>
        </p:txBody>
      </p:sp>
      <p:sp>
        <p:nvSpPr>
          <p:cNvPr id="10243" name="Rectangle 2">
            <a:extLst>
              <a:ext uri="{FF2B5EF4-FFF2-40B4-BE49-F238E27FC236}">
                <a16:creationId xmlns:a16="http://schemas.microsoft.com/office/drawing/2014/main" id="{9B7C290E-DC57-4CEB-97C4-3A92D714DC12}"/>
              </a:ext>
            </a:extLst>
          </p:cNvPr>
          <p:cNvSpPr>
            <a:spLocks noGrp="1" noRot="1" noChangeAspect="1" noChangeArrowheads="1" noTextEdit="1"/>
          </p:cNvSpPr>
          <p:nvPr>
            <p:ph type="sldImg"/>
          </p:nvPr>
        </p:nvSpPr>
        <p:spPr>
          <a:xfrm>
            <a:off x="1143000" y="685800"/>
            <a:ext cx="4572000" cy="3429000"/>
          </a:xfrm>
          <a:ln/>
        </p:spPr>
      </p:sp>
      <p:sp>
        <p:nvSpPr>
          <p:cNvPr id="10244" name="Rectangle 3">
            <a:extLst>
              <a:ext uri="{FF2B5EF4-FFF2-40B4-BE49-F238E27FC236}">
                <a16:creationId xmlns:a16="http://schemas.microsoft.com/office/drawing/2014/main" id="{860D8871-D8F6-4F46-B2F9-7049ABCE1A0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Reference:</a:t>
            </a:r>
          </a:p>
          <a:p>
            <a:pPr eaLnBrk="1" hangingPunct="1"/>
            <a:r>
              <a:rPr lang="en-US" altLang="en-US"/>
              <a:t>Committees = standing committees and subcommittees.  Also 24 Special Emphasis Panels</a:t>
            </a:r>
          </a:p>
          <a:p>
            <a:pPr eaLnBrk="1" hangingPunct="1"/>
            <a:r>
              <a:rPr lang="en-US" altLang="en-US"/>
              <a:t>In 2006, ~75% of ICs had no FM input on committees</a:t>
            </a:r>
          </a:p>
          <a:p>
            <a:pPr eaLnBrk="1" hangingPunct="1"/>
            <a:r>
              <a:rPr lang="en-US" altLang="en-US"/>
              <a:t>~85% of FM committee involvement was on IRGs -  Integrated or Initial Review Groups (IRGs) which provide the first-level of peer review for grants. </a:t>
            </a:r>
          </a:p>
          <a:p>
            <a:pPr eaLnBrk="1" hangingPunct="1"/>
            <a:r>
              <a:rPr lang="en-US" altLang="en-US"/>
              <a:t>Only one FM committee Chair(an IRG at NCI).</a:t>
            </a:r>
          </a:p>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D9E13BA-024F-443D-A61B-8A655C53C9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DEDB81-94E3-4B24-B2F9-C4706B99A34C}" type="slidenum">
              <a:rPr lang="en-US" altLang="en-US" smtClean="0"/>
              <a:pPr>
                <a:spcBef>
                  <a:spcPct val="0"/>
                </a:spcBef>
              </a:pPr>
              <a:t>49</a:t>
            </a:fld>
            <a:endParaRPr lang="en-US" altLang="en-US"/>
          </a:p>
        </p:txBody>
      </p:sp>
      <p:sp>
        <p:nvSpPr>
          <p:cNvPr id="12291" name="Rectangle 2">
            <a:extLst>
              <a:ext uri="{FF2B5EF4-FFF2-40B4-BE49-F238E27FC236}">
                <a16:creationId xmlns:a16="http://schemas.microsoft.com/office/drawing/2014/main" id="{0BAA8C4B-BE68-4F07-8C5A-61C880F6FE44}"/>
              </a:ext>
            </a:extLst>
          </p:cNvPr>
          <p:cNvSpPr>
            <a:spLocks noGrp="1" noRot="1" noChangeAspect="1" noChangeArrowheads="1" noTextEdit="1"/>
          </p:cNvSpPr>
          <p:nvPr>
            <p:ph type="sldImg"/>
          </p:nvPr>
        </p:nvSpPr>
        <p:spPr>
          <a:xfrm>
            <a:off x="1143000" y="685800"/>
            <a:ext cx="4572000" cy="3429000"/>
          </a:xfrm>
          <a:ln/>
        </p:spPr>
      </p:sp>
      <p:sp>
        <p:nvSpPr>
          <p:cNvPr id="12292" name="Rectangle 3">
            <a:extLst>
              <a:ext uri="{FF2B5EF4-FFF2-40B4-BE49-F238E27FC236}">
                <a16:creationId xmlns:a16="http://schemas.microsoft.com/office/drawing/2014/main" id="{BE278F1A-6FC8-4639-91FC-74CAE41A71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Starting with category of perceptions of Family medicine,</a:t>
            </a:r>
          </a:p>
          <a:p>
            <a:pPr eaLnBrk="1" hangingPunct="1"/>
            <a:r>
              <a:rPr lang="en-US" altLang="en-US" b="1"/>
              <a:t>The first subcategory was about clinicians.  Overall, NIH officials valued family physicians clinically.</a:t>
            </a:r>
          </a:p>
          <a:p>
            <a:pPr eaLnBrk="1" hangingPunct="1"/>
            <a:r>
              <a:rPr lang="en-US" altLang="en-US" b="1"/>
              <a:t>They felt we understand complex systems, collaborate across disciplines, and are incredible bridgers to communities.</a:t>
            </a:r>
          </a:p>
          <a:p>
            <a:pPr eaLnBrk="1" hangingPunct="1"/>
            <a:endParaRPr lang="en-US" altLang="en-US" b="1"/>
          </a:p>
          <a:p>
            <a:pPr eaLnBrk="1" hangingPunct="1"/>
            <a:r>
              <a:rPr lang="en-US" altLang="en-US" b="1"/>
              <a:t>Less encouragingly, Officials often referred to FPs as generalist or primary-care docs without making distinction from other primary care fields.</a:t>
            </a:r>
          </a:p>
          <a:p>
            <a:pPr eaLnBrk="1" hangingPunct="1"/>
            <a:r>
              <a:rPr lang="en-US" altLang="en-US" b="1"/>
              <a:t>And some felt that FPs do the simple work but its specialists who make the complicated care decisions.</a:t>
            </a:r>
          </a:p>
          <a:p>
            <a:pPr eaLnBrk="1" hangingPunct="1"/>
            <a:endParaRPr lang="en-US" altLang="en-US" b="1"/>
          </a:p>
          <a:p>
            <a:pPr eaLnBrk="1" hangingPunct="1"/>
            <a:r>
              <a:rPr lang="en-US" altLang="en-US" b="1"/>
              <a:t>The second subcategory had to do with research, for which the general consensus was that FPs do little research and have weak research infrastructure.</a:t>
            </a:r>
          </a:p>
          <a:p>
            <a:pPr eaLnBrk="1" hangingPunct="1"/>
            <a:r>
              <a:rPr lang="en-US" altLang="en-US" b="1"/>
              <a:t>Some officials who recognized family medicine research felt that the research we do is key; providing real world perspective.</a:t>
            </a:r>
          </a:p>
          <a:p>
            <a:pPr eaLnBrk="1" hangingPunct="1"/>
            <a:r>
              <a:rPr lang="en-US" altLang="en-US" b="1"/>
              <a:t>Predominantly though, it was felt the FM as specialty is more clinical than investigational, and that most of the research being done is of the health services variety, more for AHRQ or HRSA than NIH</a:t>
            </a:r>
          </a:p>
          <a:p>
            <a:pPr eaLnBrk="1" hangingPunct="1"/>
            <a:endParaRPr lang="en-US" altLang="en-US" b="1"/>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1C0C95D2-17B3-46B5-B8E8-7A62B56017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FF54DE-8832-4693-B9E3-B9DCF5E93D09}" type="slidenum">
              <a:rPr lang="en-US" altLang="en-US" smtClean="0"/>
              <a:pPr>
                <a:spcBef>
                  <a:spcPct val="0"/>
                </a:spcBef>
              </a:pPr>
              <a:t>50</a:t>
            </a:fld>
            <a:endParaRPr lang="en-US" altLang="en-US"/>
          </a:p>
        </p:txBody>
      </p:sp>
      <p:sp>
        <p:nvSpPr>
          <p:cNvPr id="14339" name="Rectangle 2">
            <a:extLst>
              <a:ext uri="{FF2B5EF4-FFF2-40B4-BE49-F238E27FC236}">
                <a16:creationId xmlns:a16="http://schemas.microsoft.com/office/drawing/2014/main" id="{9FE6FBB6-F7BE-41B5-A89C-147538E3B4EC}"/>
              </a:ext>
            </a:extLst>
          </p:cNvPr>
          <p:cNvSpPr>
            <a:spLocks noGrp="1" noRot="1" noChangeAspect="1" noChangeArrowheads="1" noTextEdit="1"/>
          </p:cNvSpPr>
          <p:nvPr>
            <p:ph type="sldImg"/>
          </p:nvPr>
        </p:nvSpPr>
        <p:spPr>
          <a:xfrm>
            <a:off x="1143000" y="685800"/>
            <a:ext cx="4572000" cy="3429000"/>
          </a:xfrm>
          <a:ln/>
        </p:spPr>
      </p:sp>
      <p:sp>
        <p:nvSpPr>
          <p:cNvPr id="14340" name="Rectangle 3">
            <a:extLst>
              <a:ext uri="{FF2B5EF4-FFF2-40B4-BE49-F238E27FC236}">
                <a16:creationId xmlns:a16="http://schemas.microsoft.com/office/drawing/2014/main" id="{21F2FB56-E119-4964-8556-D336845502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a:t>Officials also self-reflective in Perceptions of NIH.</a:t>
            </a:r>
          </a:p>
          <a:p>
            <a:pPr eaLnBrk="1" hangingPunct="1"/>
            <a:r>
              <a:rPr lang="en-US" altLang="en-US" b="1"/>
              <a:t>The first subcategory had to do with the agency's direction.</a:t>
            </a:r>
          </a:p>
          <a:p>
            <a:pPr eaLnBrk="1" hangingPunct="1"/>
            <a:r>
              <a:rPr lang="en-US" altLang="en-US" b="1"/>
              <a:t>Most officials thought NIH had repackage its stated focus but whether this represented true change was questionable.</a:t>
            </a:r>
          </a:p>
          <a:p>
            <a:pPr eaLnBrk="1" hangingPunct="1"/>
            <a:endParaRPr lang="en-US" altLang="en-US" b="1"/>
          </a:p>
          <a:p>
            <a:pPr eaLnBrk="1" hangingPunct="1"/>
            <a:r>
              <a:rPr lang="en-US" altLang="en-US" b="1"/>
              <a:t>Optimists (who tended to be those with the least time at the agency)</a:t>
            </a:r>
          </a:p>
          <a:p>
            <a:pPr eaLnBrk="1" hangingPunct="1"/>
            <a:r>
              <a:rPr lang="en-US" altLang="en-US" b="1"/>
              <a:t>felt that NIH is really doing things differently now and creating a whole new discipline (translational research) that's really focused on community.</a:t>
            </a:r>
          </a:p>
          <a:p>
            <a:pPr eaLnBrk="1" hangingPunct="1"/>
            <a:endParaRPr lang="en-US" altLang="en-US" b="1"/>
          </a:p>
          <a:p>
            <a:pPr eaLnBrk="1" hangingPunct="1"/>
            <a:r>
              <a:rPr lang="en-US" altLang="en-US" b="1"/>
              <a:t>Veterans were more pessimistic.  They felt translation is just a buzzword by a political appointee playing a political game.  </a:t>
            </a:r>
          </a:p>
          <a:p>
            <a:pPr eaLnBrk="1" hangingPunct="1"/>
            <a:r>
              <a:rPr lang="en-US" altLang="en-US" b="1"/>
              <a:t>They thought "translation" [gesture] is a different package, the fundamental mission of the NIH (to understand the pathophysiology of disease and discover cures) has NOT changed.</a:t>
            </a:r>
          </a:p>
          <a:p>
            <a:pPr eaLnBrk="1" hangingPunct="1"/>
            <a:endParaRPr lang="en-US" altLang="en-US" b="1"/>
          </a:p>
          <a:p>
            <a:pPr eaLnBrk="1" hangingPunct="1"/>
            <a:r>
              <a:rPr lang="en-US" altLang="en-US" b="1"/>
              <a:t>The second subcategory had to do with NIH initiatives like Roadmap and CTSAs.</a:t>
            </a:r>
          </a:p>
          <a:p>
            <a:pPr eaLnBrk="1" hangingPunct="1"/>
            <a:r>
              <a:rPr lang="en-US" altLang="en-US" b="1"/>
              <a:t>Again there were optimists who felt these initiatives were emphasizing communication between scientists and clinicians, focusing on real practices and real patients.</a:t>
            </a:r>
          </a:p>
          <a:p>
            <a:pPr eaLnBrk="1" hangingPunct="1"/>
            <a:r>
              <a:rPr lang="en-US" altLang="en-US" b="1"/>
              <a:t>Pessimists thought NIH was still only communicating between specialty scientist, not translating to the real world.  </a:t>
            </a:r>
          </a:p>
          <a:p>
            <a:pPr eaLnBrk="1" hangingPunct="1"/>
            <a:r>
              <a:rPr lang="en-US" altLang="en-US" b="1"/>
              <a:t>Additionally, the felt there was still too much emphasis on exclusionary, non-representative, clinical trials.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8AA05BB7-21C4-4AA8-AD16-3495750387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E024F96-59BD-4FE8-8687-0136E673B01D}" type="slidenum">
              <a:rPr lang="en-US" altLang="en-US" smtClean="0"/>
              <a:pPr>
                <a:spcBef>
                  <a:spcPct val="0"/>
                </a:spcBef>
              </a:pPr>
              <a:t>51</a:t>
            </a:fld>
            <a:endParaRPr lang="en-US" altLang="en-US"/>
          </a:p>
        </p:txBody>
      </p:sp>
      <p:sp>
        <p:nvSpPr>
          <p:cNvPr id="16387" name="Rectangle 2">
            <a:extLst>
              <a:ext uri="{FF2B5EF4-FFF2-40B4-BE49-F238E27FC236}">
                <a16:creationId xmlns:a16="http://schemas.microsoft.com/office/drawing/2014/main" id="{030CC3BF-703A-4F9E-A298-CA159EC05CCB}"/>
              </a:ext>
            </a:extLst>
          </p:cNvPr>
          <p:cNvSpPr>
            <a:spLocks noGrp="1" noRot="1" noChangeAspect="1" noChangeArrowheads="1" noTextEdit="1"/>
          </p:cNvSpPr>
          <p:nvPr>
            <p:ph type="sldImg"/>
          </p:nvPr>
        </p:nvSpPr>
        <p:spPr>
          <a:xfrm>
            <a:off x="1371600" y="1143000"/>
            <a:ext cx="4114800" cy="3086100"/>
          </a:xfrm>
          <a:ln/>
        </p:spPr>
      </p:sp>
      <p:sp>
        <p:nvSpPr>
          <p:cNvPr id="16388" name="Rectangle 3">
            <a:extLst>
              <a:ext uri="{FF2B5EF4-FFF2-40B4-BE49-F238E27FC236}">
                <a16:creationId xmlns:a16="http://schemas.microsoft.com/office/drawing/2014/main" id="{95CE20D9-92E1-4204-A1CB-47728D2803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1" hangingPunct="1">
              <a:lnSpc>
                <a:spcPct val="80000"/>
              </a:lnSpc>
            </a:pPr>
            <a:r>
              <a:rPr lang="en-US" altLang="en-US" sz="800" b="1"/>
              <a:t>So let me conclude by telling you what I think this all means.</a:t>
            </a:r>
          </a:p>
          <a:p>
            <a:pPr marL="228600" indent="-228600" eaLnBrk="1" hangingPunct="1">
              <a:lnSpc>
                <a:spcPct val="80000"/>
              </a:lnSpc>
            </a:pPr>
            <a:endParaRPr lang="en-US" altLang="en-US" sz="800" b="1"/>
          </a:p>
          <a:p>
            <a:pPr marL="228600" indent="-228600" eaLnBrk="1" hangingPunct="1">
              <a:lnSpc>
                <a:spcPct val="80000"/>
              </a:lnSpc>
            </a:pPr>
            <a:r>
              <a:rPr lang="en-US" altLang="en-US" sz="800" b="1"/>
              <a:t>The first conclusion is that perspectives were mixed: ranging from guarded optimism to outright pessimism.</a:t>
            </a:r>
          </a:p>
          <a:p>
            <a:pPr marL="228600" indent="-228600" eaLnBrk="1" hangingPunct="1">
              <a:lnSpc>
                <a:spcPct val="80000"/>
              </a:lnSpc>
            </a:pPr>
            <a:endParaRPr lang="en-US" altLang="en-US" sz="800" b="1"/>
          </a:p>
          <a:p>
            <a:pPr marL="228600" indent="-228600" eaLnBrk="1" hangingPunct="1">
              <a:lnSpc>
                <a:spcPct val="80000"/>
              </a:lnSpc>
            </a:pPr>
            <a:r>
              <a:rPr lang="en-US" altLang="en-US" sz="800" b="1"/>
              <a:t>Overall, Officials at NIH valued FM clinically, but saw FM research as underdeveloped, with 2 kinds of barriers to greater research and involvement at NIH:</a:t>
            </a:r>
          </a:p>
          <a:p>
            <a:pPr marL="228600" indent="-228600" eaLnBrk="1" hangingPunct="1">
              <a:lnSpc>
                <a:spcPct val="80000"/>
              </a:lnSpc>
            </a:pPr>
            <a:r>
              <a:rPr lang="en-US" altLang="en-US" sz="800" b="1"/>
              <a:t>Specifically on the FM side: limited research infrastructure, experience, and expertise</a:t>
            </a:r>
          </a:p>
          <a:p>
            <a:pPr marL="228600" indent="-228600" eaLnBrk="1" hangingPunct="1">
              <a:lnSpc>
                <a:spcPct val="80000"/>
              </a:lnSpc>
            </a:pPr>
            <a:r>
              <a:rPr lang="en-US" altLang="en-US" sz="800" b="1"/>
              <a:t>And on the NIH side: a disease-based model of organization with a focus on basic science</a:t>
            </a:r>
          </a:p>
          <a:p>
            <a:pPr marL="228600" indent="-228600" eaLnBrk="1" hangingPunct="1">
              <a:lnSpc>
                <a:spcPct val="80000"/>
              </a:lnSpc>
            </a:pPr>
            <a:endParaRPr lang="en-US" altLang="en-US" sz="800" b="1"/>
          </a:p>
          <a:p>
            <a:pPr marL="228600" indent="-228600" eaLnBrk="1" hangingPunct="1">
              <a:lnSpc>
                <a:spcPct val="80000"/>
              </a:lnSpc>
            </a:pPr>
            <a:r>
              <a:rPr lang="en-US" altLang="en-US" sz="800" b="1"/>
              <a:t>They also suggested 2 approaches for improvement:</a:t>
            </a:r>
          </a:p>
          <a:p>
            <a:pPr marL="228600" indent="-228600" eaLnBrk="1" hangingPunct="1">
              <a:lnSpc>
                <a:spcPct val="80000"/>
              </a:lnSpc>
            </a:pPr>
            <a:r>
              <a:rPr lang="en-US" altLang="en-US" sz="800" b="1"/>
              <a:t>On the FM side: </a:t>
            </a:r>
            <a:r>
              <a:rPr lang="en-US" altLang="en-US" sz="900" b="1"/>
              <a:t>self-advocacy, research training, developing areas of expertise</a:t>
            </a:r>
            <a:endParaRPr lang="en-US" altLang="en-US" sz="800" b="1"/>
          </a:p>
          <a:p>
            <a:pPr marL="228600" indent="-228600" eaLnBrk="1" hangingPunct="1">
              <a:lnSpc>
                <a:spcPct val="80000"/>
              </a:lnSpc>
            </a:pPr>
            <a:r>
              <a:rPr lang="en-US" altLang="en-US" sz="800" b="1"/>
              <a:t>And on the NIH side: </a:t>
            </a:r>
            <a:r>
              <a:rPr lang="en-US" altLang="en-US" sz="900" b="1"/>
              <a:t>Roadmap &amp; CTSAs, holding Director accountable for translational mission</a:t>
            </a:r>
          </a:p>
          <a:p>
            <a:pPr marL="228600" indent="-228600" eaLnBrk="1" hangingPunct="1">
              <a:lnSpc>
                <a:spcPct val="80000"/>
              </a:lnSpc>
            </a:pPr>
            <a:endParaRPr lang="en-US" altLang="en-US" sz="800" b="1"/>
          </a:p>
          <a:p>
            <a:pPr marL="228600" indent="-228600" eaLnBrk="1" hangingPunct="1">
              <a:lnSpc>
                <a:spcPct val="80000"/>
              </a:lnSpc>
            </a:pPr>
            <a:endParaRPr lang="en-US" altLang="en-US" sz="800" b="1"/>
          </a:p>
          <a:p>
            <a:pPr marL="228600" indent="-228600" eaLnBrk="1" hangingPunct="1">
              <a:lnSpc>
                <a:spcPct val="80000"/>
              </a:lnSpc>
            </a:pPr>
            <a:r>
              <a:rPr lang="en-US" altLang="en-US" sz="800" b="1"/>
              <a:t>Given this information, potential next steps may include:</a:t>
            </a:r>
          </a:p>
          <a:p>
            <a:pPr marL="228600" indent="-228600" eaLnBrk="1" hangingPunct="1">
              <a:lnSpc>
                <a:spcPct val="80000"/>
              </a:lnSpc>
            </a:pPr>
            <a:r>
              <a:rPr lang="en-US" altLang="en-US" sz="800" b="1"/>
              <a:t>- increasing collaborations and partnerships wiht researchers from other fields to build research infrastructure.</a:t>
            </a:r>
          </a:p>
          <a:p>
            <a:pPr marL="228600" indent="-228600" eaLnBrk="1" hangingPunct="1">
              <a:lnSpc>
                <a:spcPct val="80000"/>
              </a:lnSpc>
            </a:pPr>
            <a:r>
              <a:rPr lang="en-US" altLang="en-US" sz="800" b="1"/>
              <a:t>- career development work obtaining advanced degrees (e.g. MPH, MS, MBAs) to gain the necessary foundation in systematic approaches to answering questions with methodological rigor</a:t>
            </a:r>
          </a:p>
          <a:p>
            <a:pPr marL="228600" indent="-228600" eaLnBrk="1" hangingPunct="1">
              <a:lnSpc>
                <a:spcPct val="80000"/>
              </a:lnSpc>
            </a:pPr>
            <a:r>
              <a:rPr lang="en-US" altLang="en-US" sz="800" b="1"/>
              <a:t>- Most importantly, I think FM leaders should sit down with NIH leaders to discuss ways of achieving greater mutual benefit: this may include discussing how RFAs are worded and directed (particulary for CTSAs), or conceiving novel training mechanisms potentially supported by NIH.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Congressional Briefing 4.29.2020 </a:t>
            </a:r>
          </a:p>
          <a:p>
            <a:r>
              <a:rPr lang="en-US" sz="1200" kern="1200" dirty="0">
                <a:solidFill>
                  <a:schemeClr val="tx1"/>
                </a:solidFill>
                <a:effectLst/>
                <a:latin typeface="+mn-lt"/>
                <a:ea typeface="+mn-ea"/>
                <a:cs typeface="+mn-cs"/>
              </a:rPr>
              <a:t>Jack Westfall, MD, MPH – Director, Robert Graham Center</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Thank you for the opportunity to share date from the Robert Graham Center for Policy Studies in Primary Care and </a:t>
            </a:r>
            <a:r>
              <a:rPr lang="en-US" sz="1200" kern="1200" dirty="0" err="1">
                <a:solidFill>
                  <a:schemeClr val="tx1"/>
                </a:solidFill>
                <a:effectLst/>
                <a:latin typeface="+mn-lt"/>
                <a:ea typeface="+mn-ea"/>
                <a:cs typeface="+mn-cs"/>
              </a:rPr>
              <a:t>HealthLandscape</a:t>
            </a:r>
            <a:r>
              <a:rPr lang="en-US" sz="1200" kern="1200" dirty="0">
                <a:solidFill>
                  <a:schemeClr val="tx1"/>
                </a:solidFill>
                <a:effectLst/>
                <a:latin typeface="+mn-lt"/>
                <a:ea typeface="+mn-ea"/>
                <a:cs typeface="+mn-cs"/>
              </a:rPr>
              <a:t>. The need for ambulatory primary care has increased over the past month. Patients with COVID-19 symptoms, illness, and questions are flooding primary care practices. And other illness is not sheltering in place; acute and chronic diseases did not go on holiday.</a:t>
            </a:r>
          </a:p>
          <a:p>
            <a:pPr lvl="0"/>
            <a:r>
              <a:rPr lang="en-US" sz="1200" kern="1200" dirty="0">
                <a:solidFill>
                  <a:schemeClr val="tx1"/>
                </a:solidFill>
                <a:effectLst/>
                <a:latin typeface="+mn-lt"/>
                <a:ea typeface="+mn-ea"/>
                <a:cs typeface="+mn-cs"/>
              </a:rPr>
              <a:t>Primary care has had to dramatically change the way it delivers care. Physical distancing coupled with patient fear and uncertainty are changing the way patients contact their primary care provider. Patients have COVID-19 related symptoms and questions. And patients continue to have the acute, chronic, and preventive health needs they always have, from chest pain to asthma to well child checks and immunizations, primary care has worked hard to balance the need for in-person visits with the opportunity to provide telehealth visits. While facing an increase in patient need, the manner in which the care is delivered has shifted with a significant amount provided by telehealth, with a steady need for in-person care as well. Unfortunately, there has been inadequate support for both in-person visits and telehealth visits. The constant has been that patients continue to need primary care.</a:t>
            </a:r>
          </a:p>
          <a:p>
            <a:pPr lvl="0"/>
            <a:r>
              <a:rPr lang="en-US" sz="1200" kern="1200" dirty="0">
                <a:solidFill>
                  <a:schemeClr val="tx1"/>
                </a:solidFill>
                <a:effectLst/>
                <a:latin typeface="+mn-lt"/>
                <a:ea typeface="+mn-ea"/>
                <a:cs typeface="+mn-cs"/>
              </a:rPr>
              <a:t>While there is urgency at the acute hospital setting, the vast majority of COVID Like Illness is seen out in the community and primary care setting. Last week, just 4.7% of emergency department visits reported to the CDC National Surveillance Program were due to COVID Like Illness (CLI).</a:t>
            </a:r>
          </a:p>
          <a:p>
            <a:pPr lvl="0"/>
            <a:r>
              <a:rPr lang="en-US" sz="1200" kern="1200" dirty="0">
                <a:solidFill>
                  <a:schemeClr val="tx1"/>
                </a:solidFill>
                <a:effectLst/>
                <a:latin typeface="+mn-lt"/>
                <a:ea typeface="+mn-ea"/>
                <a:cs typeface="+mn-cs"/>
              </a:rPr>
              <a:t>Most patients with a respiratory illness receive care in the primary care.  For instance. As seen in slide 1, In a given year, 19.5 million patients are seen by primary care for an upper respiratory illness and a URI is part of 64 million primary care visits.  10.7 million patients are seen for bronchitis during 82.5 million PC visits.</a:t>
            </a:r>
          </a:p>
          <a:p>
            <a:pPr lvl="0"/>
            <a:r>
              <a:rPr lang="en-US" sz="1200" kern="1200" dirty="0">
                <a:solidFill>
                  <a:schemeClr val="tx1"/>
                </a:solidFill>
                <a:effectLst/>
                <a:latin typeface="+mn-lt"/>
                <a:ea typeface="+mn-ea"/>
                <a:cs typeface="+mn-cs"/>
              </a:rPr>
              <a:t>Each year, primary care physicians care for 9 million patients with pneumonia </a:t>
            </a:r>
          </a:p>
          <a:p>
            <a:pPr lvl="0"/>
            <a:r>
              <a:rPr lang="en-US" sz="1200" kern="1200" dirty="0">
                <a:solidFill>
                  <a:schemeClr val="tx1"/>
                </a:solidFill>
                <a:effectLst/>
                <a:latin typeface="+mn-lt"/>
                <a:ea typeface="+mn-ea"/>
                <a:cs typeface="+mn-cs"/>
              </a:rPr>
              <a:t>In contrast, just 900,000 patients are hospitalized due to pneumonia. </a:t>
            </a:r>
          </a:p>
          <a:p>
            <a:pPr lvl="0"/>
            <a:r>
              <a:rPr lang="en-US" sz="1200" kern="1200" dirty="0">
                <a:solidFill>
                  <a:schemeClr val="tx1"/>
                </a:solidFill>
                <a:effectLst/>
                <a:latin typeface="+mn-lt"/>
                <a:ea typeface="+mn-ea"/>
                <a:cs typeface="+mn-cs"/>
              </a:rPr>
              <a:t>While trying to balance in-person and virtual patient care, the payment for telehealth has been inadequate and often just missing. For primary care practices that have relied on fee-for-service payment, this shift has been devastating. </a:t>
            </a:r>
          </a:p>
          <a:p>
            <a:r>
              <a:rPr lang="en-US" sz="1200" kern="1200" dirty="0">
                <a:solidFill>
                  <a:schemeClr val="tx1"/>
                </a:solidFill>
                <a:effectLst/>
                <a:latin typeface="+mn-lt"/>
                <a:ea typeface="+mn-ea"/>
                <a:cs typeface="+mn-cs"/>
              </a:rPr>
              <a:t> </a:t>
            </a:r>
          </a:p>
          <a:p>
            <a:endParaRPr lang="en-US" u="sng" dirty="0"/>
          </a:p>
          <a:p>
            <a:endParaRPr lang="en-US" u="sng" dirty="0"/>
          </a:p>
          <a:p>
            <a:r>
              <a:rPr lang="en-US" u="sng" dirty="0"/>
              <a:t>In Primary Care (PC)</a:t>
            </a:r>
            <a:endParaRPr lang="en-US" dirty="0"/>
          </a:p>
          <a:p>
            <a:r>
              <a:rPr lang="en-US" dirty="0"/>
              <a:t>In a given year, 19.5 million patients are seen by primary care for a URI and 64 million primary care visits include a diagnosis of URI, 10.7 million patients for LRI/bronchitis and 82.5 million PC visits include a diagnosis of LRI/bronchitis and 9 million patients for pneumonia and 38 million PC visits include a diagnosis of pneumonia.</a:t>
            </a:r>
          </a:p>
          <a:p>
            <a:endParaRPr lang="en-US" dirty="0"/>
          </a:p>
          <a:p>
            <a:r>
              <a:rPr lang="en-US" u="sng" dirty="0"/>
              <a:t>Hospitals</a:t>
            </a:r>
            <a:endParaRPr lang="en-US" dirty="0"/>
          </a:p>
          <a:p>
            <a:r>
              <a:rPr lang="en-US" dirty="0"/>
              <a:t>Each year, 263,000 patients are hospitalized for URI, 372,000 are hospitalized for LRI, and 890,000 are hospitalized for pneumonia. 416,000 hospitalizations include the diagnosis of URI, 888,000 include the diagnosis of LRI, and 1.5 million hospitalizations include the diagnosis of pneumonia.</a:t>
            </a:r>
          </a:p>
          <a:p>
            <a:endParaRPr lang="en-US" dirty="0"/>
          </a:p>
          <a:p>
            <a:endParaRPr lang="en-US" dirty="0"/>
          </a:p>
        </p:txBody>
      </p:sp>
      <p:sp>
        <p:nvSpPr>
          <p:cNvPr id="4" name="Slide Number Placeholder 3"/>
          <p:cNvSpPr>
            <a:spLocks noGrp="1"/>
          </p:cNvSpPr>
          <p:nvPr>
            <p:ph type="sldNum" sz="quarter" idx="5"/>
          </p:nvPr>
        </p:nvSpPr>
        <p:spPr/>
        <p:txBody>
          <a:bodyPr/>
          <a:lstStyle/>
          <a:p>
            <a:fld id="{A573436B-D641-4928-B958-63570D8CAD92}" type="slidenum">
              <a:rPr lang="en-US" smtClean="0"/>
              <a:t>6</a:t>
            </a:fld>
            <a:endParaRPr lang="en-US"/>
          </a:p>
        </p:txBody>
      </p:sp>
    </p:spTree>
    <p:extLst>
      <p:ext uri="{BB962C8B-B14F-4D97-AF65-F5344CB8AC3E}">
        <p14:creationId xmlns:p14="http://schemas.microsoft.com/office/powerpoint/2010/main" val="4186857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 Elective Rural Sustainability Payment – National TERSA; set at Median Direct Costs (GAO report) for 2015, updated by CPI-U Medicare Services</a:t>
            </a:r>
          </a:p>
          <a:p>
            <a:r>
              <a:rPr lang="en-US" dirty="0"/>
              <a:t>Rural Training Tracks – Get full TERSA; for full training time no matter location</a:t>
            </a:r>
          </a:p>
          <a:p>
            <a:r>
              <a:rPr lang="en-US" dirty="0"/>
              <a:t>Urban TERSA – set at half the National TERSA</a:t>
            </a:r>
          </a:p>
          <a:p>
            <a:r>
              <a:rPr lang="en-US" dirty="0"/>
              <a:t>Rural Hospitals – Receive National TERSA minus any payments they receive from Medicare (Direct costs, IME or DME). </a:t>
            </a:r>
          </a:p>
          <a:p>
            <a:r>
              <a:rPr lang="en-US" dirty="0"/>
              <a:t>Urban Hospitals – Receive the Urban TERSA minus any payments they receive from Medicare (IME or DME)</a:t>
            </a:r>
          </a:p>
        </p:txBody>
      </p:sp>
      <p:sp>
        <p:nvSpPr>
          <p:cNvPr id="4" name="Slide Number Placeholder 3"/>
          <p:cNvSpPr>
            <a:spLocks noGrp="1"/>
          </p:cNvSpPr>
          <p:nvPr>
            <p:ph type="sldNum" sz="quarter" idx="5"/>
          </p:nvPr>
        </p:nvSpPr>
        <p:spPr/>
        <p:txBody>
          <a:bodyPr/>
          <a:lstStyle/>
          <a:p>
            <a:fld id="{81D0A817-30F6-4D4B-8268-2999FC95CC8B}" type="slidenum">
              <a:rPr lang="en-US" smtClean="0"/>
              <a:t>52</a:t>
            </a:fld>
            <a:endParaRPr lang="en-US"/>
          </a:p>
        </p:txBody>
      </p:sp>
    </p:spTree>
    <p:extLst>
      <p:ext uri="{BB962C8B-B14F-4D97-AF65-F5344CB8AC3E}">
        <p14:creationId xmlns:p14="http://schemas.microsoft.com/office/powerpoint/2010/main" val="1603338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F4A794-AE18-D444-9A0E-A5A24319B290}" type="slidenum">
              <a:rPr lang="en-US" smtClean="0"/>
              <a:t>54</a:t>
            </a:fld>
            <a:endParaRPr lang="en-US"/>
          </a:p>
        </p:txBody>
      </p:sp>
    </p:spTree>
    <p:extLst>
      <p:ext uri="{BB962C8B-B14F-4D97-AF65-F5344CB8AC3E}">
        <p14:creationId xmlns:p14="http://schemas.microsoft.com/office/powerpoint/2010/main" val="3399091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dirty="0"/>
              <a:t>There are many aspects of primary care that we have limited data and research about, including for example how changes in where primary care services are  being delivered and by who and through what medium affects patient outcomes, equity and costs.  I am going to take one important metric – what we spend on primary care -- to illustrate why primary care research is so important to the health of all Americans and to the high performance of our health system.  </a:t>
            </a:r>
          </a:p>
          <a:p>
            <a:pPr marL="0" indent="0">
              <a:buNone/>
            </a:pPr>
            <a:endParaRPr lang="en-US" dirty="0"/>
          </a:p>
          <a:p>
            <a:pPr marL="0" indent="0">
              <a:buNone/>
            </a:pPr>
            <a:r>
              <a:rPr lang="en-US" dirty="0"/>
              <a:t>While PC represents the majority of ambulatory visits, we do not have </a:t>
            </a:r>
            <a:r>
              <a:rPr lang="en-US" u="sng" dirty="0"/>
              <a:t>standardized</a:t>
            </a:r>
            <a:r>
              <a:rPr lang="en-US" dirty="0"/>
              <a:t> national data on primary care spend.  Many nations – both developed and developing -- are using the percentage of primary care spend as a percentage of total cost of care as a proxy to assess the primary care orientation of their health system.  This measure helps us to understand the priority that a health system places on health prevention/promotion, management of chronic conditions, and a holistic approach to care.   </a:t>
            </a:r>
          </a:p>
          <a:p>
            <a:endParaRPr lang="en-US" dirty="0"/>
          </a:p>
          <a:p>
            <a:r>
              <a:rPr lang="en-US" dirty="0"/>
              <a:t>Although the metrics are different so this is not necessarily an apples to apples comparison, US primary care spend is loosely half of the average across high income OECD countries.   </a:t>
            </a:r>
          </a:p>
        </p:txBody>
      </p:sp>
      <p:sp>
        <p:nvSpPr>
          <p:cNvPr id="4" name="Slide Number Placeholder 3"/>
          <p:cNvSpPr>
            <a:spLocks noGrp="1"/>
          </p:cNvSpPr>
          <p:nvPr>
            <p:ph type="sldNum" sz="quarter" idx="5"/>
          </p:nvPr>
        </p:nvSpPr>
        <p:spPr/>
        <p:txBody>
          <a:bodyPr/>
          <a:lstStyle/>
          <a:p>
            <a:fld id="{BAF4A794-AE18-D444-9A0E-A5A24319B290}" type="slidenum">
              <a:rPr lang="en-US" smtClean="0"/>
              <a:t>55</a:t>
            </a:fld>
            <a:endParaRPr lang="en-US"/>
          </a:p>
        </p:txBody>
      </p:sp>
    </p:spTree>
    <p:extLst>
      <p:ext uri="{BB962C8B-B14F-4D97-AF65-F5344CB8AC3E}">
        <p14:creationId xmlns:p14="http://schemas.microsoft.com/office/powerpoint/2010/main" val="1329411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US de-valuing of primary care as represented by lower PC spend – as well as comparatively less spending on social services -- may be contributing to our country’s lower life expectancy.  </a:t>
            </a:r>
          </a:p>
          <a:p>
            <a:endParaRPr lang="en-US" dirty="0"/>
          </a:p>
          <a:p>
            <a:r>
              <a:rPr lang="en-US" dirty="0"/>
              <a:t>Note that the US spends twice as much as the average OECD country on health care as a share of the economy</a:t>
            </a:r>
          </a:p>
          <a:p>
            <a:endParaRPr lang="en-US" dirty="0"/>
          </a:p>
          <a:p>
            <a:r>
              <a:rPr lang="en-US" dirty="0"/>
              <a:t>Since this data was published, life expectancy in the US declined in 2017, 2018 and rose slightly in 2019. These years of life expectancy decline were </a:t>
            </a:r>
            <a:r>
              <a:rPr lang="en-US" u="sng" dirty="0"/>
              <a:t>the first on record </a:t>
            </a:r>
            <a:r>
              <a:rPr lang="en-US" dirty="0"/>
              <a:t>since 1950.  Life expectancy is expected to decline again in 2020 given COVID-19.</a:t>
            </a:r>
          </a:p>
        </p:txBody>
      </p:sp>
      <p:sp>
        <p:nvSpPr>
          <p:cNvPr id="4" name="Slide Number Placeholder 3"/>
          <p:cNvSpPr>
            <a:spLocks noGrp="1"/>
          </p:cNvSpPr>
          <p:nvPr>
            <p:ph type="sldNum" sz="quarter" idx="5"/>
          </p:nvPr>
        </p:nvSpPr>
        <p:spPr/>
        <p:txBody>
          <a:bodyPr/>
          <a:lstStyle/>
          <a:p>
            <a:fld id="{BAF4A794-AE18-D444-9A0E-A5A24319B290}" type="slidenum">
              <a:rPr lang="en-US" smtClean="0"/>
              <a:t>56</a:t>
            </a:fld>
            <a:endParaRPr lang="en-US"/>
          </a:p>
        </p:txBody>
      </p:sp>
    </p:spTree>
    <p:extLst>
      <p:ext uri="{BB962C8B-B14F-4D97-AF65-F5344CB8AC3E}">
        <p14:creationId xmlns:p14="http://schemas.microsoft.com/office/powerpoint/2010/main" val="4094382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And within the US, early reports show considerable state variation in primary care investment across all payers </a:t>
            </a:r>
          </a:p>
          <a:p>
            <a:endParaRPr lang="en-US" dirty="0"/>
          </a:p>
          <a:p>
            <a:r>
              <a:rPr lang="en-US" dirty="0"/>
              <a:t>The Commonwealth has also just published primary care spend at the state level and sees a great deal of variation as well.  </a:t>
            </a:r>
          </a:p>
          <a:p>
            <a:r>
              <a:rPr lang="en-US" dirty="0"/>
              <a:t>https://</a:t>
            </a:r>
            <a:r>
              <a:rPr lang="en-US" dirty="0" err="1"/>
              <a:t>datacenter.commonwealthfund.org</a:t>
            </a:r>
            <a:r>
              <a:rPr lang="en-US" dirty="0"/>
              <a:t>/topics/primary-care-spending-share-total-ages-18-64</a:t>
            </a:r>
          </a:p>
          <a:p>
            <a:endParaRPr lang="en-US" dirty="0"/>
          </a:p>
        </p:txBody>
      </p:sp>
      <p:sp>
        <p:nvSpPr>
          <p:cNvPr id="4" name="Slide Number Placeholder 3"/>
          <p:cNvSpPr>
            <a:spLocks noGrp="1"/>
          </p:cNvSpPr>
          <p:nvPr>
            <p:ph type="sldNum" sz="quarter" idx="5"/>
          </p:nvPr>
        </p:nvSpPr>
        <p:spPr/>
        <p:txBody>
          <a:bodyPr/>
          <a:lstStyle/>
          <a:p>
            <a:fld id="{BAF4A794-AE18-D444-9A0E-A5A24319B290}" type="slidenum">
              <a:rPr lang="en-US" smtClean="0"/>
              <a:t>57</a:t>
            </a:fld>
            <a:endParaRPr lang="en-US"/>
          </a:p>
        </p:txBody>
      </p:sp>
    </p:spTree>
    <p:extLst>
      <p:ext uri="{BB962C8B-B14F-4D97-AF65-F5344CB8AC3E}">
        <p14:creationId xmlns:p14="http://schemas.microsoft.com/office/powerpoint/2010/main" val="2725961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data suggests that these differences in primary care spend are related to key patient indicators.  PCC’s 2019 evidence report found a relationship between high primary care investment and lower overall hospitals, lower ambulatory sensitive hospitalizations and few ED visits</a:t>
            </a:r>
          </a:p>
        </p:txBody>
      </p:sp>
      <p:sp>
        <p:nvSpPr>
          <p:cNvPr id="4" name="Slide Number Placeholder 3"/>
          <p:cNvSpPr>
            <a:spLocks noGrp="1"/>
          </p:cNvSpPr>
          <p:nvPr>
            <p:ph type="sldNum" sz="quarter" idx="5"/>
          </p:nvPr>
        </p:nvSpPr>
        <p:spPr/>
        <p:txBody>
          <a:bodyPr/>
          <a:lstStyle/>
          <a:p>
            <a:fld id="{BAF4A794-AE18-D444-9A0E-A5A24319B290}" type="slidenum">
              <a:rPr lang="en-US" smtClean="0"/>
              <a:t>58</a:t>
            </a:fld>
            <a:endParaRPr lang="en-US"/>
          </a:p>
        </p:txBody>
      </p:sp>
    </p:spTree>
    <p:extLst>
      <p:ext uri="{BB962C8B-B14F-4D97-AF65-F5344CB8AC3E}">
        <p14:creationId xmlns:p14="http://schemas.microsoft.com/office/powerpoint/2010/main" val="41055701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a:p>
            <a:r>
              <a:rPr lang="en-US" dirty="0"/>
              <a:t>This kind of data is important to states as they consider what they are spending on different sectors and whether their expenditures reflect their priorities and goals.  </a:t>
            </a:r>
          </a:p>
          <a:p>
            <a:endParaRPr lang="en-US" dirty="0"/>
          </a:p>
          <a:p>
            <a:r>
              <a:rPr lang="en-US" dirty="0"/>
              <a:t>As this slide illustrates, a growing number of states are themselves producing detailed reports on primary care spending at the health plan level across all payers and some have used such data to set targets for increased primary care spending without growing total cost of care.</a:t>
            </a:r>
          </a:p>
          <a:p>
            <a:endParaRPr lang="en-US" dirty="0"/>
          </a:p>
        </p:txBody>
      </p:sp>
      <p:sp>
        <p:nvSpPr>
          <p:cNvPr id="4" name="Slide Number Placeholder 3"/>
          <p:cNvSpPr>
            <a:spLocks noGrp="1"/>
          </p:cNvSpPr>
          <p:nvPr>
            <p:ph type="sldNum" sz="quarter" idx="5"/>
          </p:nvPr>
        </p:nvSpPr>
        <p:spPr/>
        <p:txBody>
          <a:bodyPr/>
          <a:lstStyle/>
          <a:p>
            <a:fld id="{BAF4A794-AE18-D444-9A0E-A5A24319B290}" type="slidenum">
              <a:rPr lang="en-US" smtClean="0"/>
              <a:t>59</a:t>
            </a:fld>
            <a:endParaRPr lang="en-US"/>
          </a:p>
        </p:txBody>
      </p:sp>
    </p:spTree>
    <p:extLst>
      <p:ext uri="{BB962C8B-B14F-4D97-AF65-F5344CB8AC3E}">
        <p14:creationId xmlns:p14="http://schemas.microsoft.com/office/powerpoint/2010/main" val="3478166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focus on the robustness of primary care and whether we are valuing it properly is heightened given the pandemic and concerns that it </a:t>
            </a:r>
          </a:p>
          <a:p>
            <a:r>
              <a:rPr lang="en-US" dirty="0"/>
              <a:t>will cause primary care in the US to deteriorate further.</a:t>
            </a:r>
          </a:p>
          <a:p>
            <a:endParaRPr lang="en-US" dirty="0"/>
          </a:p>
          <a:p>
            <a:r>
              <a:rPr lang="en-US" dirty="0"/>
              <a:t>More explicitly, that if primary care capacity collapses, it may result in poorer health outcomes for patients and potentially even higher costs.  Recent data from the Green Center – a regular survey that we have been collaborating with them on since mid-March – shows recent, sobering results for both practices and patients.  </a:t>
            </a:r>
          </a:p>
          <a:p>
            <a:endParaRPr lang="en-US" dirty="0"/>
          </a:p>
          <a:p>
            <a:endParaRPr lang="en-US" dirty="0"/>
          </a:p>
          <a:p>
            <a:r>
              <a:rPr lang="en-US" dirty="0"/>
              <a:t>Green Center survey – column one: series 20 fielded Sept 4-8, 2020 </a:t>
            </a:r>
          </a:p>
          <a:p>
            <a:endParaRPr lang="en-US" dirty="0"/>
          </a:p>
          <a:p>
            <a:r>
              <a:rPr lang="en-US" dirty="0"/>
              <a:t>Green Center survey – column two: series 19 fielded Aug 21 -24, 2020 </a:t>
            </a:r>
          </a:p>
        </p:txBody>
      </p:sp>
      <p:sp>
        <p:nvSpPr>
          <p:cNvPr id="4" name="Slide Number Placeholder 3"/>
          <p:cNvSpPr>
            <a:spLocks noGrp="1"/>
          </p:cNvSpPr>
          <p:nvPr>
            <p:ph type="sldNum" sz="quarter" idx="5"/>
          </p:nvPr>
        </p:nvSpPr>
        <p:spPr/>
        <p:txBody>
          <a:bodyPr/>
          <a:lstStyle/>
          <a:p>
            <a:fld id="{BAF4A794-AE18-D444-9A0E-A5A24319B290}" type="slidenum">
              <a:rPr lang="en-US" smtClean="0"/>
              <a:t>60</a:t>
            </a:fld>
            <a:endParaRPr lang="en-US"/>
          </a:p>
        </p:txBody>
      </p:sp>
    </p:spTree>
    <p:extLst>
      <p:ext uri="{BB962C8B-B14F-4D97-AF65-F5344CB8AC3E}">
        <p14:creationId xmlns:p14="http://schemas.microsoft.com/office/powerpoint/2010/main" val="42454901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Total Elective Rural Sustainability Payment – National TERSA; set at Median Direct Costs (GAO report) for 2015, updated by CPI-U Medicare Services</a:t>
            </a:r>
          </a:p>
          <a:p>
            <a:r>
              <a:rPr lang="en-US" dirty="0"/>
              <a:t>Rural Training Tracks – Get full TERSA; for full training time no matter location</a:t>
            </a:r>
          </a:p>
          <a:p>
            <a:r>
              <a:rPr lang="en-US" dirty="0"/>
              <a:t>Urban TERSA – set at half the National TERSA</a:t>
            </a:r>
          </a:p>
          <a:p>
            <a:r>
              <a:rPr lang="en-US" dirty="0"/>
              <a:t>Rural Hospitals – Receive National TERSA minus any payments they receive from Medicare (Direct costs, IME or DME). </a:t>
            </a:r>
          </a:p>
          <a:p>
            <a:r>
              <a:rPr lang="en-US" dirty="0"/>
              <a:t>Urban Hospitals – Receive the Urban TERSA minus any payments they receive from Medicare (IME or DME)</a:t>
            </a:r>
          </a:p>
        </p:txBody>
      </p:sp>
      <p:sp>
        <p:nvSpPr>
          <p:cNvPr id="4" name="Slide Number Placeholder 3"/>
          <p:cNvSpPr>
            <a:spLocks noGrp="1"/>
          </p:cNvSpPr>
          <p:nvPr>
            <p:ph type="sldNum" sz="quarter" idx="5"/>
          </p:nvPr>
        </p:nvSpPr>
        <p:spPr/>
        <p:txBody>
          <a:bodyPr/>
          <a:lstStyle/>
          <a:p>
            <a:fld id="{81D0A817-30F6-4D4B-8268-2999FC95CC8B}" type="slidenum">
              <a:rPr lang="en-US" smtClean="0"/>
              <a:t>62</a:t>
            </a:fld>
            <a:endParaRPr lang="en-US"/>
          </a:p>
        </p:txBody>
      </p:sp>
    </p:spTree>
    <p:extLst>
      <p:ext uri="{BB962C8B-B14F-4D97-AF65-F5344CB8AC3E}">
        <p14:creationId xmlns:p14="http://schemas.microsoft.com/office/powerpoint/2010/main" val="160333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a primary care research study in rural Colorado that brought together the community members and practices and physicians to implement asthma treatments. Asthma Toolkits studied the impact of outfitting every primary care practice with a spirometer and staff training in asthma diagnosis and management. Community AIR translated the complex medical jargon of national guidelines into locally relevant messages and actions. The goal was to support asthma patients in primary care practice.</a:t>
            </a:r>
          </a:p>
          <a:p>
            <a:endParaRPr lang="en-US" dirty="0"/>
          </a:p>
        </p:txBody>
      </p:sp>
      <p:sp>
        <p:nvSpPr>
          <p:cNvPr id="4" name="Slide Number Placeholder 3"/>
          <p:cNvSpPr>
            <a:spLocks noGrp="1"/>
          </p:cNvSpPr>
          <p:nvPr>
            <p:ph type="sldNum" sz="quarter" idx="10"/>
          </p:nvPr>
        </p:nvSpPr>
        <p:spPr/>
        <p:txBody>
          <a:bodyPr/>
          <a:lstStyle/>
          <a:p>
            <a:fld id="{660B5FB8-77D8-4564-97DD-43700A08CB62}" type="slidenum">
              <a:rPr lang="en-US" smtClean="0"/>
              <a:t>7</a:t>
            </a:fld>
            <a:endParaRPr lang="en-US"/>
          </a:p>
        </p:txBody>
      </p:sp>
    </p:spTree>
    <p:extLst>
      <p:ext uri="{BB962C8B-B14F-4D97-AF65-F5344CB8AC3E}">
        <p14:creationId xmlns:p14="http://schemas.microsoft.com/office/powerpoint/2010/main" val="397173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It worked. This primary care </a:t>
            </a:r>
            <a:r>
              <a:rPr lang="en-US" dirty="0" err="1"/>
              <a:t>reaserch</a:t>
            </a:r>
            <a:r>
              <a:rPr lang="en-US" dirty="0"/>
              <a:t> project increased the use of diagnostic testing and treatments.</a:t>
            </a:r>
          </a:p>
          <a:p>
            <a:r>
              <a:rPr lang="en-US" dirty="0"/>
              <a:t>And that led to lower asthma hospitalizations.</a:t>
            </a:r>
          </a:p>
          <a:p>
            <a:r>
              <a:rPr lang="en-US" dirty="0"/>
              <a:t>Primary care research can lead to better health outcomes.</a:t>
            </a:r>
          </a:p>
        </p:txBody>
      </p:sp>
      <p:sp>
        <p:nvSpPr>
          <p:cNvPr id="4" name="Slide Number Placeholder 3"/>
          <p:cNvSpPr>
            <a:spLocks noGrp="1"/>
          </p:cNvSpPr>
          <p:nvPr>
            <p:ph type="sldNum" sz="quarter" idx="5"/>
          </p:nvPr>
        </p:nvSpPr>
        <p:spPr/>
        <p:txBody>
          <a:bodyPr/>
          <a:lstStyle/>
          <a:p>
            <a:fld id="{EE1A21BB-6F2A-2C41-B24B-E1EC74E0EBC0}" type="slidenum">
              <a:rPr lang="en-US" smtClean="0"/>
              <a:pPr/>
              <a:t>8</a:t>
            </a:fld>
            <a:endParaRPr lang="en-US"/>
          </a:p>
        </p:txBody>
      </p:sp>
    </p:spTree>
    <p:extLst>
      <p:ext uri="{BB962C8B-B14F-4D97-AF65-F5344CB8AC3E}">
        <p14:creationId xmlns:p14="http://schemas.microsoft.com/office/powerpoint/2010/main" val="175393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Similar study on how best to implement opioid use disorder treatment in rural primary care. Training the primary care physicians and the whole care team led to increased treatment for OUD.</a:t>
            </a:r>
          </a:p>
        </p:txBody>
      </p:sp>
      <p:sp>
        <p:nvSpPr>
          <p:cNvPr id="4" name="Slide Number Placeholder 3"/>
          <p:cNvSpPr>
            <a:spLocks noGrp="1"/>
          </p:cNvSpPr>
          <p:nvPr>
            <p:ph type="sldNum" sz="quarter" idx="5"/>
          </p:nvPr>
        </p:nvSpPr>
        <p:spPr/>
        <p:txBody>
          <a:bodyPr/>
          <a:lstStyle/>
          <a:p>
            <a:fld id="{9475F91D-9A0C-4A66-A5BA-A392FC7E9517}" type="slidenum">
              <a:rPr lang="en-US" smtClean="0"/>
              <a:t>9</a:t>
            </a:fld>
            <a:endParaRPr lang="en-US"/>
          </a:p>
        </p:txBody>
      </p:sp>
    </p:spTree>
    <p:extLst>
      <p:ext uri="{BB962C8B-B14F-4D97-AF65-F5344CB8AC3E}">
        <p14:creationId xmlns:p14="http://schemas.microsoft.com/office/powerpoint/2010/main" val="3676841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And primary care is also where patient with complex medical conditions are most likely to receive care. for mental illness, about 40% of all mental health visits are in primary care. if the patient has any other chronic medical conditions, (heart disease, diabetes, COPD) the vast majority of visits are to the primary care provider. </a:t>
            </a:r>
          </a:p>
        </p:txBody>
      </p:sp>
      <p:sp>
        <p:nvSpPr>
          <p:cNvPr id="4" name="Slide Number Placeholder 3"/>
          <p:cNvSpPr>
            <a:spLocks noGrp="1"/>
          </p:cNvSpPr>
          <p:nvPr>
            <p:ph type="sldNum" sz="quarter" idx="5"/>
          </p:nvPr>
        </p:nvSpPr>
        <p:spPr/>
        <p:txBody>
          <a:bodyPr/>
          <a:lstStyle/>
          <a:p>
            <a:fld id="{9475F91D-9A0C-4A66-A5BA-A392FC7E9517}" type="slidenum">
              <a:rPr lang="en-US" smtClean="0"/>
              <a:t>10</a:t>
            </a:fld>
            <a:endParaRPr lang="en-US"/>
          </a:p>
        </p:txBody>
      </p:sp>
    </p:spTree>
    <p:extLst>
      <p:ext uri="{BB962C8B-B14F-4D97-AF65-F5344CB8AC3E}">
        <p14:creationId xmlns:p14="http://schemas.microsoft.com/office/powerpoint/2010/main" val="274037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 what did the study find</a:t>
            </a:r>
          </a:p>
          <a:p>
            <a:r>
              <a:rPr lang="en-US" dirty="0"/>
              <a:t>Dr </a:t>
            </a:r>
            <a:r>
              <a:rPr lang="en-US" dirty="0" err="1"/>
              <a:t>Mendell</a:t>
            </a:r>
            <a:r>
              <a:rPr lang="en-US" dirty="0"/>
              <a:t> will go over the study in detail. Here are some high level findings </a:t>
            </a:r>
          </a:p>
          <a:p>
            <a:endParaRPr lang="en-US" dirty="0"/>
          </a:p>
        </p:txBody>
      </p:sp>
      <p:sp>
        <p:nvSpPr>
          <p:cNvPr id="4" name="Slide Number Placeholder 3"/>
          <p:cNvSpPr>
            <a:spLocks noGrp="1"/>
          </p:cNvSpPr>
          <p:nvPr>
            <p:ph type="sldNum" sz="quarter" idx="5"/>
          </p:nvPr>
        </p:nvSpPr>
        <p:spPr/>
        <p:txBody>
          <a:bodyPr/>
          <a:lstStyle/>
          <a:p>
            <a:fld id="{9475F91D-9A0C-4A66-A5BA-A392FC7E9517}" type="slidenum">
              <a:rPr lang="en-US" smtClean="0"/>
              <a:t>11</a:t>
            </a:fld>
            <a:endParaRPr lang="en-US"/>
          </a:p>
        </p:txBody>
      </p:sp>
    </p:spTree>
    <p:extLst>
      <p:ext uri="{BB962C8B-B14F-4D97-AF65-F5344CB8AC3E}">
        <p14:creationId xmlns:p14="http://schemas.microsoft.com/office/powerpoint/2010/main" val="395536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530D-C11E-4830-8DB4-77A185D4D756}"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E450E-5FCC-4030-AD04-9CE0D4F324A9}" type="slidenum">
              <a:rPr lang="en-US" smtClean="0"/>
              <a:t>‹#›</a:t>
            </a:fld>
            <a:endParaRPr lang="en-US"/>
          </a:p>
        </p:txBody>
      </p:sp>
    </p:spTree>
    <p:extLst>
      <p:ext uri="{BB962C8B-B14F-4D97-AF65-F5344CB8AC3E}">
        <p14:creationId xmlns:p14="http://schemas.microsoft.com/office/powerpoint/2010/main" val="415654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4757-70DA-4DAC-A220-7F54D5E5A587}"/>
              </a:ext>
            </a:extLst>
          </p:cNvPr>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663198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3"/>
          <p:cNvSpPr>
            <a:spLocks noGrp="1"/>
          </p:cNvSpPr>
          <p:nvPr>
            <p:ph type="body" sz="quarter" idx="10"/>
          </p:nvPr>
        </p:nvSpPr>
        <p:spPr>
          <a:xfrm>
            <a:off x="457201" y="1417640"/>
            <a:ext cx="8229602" cy="4930775"/>
          </a:xfrm>
        </p:spPr>
        <p:txBody>
          <a:bodyPr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303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two images">
    <p:bg>
      <p:bgPr>
        <a:solidFill>
          <a:schemeClr val="tx2"/>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 y="1"/>
            <a:ext cx="5718178" cy="3433763"/>
          </a:xfrm>
          <a:noFill/>
          <a:ln>
            <a:noFill/>
          </a:ln>
        </p:spPr>
        <p:txBody>
          <a:bodyPr lIns="274320" tIns="731520" anchor="t" anchorCtr="0"/>
          <a:lstStyle>
            <a:lvl1pPr algn="l">
              <a:defRPr b="0">
                <a:solidFill>
                  <a:schemeClr val="bg1"/>
                </a:solidFill>
              </a:defRPr>
            </a:lvl1pPr>
          </a:lstStyle>
          <a:p>
            <a:r>
              <a:rPr lang="en-US" dirty="0"/>
              <a:t>Click to edit Master title style</a:t>
            </a:r>
          </a:p>
        </p:txBody>
      </p:sp>
      <p:sp>
        <p:nvSpPr>
          <p:cNvPr id="4" name="Picture Placeholder 37"/>
          <p:cNvSpPr>
            <a:spLocks noGrp="1"/>
          </p:cNvSpPr>
          <p:nvPr>
            <p:ph type="pic" sz="quarter" idx="14"/>
          </p:nvPr>
        </p:nvSpPr>
        <p:spPr>
          <a:xfrm>
            <a:off x="5718177" y="1"/>
            <a:ext cx="3425824" cy="3461195"/>
          </a:xfrm>
          <a:solidFill>
            <a:srgbClr val="FFFFFF"/>
          </a:solidFill>
        </p:spPr>
        <p:txBody>
          <a:bodyPr/>
          <a:lstStyle/>
          <a:p>
            <a:endParaRPr lang="en-US"/>
          </a:p>
        </p:txBody>
      </p:sp>
      <p:sp>
        <p:nvSpPr>
          <p:cNvPr id="15" name="Subtitle 2"/>
          <p:cNvSpPr>
            <a:spLocks noGrp="1"/>
          </p:cNvSpPr>
          <p:nvPr>
            <p:ph type="subTitle" idx="1"/>
          </p:nvPr>
        </p:nvSpPr>
        <p:spPr>
          <a:xfrm>
            <a:off x="5856943" y="3860800"/>
            <a:ext cx="3122795" cy="1752600"/>
          </a:xfrm>
        </p:spPr>
        <p:txBody>
          <a:bodyPr>
            <a:normAutofit/>
          </a:bodyPr>
          <a:lstStyle>
            <a:lvl1pPr marL="0" indent="0" algn="ctr">
              <a:buNone/>
              <a:defRPr sz="24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8" name="Picture Placeholder 37"/>
          <p:cNvSpPr>
            <a:spLocks noGrp="1"/>
          </p:cNvSpPr>
          <p:nvPr>
            <p:ph type="pic" sz="quarter" idx="15"/>
          </p:nvPr>
        </p:nvSpPr>
        <p:spPr>
          <a:xfrm>
            <a:off x="4" y="3463645"/>
            <a:ext cx="5718175" cy="3383280"/>
          </a:xfrm>
          <a:solidFill>
            <a:srgbClr val="FFFFFF"/>
          </a:solidFill>
        </p:spPr>
        <p:txBody>
          <a:bodyPr/>
          <a:lstStyle/>
          <a:p>
            <a:endParaRPr lang="en-US" dirty="0"/>
          </a:p>
        </p:txBody>
      </p:sp>
      <p:pic>
        <p:nvPicPr>
          <p:cNvPr id="7" name="Picture 6" descr="randcorp267.jpg">
            <a:extLst>
              <a:ext uri="{FF2B5EF4-FFF2-40B4-BE49-F238E27FC236}">
                <a16:creationId xmlns:a16="http://schemas.microsoft.com/office/drawing/2014/main" id="{E50390BD-612E-432A-B1FE-4823DE9604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94026" y="5789694"/>
            <a:ext cx="648626" cy="864835"/>
          </a:xfrm>
          <a:prstGeom prst="rect">
            <a:avLst/>
          </a:prstGeom>
          <a:ln>
            <a:solidFill>
              <a:schemeClr val="bg1"/>
            </a:solidFill>
          </a:ln>
        </p:spPr>
      </p:pic>
    </p:spTree>
    <p:extLst>
      <p:ext uri="{BB962C8B-B14F-4D97-AF65-F5344CB8AC3E}">
        <p14:creationId xmlns:p14="http://schemas.microsoft.com/office/powerpoint/2010/main" val="16806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Ending Logo Slide">
    <p:spTree>
      <p:nvGrpSpPr>
        <p:cNvPr id="1" name=""/>
        <p:cNvGrpSpPr/>
        <p:nvPr/>
      </p:nvGrpSpPr>
      <p:grpSpPr>
        <a:xfrm>
          <a:off x="0" y="0"/>
          <a:ext cx="0" cy="0"/>
          <a:chOff x="0" y="0"/>
          <a:chExt cx="0" cy="0"/>
        </a:xfrm>
      </p:grpSpPr>
      <p:sp>
        <p:nvSpPr>
          <p:cNvPr id="3" name="TextBox 2"/>
          <p:cNvSpPr txBox="1"/>
          <p:nvPr userDrawn="1"/>
        </p:nvSpPr>
        <p:spPr>
          <a:xfrm>
            <a:off x="-4527175" y="1703996"/>
            <a:ext cx="4288117" cy="646331"/>
          </a:xfrm>
          <a:prstGeom prst="rect">
            <a:avLst/>
          </a:prstGeom>
          <a:solidFill>
            <a:srgbClr val="FFFF74"/>
          </a:solidFill>
        </p:spPr>
        <p:txBody>
          <a:bodyPr wrap="square" rtlCol="0">
            <a:spAutoFit/>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mn-ea"/>
                <a:cs typeface="+mn-cs"/>
              </a:rPr>
              <a:t>The is the “Ending</a:t>
            </a:r>
            <a:r>
              <a:rPr lang="en-US" sz="1800" kern="1200" baseline="0" dirty="0">
                <a:solidFill>
                  <a:schemeClr val="tx1"/>
                </a:solidFill>
                <a:latin typeface="+mn-lt"/>
                <a:ea typeface="+mn-ea"/>
                <a:cs typeface="+mn-cs"/>
              </a:rPr>
              <a:t> Logo Slide” layout. It should be the last slide in the deck</a:t>
            </a:r>
            <a:endParaRPr lang="en-US" sz="1800" dirty="0"/>
          </a:p>
        </p:txBody>
      </p:sp>
      <p:pic>
        <p:nvPicPr>
          <p:cNvPr id="4" name="Picture 7">
            <a:extLst>
              <a:ext uri="{FF2B5EF4-FFF2-40B4-BE49-F238E27FC236}">
                <a16:creationId xmlns:a16="http://schemas.microsoft.com/office/drawing/2014/main" id="{2D240109-F920-C348-8619-7BD440C19C22}"/>
              </a:ext>
            </a:extLst>
          </p:cNvPr>
          <p:cNvPicPr preferRelativeResize="0">
            <a:picLocks noChangeAspect="1" noChangeArrowheads="1"/>
          </p:cNvPicPr>
          <p:nvPr userDrawn="1"/>
        </p:nvPicPr>
        <p:blipFill>
          <a:blip r:embed="rId2"/>
          <a:stretch>
            <a:fillRect/>
          </a:stretch>
        </p:blipFill>
        <p:spPr bwMode="auto">
          <a:xfrm>
            <a:off x="3157441" y="2384428"/>
            <a:ext cx="3386767" cy="142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29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62386" y="1549402"/>
            <a:ext cx="3429000" cy="4142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62886" y="1549402"/>
            <a:ext cx="3429000" cy="4142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3CC6A9C6-7D76-3A47-9E85-08F35C859EA6}"/>
              </a:ext>
            </a:extLst>
          </p:cNvPr>
          <p:cNvSpPr>
            <a:spLocks noGrp="1"/>
          </p:cNvSpPr>
          <p:nvPr>
            <p:ph type="title"/>
          </p:nvPr>
        </p:nvSpPr>
        <p:spPr>
          <a:xfrm>
            <a:off x="862387" y="421024"/>
            <a:ext cx="7138613" cy="459675"/>
          </a:xfrm>
          <a:prstGeom prst="rect">
            <a:avLst/>
          </a:prstGeom>
        </p:spPr>
        <p:txBody>
          <a:bodyPr/>
          <a:lstStyle/>
          <a:p>
            <a:r>
              <a:rPr lang="en-US"/>
              <a:t>Click to edit Master title style</a:t>
            </a:r>
            <a:endParaRPr lang="en-US" dirty="0"/>
          </a:p>
        </p:txBody>
      </p:sp>
      <p:sp>
        <p:nvSpPr>
          <p:cNvPr id="7" name="Title Placeholder 1">
            <a:extLst>
              <a:ext uri="{FF2B5EF4-FFF2-40B4-BE49-F238E27FC236}">
                <a16:creationId xmlns:a16="http://schemas.microsoft.com/office/drawing/2014/main" id="{31423300-A745-0E47-89F8-C94B89197F2B}"/>
              </a:ext>
            </a:extLst>
          </p:cNvPr>
          <p:cNvSpPr txBox="1">
            <a:spLocks/>
          </p:cNvSpPr>
          <p:nvPr userDrawn="1"/>
        </p:nvSpPr>
        <p:spPr>
          <a:xfrm>
            <a:off x="233518" y="6317807"/>
            <a:ext cx="344756"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800" b="1" i="0" smtClean="0">
                <a:solidFill>
                  <a:schemeClr val="bg1"/>
                </a:solidFill>
                <a:latin typeface="+mj-lt"/>
                <a:ea typeface="Museo Slab 300" charset="0"/>
                <a:cs typeface="Museo Slab 300" charset="0"/>
              </a:rPr>
              <a:pPr algn="ctr"/>
              <a:t>‹#›</a:t>
            </a:fld>
            <a:endParaRPr lang="en-US" sz="800" b="1" i="0" dirty="0">
              <a:solidFill>
                <a:schemeClr val="bg1"/>
              </a:solidFill>
              <a:latin typeface="+mj-lt"/>
              <a:ea typeface="Museo Slab 900" charset="0"/>
              <a:cs typeface="Museo Slab 900" charset="0"/>
            </a:endParaRPr>
          </a:p>
        </p:txBody>
      </p:sp>
      <p:pic>
        <p:nvPicPr>
          <p:cNvPr id="9" name="Picture 8">
            <a:extLst>
              <a:ext uri="{FF2B5EF4-FFF2-40B4-BE49-F238E27FC236}">
                <a16:creationId xmlns:a16="http://schemas.microsoft.com/office/drawing/2014/main" id="{BE2C0398-C5C4-7F4B-9F96-31CB5FF7568C}"/>
              </a:ext>
            </a:extLst>
          </p:cNvPr>
          <p:cNvPicPr>
            <a:picLocks noChangeAspect="1"/>
          </p:cNvPicPr>
          <p:nvPr userDrawn="1"/>
        </p:nvPicPr>
        <p:blipFill>
          <a:blip r:embed="rId2"/>
          <a:stretch>
            <a:fillRect/>
          </a:stretch>
        </p:blipFill>
        <p:spPr>
          <a:xfrm>
            <a:off x="233519" y="418396"/>
            <a:ext cx="346727" cy="462303"/>
          </a:xfrm>
          <a:prstGeom prst="rect">
            <a:avLst/>
          </a:prstGeom>
        </p:spPr>
      </p:pic>
      <p:sp>
        <p:nvSpPr>
          <p:cNvPr id="10" name="Rectangle 9">
            <a:extLst>
              <a:ext uri="{FF2B5EF4-FFF2-40B4-BE49-F238E27FC236}">
                <a16:creationId xmlns:a16="http://schemas.microsoft.com/office/drawing/2014/main" id="{FC87550C-53B6-E843-BA27-302C54506BB9}"/>
              </a:ext>
            </a:extLst>
          </p:cNvPr>
          <p:cNvSpPr/>
          <p:nvPr userDrawn="1"/>
        </p:nvSpPr>
        <p:spPr>
          <a:xfrm>
            <a:off x="0" y="0"/>
            <a:ext cx="457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4BA1C18B-8FEC-EA4F-930D-E71ED57B0D65}"/>
              </a:ext>
            </a:extLst>
          </p:cNvPr>
          <p:cNvPicPr>
            <a:picLocks noChangeAspect="1"/>
          </p:cNvPicPr>
          <p:nvPr userDrawn="1"/>
        </p:nvPicPr>
        <p:blipFill>
          <a:blip r:embed="rId3"/>
          <a:stretch>
            <a:fillRect/>
          </a:stretch>
        </p:blipFill>
        <p:spPr>
          <a:xfrm>
            <a:off x="666929" y="6238472"/>
            <a:ext cx="786384" cy="288053"/>
          </a:xfrm>
          <a:prstGeom prst="rect">
            <a:avLst/>
          </a:prstGeom>
        </p:spPr>
      </p:pic>
    </p:spTree>
    <p:extLst>
      <p:ext uri="{BB962C8B-B14F-4D97-AF65-F5344CB8AC3E}">
        <p14:creationId xmlns:p14="http://schemas.microsoft.com/office/powerpoint/2010/main" val="292442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ird Blue">
    <p:spTree>
      <p:nvGrpSpPr>
        <p:cNvPr id="1" name=""/>
        <p:cNvGrpSpPr/>
        <p:nvPr/>
      </p:nvGrpSpPr>
      <p:grpSpPr>
        <a:xfrm>
          <a:off x="0" y="0"/>
          <a:ext cx="0" cy="0"/>
          <a:chOff x="0" y="0"/>
          <a:chExt cx="0" cy="0"/>
        </a:xfrm>
      </p:grpSpPr>
      <p:sp>
        <p:nvSpPr>
          <p:cNvPr id="4" name="Title 1"/>
          <p:cNvSpPr>
            <a:spLocks noGrp="1"/>
          </p:cNvSpPr>
          <p:nvPr>
            <p:ph type="title"/>
          </p:nvPr>
        </p:nvSpPr>
        <p:spPr>
          <a:xfrm>
            <a:off x="351376" y="2105919"/>
            <a:ext cx="1631537" cy="2673849"/>
          </a:xfrm>
          <a:prstGeom prst="rect">
            <a:avLst/>
          </a:prstGeom>
        </p:spPr>
        <p:txBody>
          <a:bodyPr/>
          <a:lstStyle/>
          <a:p>
            <a:r>
              <a:rPr lang="en-US"/>
              <a:t>Click to edit Master title style</a:t>
            </a:r>
            <a:endParaRPr lang="en-US" dirty="0"/>
          </a:p>
        </p:txBody>
      </p:sp>
      <p:sp>
        <p:nvSpPr>
          <p:cNvPr id="7" name="Content Placeholder 2"/>
          <p:cNvSpPr>
            <a:spLocks noGrp="1"/>
          </p:cNvSpPr>
          <p:nvPr>
            <p:ph sz="half" idx="1"/>
          </p:nvPr>
        </p:nvSpPr>
        <p:spPr>
          <a:xfrm>
            <a:off x="2501757" y="1193801"/>
            <a:ext cx="6299344" cy="4498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D185C540-926E-0945-8A14-469D49BB482E}"/>
              </a:ext>
            </a:extLst>
          </p:cNvPr>
          <p:cNvSpPr txBox="1">
            <a:spLocks/>
          </p:cNvSpPr>
          <p:nvPr userDrawn="1"/>
        </p:nvSpPr>
        <p:spPr>
          <a:xfrm>
            <a:off x="233518" y="6317807"/>
            <a:ext cx="344756"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800" b="1" i="0" smtClean="0">
                <a:solidFill>
                  <a:schemeClr val="bg1"/>
                </a:solidFill>
                <a:latin typeface="+mj-lt"/>
                <a:ea typeface="Museo Slab 300" charset="0"/>
                <a:cs typeface="Museo Slab 300" charset="0"/>
              </a:rPr>
              <a:pPr algn="ctr"/>
              <a:t>‹#›</a:t>
            </a:fld>
            <a:endParaRPr lang="en-US" sz="800" b="1" i="0" dirty="0">
              <a:solidFill>
                <a:schemeClr val="bg1"/>
              </a:solidFill>
              <a:latin typeface="+mj-lt"/>
              <a:ea typeface="Museo Slab 900" charset="0"/>
              <a:cs typeface="Museo Slab 900" charset="0"/>
            </a:endParaRPr>
          </a:p>
        </p:txBody>
      </p:sp>
      <p:pic>
        <p:nvPicPr>
          <p:cNvPr id="12" name="Picture 11">
            <a:extLst>
              <a:ext uri="{FF2B5EF4-FFF2-40B4-BE49-F238E27FC236}">
                <a16:creationId xmlns:a16="http://schemas.microsoft.com/office/drawing/2014/main" id="{708E18E2-4949-9B4E-A1CA-BD9CABE676A3}"/>
              </a:ext>
            </a:extLst>
          </p:cNvPr>
          <p:cNvPicPr>
            <a:picLocks noChangeAspect="1"/>
          </p:cNvPicPr>
          <p:nvPr userDrawn="1"/>
        </p:nvPicPr>
        <p:blipFill>
          <a:blip r:embed="rId2"/>
          <a:stretch>
            <a:fillRect/>
          </a:stretch>
        </p:blipFill>
        <p:spPr>
          <a:xfrm>
            <a:off x="233519" y="418396"/>
            <a:ext cx="346727" cy="462303"/>
          </a:xfrm>
          <a:prstGeom prst="rect">
            <a:avLst/>
          </a:prstGeom>
        </p:spPr>
      </p:pic>
      <p:sp>
        <p:nvSpPr>
          <p:cNvPr id="6" name="Rectangle 5">
            <a:extLst>
              <a:ext uri="{FF2B5EF4-FFF2-40B4-BE49-F238E27FC236}">
                <a16:creationId xmlns:a16="http://schemas.microsoft.com/office/drawing/2014/main" id="{DF58E3E9-A128-5C4F-AD6F-6196C099DB3D}"/>
              </a:ext>
            </a:extLst>
          </p:cNvPr>
          <p:cNvSpPr/>
          <p:nvPr userDrawn="1"/>
        </p:nvSpPr>
        <p:spPr>
          <a:xfrm>
            <a:off x="0" y="0"/>
            <a:ext cx="457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7196B639-BA2C-CC4C-926C-38A1B4FD8765}"/>
              </a:ext>
            </a:extLst>
          </p:cNvPr>
          <p:cNvPicPr>
            <a:picLocks noChangeAspect="1"/>
          </p:cNvPicPr>
          <p:nvPr userDrawn="1"/>
        </p:nvPicPr>
        <p:blipFill>
          <a:blip r:embed="rId3"/>
          <a:stretch>
            <a:fillRect/>
          </a:stretch>
        </p:blipFill>
        <p:spPr>
          <a:xfrm>
            <a:off x="666929" y="6238472"/>
            <a:ext cx="786384" cy="288053"/>
          </a:xfrm>
          <a:prstGeom prst="rect">
            <a:avLst/>
          </a:prstGeom>
        </p:spPr>
      </p:pic>
    </p:spTree>
    <p:extLst>
      <p:ext uri="{BB962C8B-B14F-4D97-AF65-F5344CB8AC3E}">
        <p14:creationId xmlns:p14="http://schemas.microsoft.com/office/powerpoint/2010/main" val="4228849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Blue">
    <p:bg>
      <p:bgPr>
        <a:solidFill>
          <a:schemeClr val="accent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AB3BE93-5257-2D41-B59B-309914401A53}"/>
              </a:ext>
            </a:extLst>
          </p:cNvPr>
          <p:cNvSpPr txBox="1">
            <a:spLocks/>
          </p:cNvSpPr>
          <p:nvPr userDrawn="1"/>
        </p:nvSpPr>
        <p:spPr>
          <a:xfrm>
            <a:off x="233518" y="6317807"/>
            <a:ext cx="344756"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800" b="1" i="0" smtClean="0">
                <a:solidFill>
                  <a:schemeClr val="bg1"/>
                </a:solidFill>
                <a:latin typeface="+mj-lt"/>
                <a:ea typeface="Museo Slab 300" charset="0"/>
                <a:cs typeface="Museo Slab 300" charset="0"/>
              </a:rPr>
              <a:pPr algn="ctr"/>
              <a:t>‹#›</a:t>
            </a:fld>
            <a:endParaRPr lang="en-US" sz="800" b="1" i="0" dirty="0">
              <a:solidFill>
                <a:schemeClr val="bg1"/>
              </a:solidFill>
              <a:latin typeface="+mj-lt"/>
              <a:ea typeface="Museo Slab 900" charset="0"/>
              <a:cs typeface="Museo Slab 900" charset="0"/>
            </a:endParaRPr>
          </a:p>
        </p:txBody>
      </p:sp>
      <p:pic>
        <p:nvPicPr>
          <p:cNvPr id="7" name="Picture 6">
            <a:extLst>
              <a:ext uri="{FF2B5EF4-FFF2-40B4-BE49-F238E27FC236}">
                <a16:creationId xmlns:a16="http://schemas.microsoft.com/office/drawing/2014/main" id="{5F5372B0-7BBE-7444-A9B0-D2FD1FEC745D}"/>
              </a:ext>
            </a:extLst>
          </p:cNvPr>
          <p:cNvPicPr>
            <a:picLocks noChangeAspect="1"/>
          </p:cNvPicPr>
          <p:nvPr userDrawn="1"/>
        </p:nvPicPr>
        <p:blipFill>
          <a:blip r:embed="rId2"/>
          <a:stretch>
            <a:fillRect/>
          </a:stretch>
        </p:blipFill>
        <p:spPr>
          <a:xfrm>
            <a:off x="233519" y="418396"/>
            <a:ext cx="346727" cy="462303"/>
          </a:xfrm>
          <a:prstGeom prst="rect">
            <a:avLst/>
          </a:prstGeom>
        </p:spPr>
      </p:pic>
      <p:sp>
        <p:nvSpPr>
          <p:cNvPr id="4" name="Rectangle 3">
            <a:extLst>
              <a:ext uri="{FF2B5EF4-FFF2-40B4-BE49-F238E27FC236}">
                <a16:creationId xmlns:a16="http://schemas.microsoft.com/office/drawing/2014/main" id="{9C1F130E-D146-C349-9585-32BE8897CB02}"/>
              </a:ext>
            </a:extLst>
          </p:cNvPr>
          <p:cNvSpPr/>
          <p:nvPr userDrawn="1"/>
        </p:nvSpPr>
        <p:spPr>
          <a:xfrm>
            <a:off x="0" y="0"/>
            <a:ext cx="457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D1FB5C84-5F66-CF43-85E0-07E1ACEDEE6A}"/>
              </a:ext>
            </a:extLst>
          </p:cNvPr>
          <p:cNvPicPr>
            <a:picLocks noChangeAspect="1"/>
          </p:cNvPicPr>
          <p:nvPr userDrawn="1"/>
        </p:nvPicPr>
        <p:blipFill>
          <a:blip r:embed="rId3"/>
          <a:stretch>
            <a:fillRect/>
          </a:stretch>
        </p:blipFill>
        <p:spPr>
          <a:xfrm>
            <a:off x="666929" y="6238472"/>
            <a:ext cx="786384" cy="288053"/>
          </a:xfrm>
          <a:prstGeom prst="rect">
            <a:avLst/>
          </a:prstGeom>
        </p:spPr>
      </p:pic>
    </p:spTree>
    <p:extLst>
      <p:ext uri="{BB962C8B-B14F-4D97-AF65-F5344CB8AC3E}">
        <p14:creationId xmlns:p14="http://schemas.microsoft.com/office/powerpoint/2010/main" val="326111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Graph Layout: 01">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9144000" cy="62841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3" name="Title 1"/>
          <p:cNvSpPr>
            <a:spLocks noGrp="1"/>
          </p:cNvSpPr>
          <p:nvPr>
            <p:ph type="ctrTitle"/>
          </p:nvPr>
        </p:nvSpPr>
        <p:spPr>
          <a:xfrm>
            <a:off x="98136" y="1"/>
            <a:ext cx="9001000" cy="628411"/>
          </a:xfrm>
          <a:effectLst/>
        </p:spPr>
        <p:txBody>
          <a:bodyPr anchor="ctr">
            <a:noAutofit/>
          </a:bodyPr>
          <a:lstStyle>
            <a:lvl1pPr algn="l">
              <a:lnSpc>
                <a:spcPct val="90000"/>
              </a:lnSpc>
              <a:defRPr sz="1350" b="1" i="0" spc="0" baseline="0">
                <a:solidFill>
                  <a:schemeClr val="bg1"/>
                </a:solidFill>
                <a:effectLst/>
                <a:latin typeface="InterFace" charset="0"/>
                <a:ea typeface="InterFace" charset="0"/>
                <a:cs typeface="InterFace" charset="0"/>
              </a:defRPr>
            </a:lvl1pPr>
          </a:lstStyle>
          <a:p>
            <a:endParaRPr lang="en-US" dirty="0"/>
          </a:p>
        </p:txBody>
      </p:sp>
      <p:sp>
        <p:nvSpPr>
          <p:cNvPr id="57" name="Chart Placeholder 5"/>
          <p:cNvSpPr>
            <a:spLocks noGrp="1"/>
          </p:cNvSpPr>
          <p:nvPr>
            <p:ph type="chart" sz="quarter" idx="19"/>
          </p:nvPr>
        </p:nvSpPr>
        <p:spPr>
          <a:xfrm>
            <a:off x="71503" y="1052736"/>
            <a:ext cx="9000999" cy="4596104"/>
          </a:xfrm>
        </p:spPr>
        <p:txBody>
          <a:bodyPr>
            <a:normAutofit/>
          </a:bodyPr>
          <a:lstStyle>
            <a:lvl1pPr>
              <a:defRPr sz="975">
                <a:solidFill>
                  <a:srgbClr val="4C515A"/>
                </a:solidFill>
              </a:defRPr>
            </a:lvl1pPr>
          </a:lstStyle>
          <a:p>
            <a:endParaRPr lang="en-US" dirty="0"/>
          </a:p>
        </p:txBody>
      </p:sp>
      <p:cxnSp>
        <p:nvCxnSpPr>
          <p:cNvPr id="61" name="Straight Connector 60"/>
          <p:cNvCxnSpPr>
            <a:cxnSpLocks/>
          </p:cNvCxnSpPr>
          <p:nvPr userDrawn="1"/>
        </p:nvCxnSpPr>
        <p:spPr>
          <a:xfrm flipH="1">
            <a:off x="71503"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22"/>
          </p:nvPr>
        </p:nvSpPr>
        <p:spPr>
          <a:xfrm>
            <a:off x="71503" y="5697253"/>
            <a:ext cx="9001063" cy="495835"/>
          </a:xfrm>
        </p:spPr>
        <p:txBody>
          <a:bodyPr anchor="b" anchorCtr="0">
            <a:noAutofit/>
          </a:bodyPr>
          <a:lstStyle>
            <a:lvl1pPr marL="0" indent="0">
              <a:lnSpc>
                <a:spcPct val="90000"/>
              </a:lnSpc>
              <a:spcBef>
                <a:spcPts val="0"/>
              </a:spcBef>
              <a:spcAft>
                <a:spcPts val="450"/>
              </a:spcAft>
              <a:buNone/>
              <a:defRPr lang="en-US" sz="675" b="0" i="0" smtClean="0">
                <a:solidFill>
                  <a:schemeClr val="tx1"/>
                </a:solidFill>
                <a:effectLst/>
              </a:defRPr>
            </a:lvl1pPr>
            <a:lvl2pPr marL="128582" indent="0">
              <a:buNone/>
              <a:defRPr sz="675">
                <a:solidFill>
                  <a:schemeClr val="tx1"/>
                </a:solidFill>
              </a:defRPr>
            </a:lvl2pPr>
            <a:lvl3pPr marL="258353" indent="0">
              <a:buNone/>
              <a:defRPr sz="675">
                <a:solidFill>
                  <a:schemeClr val="tx1"/>
                </a:solidFill>
              </a:defRPr>
            </a:lvl3pPr>
            <a:lvl4pPr marL="386934" indent="0">
              <a:buNone/>
              <a:defRPr sz="675">
                <a:solidFill>
                  <a:schemeClr val="tx1"/>
                </a:solidFill>
              </a:defRPr>
            </a:lvl4pPr>
            <a:lvl5pPr marL="515515" indent="0">
              <a:buNone/>
              <a:defRPr sz="675">
                <a:solidFill>
                  <a:schemeClr val="tx1"/>
                </a:solidFill>
              </a:defRPr>
            </a:lvl5pPr>
          </a:lstStyle>
          <a:p>
            <a:pPr lvl="0"/>
            <a:endParaRPr lang="en-US" dirty="0"/>
          </a:p>
        </p:txBody>
      </p:sp>
      <p:pic>
        <p:nvPicPr>
          <p:cNvPr id="9" name="Picture 8">
            <a:extLst>
              <a:ext uri="{FF2B5EF4-FFF2-40B4-BE49-F238E27FC236}">
                <a16:creationId xmlns:a16="http://schemas.microsoft.com/office/drawing/2014/main" id="{8C60B9FE-8C74-D946-9B2E-D5E39876B4E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5"/>
            <a:ext cx="1476164" cy="468052"/>
          </a:xfrm>
          <a:prstGeom prst="rect">
            <a:avLst/>
          </a:prstGeom>
        </p:spPr>
      </p:pic>
      <p:sp>
        <p:nvSpPr>
          <p:cNvPr id="2" name="TextBox 1">
            <a:extLst>
              <a:ext uri="{FF2B5EF4-FFF2-40B4-BE49-F238E27FC236}">
                <a16:creationId xmlns:a16="http://schemas.microsoft.com/office/drawing/2014/main" id="{C455E8D7-A5BF-E048-B785-90F95E44B0B6}"/>
              </a:ext>
            </a:extLst>
          </p:cNvPr>
          <p:cNvSpPr txBox="1"/>
          <p:nvPr userDrawn="1"/>
        </p:nvSpPr>
        <p:spPr>
          <a:xfrm>
            <a:off x="1845894" y="6409671"/>
            <a:ext cx="6900869" cy="196208"/>
          </a:xfrm>
          <a:prstGeom prst="rect">
            <a:avLst/>
          </a:prstGeom>
          <a:noFill/>
        </p:spPr>
        <p:txBody>
          <a:bodyPr wrap="square" rtlCol="0">
            <a:spAutoFit/>
          </a:bodyPr>
          <a:lstStyle/>
          <a:p>
            <a:pPr marL="0" marR="0" indent="0" algn="l" defTabSz="914355" rtl="0" eaLnBrk="1" fontAlgn="auto" latinLnBrk="0" hangingPunct="1">
              <a:lnSpc>
                <a:spcPct val="100000"/>
              </a:lnSpc>
              <a:spcBef>
                <a:spcPts val="0"/>
              </a:spcBef>
              <a:spcAft>
                <a:spcPts val="0"/>
              </a:spcAft>
              <a:buClrTx/>
              <a:buSzTx/>
              <a:buFontTx/>
              <a:buNone/>
              <a:tabLst/>
              <a:defRPr/>
            </a:pPr>
            <a:r>
              <a:rPr lang="en-US" sz="675" dirty="0"/>
              <a:t>Source: Roosa </a:t>
            </a:r>
            <a:r>
              <a:rPr lang="en-US" sz="675" dirty="0" err="1"/>
              <a:t>Tikkanen</a:t>
            </a:r>
            <a:r>
              <a:rPr lang="en-US" sz="675" dirty="0"/>
              <a:t> and Melinda K. Abrams, </a:t>
            </a:r>
            <a:r>
              <a:rPr lang="en-US" sz="675" i="1" dirty="0"/>
              <a:t>U.S. Health Care from a Global Perspective, 2019: Higher Spending, Worse Outcomes </a:t>
            </a:r>
            <a:r>
              <a:rPr lang="en-US" sz="675" dirty="0"/>
              <a:t>(Commonwealth Fund, Jan. 2020).</a:t>
            </a:r>
          </a:p>
        </p:txBody>
      </p:sp>
    </p:spTree>
    <p:extLst>
      <p:ext uri="{BB962C8B-B14F-4D97-AF65-F5344CB8AC3E}">
        <p14:creationId xmlns:p14="http://schemas.microsoft.com/office/powerpoint/2010/main" val="13211713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5530D-C11E-4830-8DB4-77A185D4D756}"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t>‹#›</a:t>
            </a:fld>
            <a:endParaRPr lang="en-US"/>
          </a:p>
        </p:txBody>
      </p:sp>
    </p:spTree>
    <p:extLst>
      <p:ext uri="{BB962C8B-B14F-4D97-AF65-F5344CB8AC3E}">
        <p14:creationId xmlns:p14="http://schemas.microsoft.com/office/powerpoint/2010/main" val="74755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sp>
        <p:nvSpPr>
          <p:cNvPr id="19" name="Content Placeholder 2"/>
          <p:cNvSpPr>
            <a:spLocks noGrp="1"/>
          </p:cNvSpPr>
          <p:nvPr>
            <p:ph sz="half" idx="1"/>
          </p:nvPr>
        </p:nvSpPr>
        <p:spPr>
          <a:xfrm>
            <a:off x="862386" y="1549400"/>
            <a:ext cx="7429500" cy="425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A02E3787-4E97-0E42-92D7-E7B02398E06E}"/>
              </a:ext>
            </a:extLst>
          </p:cNvPr>
          <p:cNvSpPr>
            <a:spLocks noGrp="1"/>
          </p:cNvSpPr>
          <p:nvPr>
            <p:ph type="title"/>
          </p:nvPr>
        </p:nvSpPr>
        <p:spPr>
          <a:xfrm>
            <a:off x="862386" y="421024"/>
            <a:ext cx="7429500" cy="459675"/>
          </a:xfrm>
          <a:prstGeom prst="rect">
            <a:avLst/>
          </a:prstGeom>
        </p:spPr>
        <p:txBody>
          <a:bodyPr/>
          <a:lstStyle/>
          <a:p>
            <a:r>
              <a:rPr lang="en-US"/>
              <a:t>Click to edit Master title style</a:t>
            </a:r>
            <a:endParaRPr lang="en-US" dirty="0"/>
          </a:p>
        </p:txBody>
      </p:sp>
      <p:sp>
        <p:nvSpPr>
          <p:cNvPr id="6" name="Title Placeholder 1">
            <a:extLst>
              <a:ext uri="{FF2B5EF4-FFF2-40B4-BE49-F238E27FC236}">
                <a16:creationId xmlns:a16="http://schemas.microsoft.com/office/drawing/2014/main" id="{5B293B01-BB4A-BF42-8CDB-9CD439D36486}"/>
              </a:ext>
            </a:extLst>
          </p:cNvPr>
          <p:cNvSpPr txBox="1">
            <a:spLocks/>
          </p:cNvSpPr>
          <p:nvPr userDrawn="1"/>
        </p:nvSpPr>
        <p:spPr>
          <a:xfrm>
            <a:off x="233518" y="6317807"/>
            <a:ext cx="344756"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800" b="1" i="0" smtClean="0">
                <a:solidFill>
                  <a:schemeClr val="bg1"/>
                </a:solidFill>
                <a:latin typeface="+mj-lt"/>
                <a:ea typeface="Museo Slab 300" charset="0"/>
                <a:cs typeface="Museo Slab 300" charset="0"/>
              </a:rPr>
              <a:pPr algn="ctr"/>
              <a:t>‹#›</a:t>
            </a:fld>
            <a:endParaRPr lang="en-US" sz="800" b="1" i="0" dirty="0">
              <a:solidFill>
                <a:schemeClr val="bg1"/>
              </a:solidFill>
              <a:latin typeface="+mj-lt"/>
              <a:ea typeface="Museo Slab 900" charset="0"/>
              <a:cs typeface="Museo Slab 900" charset="0"/>
            </a:endParaRPr>
          </a:p>
        </p:txBody>
      </p:sp>
      <p:pic>
        <p:nvPicPr>
          <p:cNvPr id="10" name="Picture 9">
            <a:extLst>
              <a:ext uri="{FF2B5EF4-FFF2-40B4-BE49-F238E27FC236}">
                <a16:creationId xmlns:a16="http://schemas.microsoft.com/office/drawing/2014/main" id="{65BBD20B-F0F9-4644-8017-E259345101E5}"/>
              </a:ext>
            </a:extLst>
          </p:cNvPr>
          <p:cNvPicPr>
            <a:picLocks noChangeAspect="1"/>
          </p:cNvPicPr>
          <p:nvPr userDrawn="1"/>
        </p:nvPicPr>
        <p:blipFill>
          <a:blip r:embed="rId2"/>
          <a:stretch>
            <a:fillRect/>
          </a:stretch>
        </p:blipFill>
        <p:spPr>
          <a:xfrm>
            <a:off x="233519" y="418396"/>
            <a:ext cx="346727" cy="462303"/>
          </a:xfrm>
          <a:prstGeom prst="rect">
            <a:avLst/>
          </a:prstGeom>
        </p:spPr>
      </p:pic>
      <p:sp>
        <p:nvSpPr>
          <p:cNvPr id="7" name="Rectangle 6">
            <a:extLst>
              <a:ext uri="{FF2B5EF4-FFF2-40B4-BE49-F238E27FC236}">
                <a16:creationId xmlns:a16="http://schemas.microsoft.com/office/drawing/2014/main" id="{56B21896-B37D-F945-B3E0-1BB22F384A50}"/>
              </a:ext>
            </a:extLst>
          </p:cNvPr>
          <p:cNvSpPr/>
          <p:nvPr userDrawn="1"/>
        </p:nvSpPr>
        <p:spPr>
          <a:xfrm>
            <a:off x="0" y="0"/>
            <a:ext cx="457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D5D8FFA9-4522-DB43-9F52-8BBA811E6E77}"/>
              </a:ext>
            </a:extLst>
          </p:cNvPr>
          <p:cNvPicPr>
            <a:picLocks noChangeAspect="1"/>
          </p:cNvPicPr>
          <p:nvPr userDrawn="1"/>
        </p:nvPicPr>
        <p:blipFill>
          <a:blip r:embed="rId3"/>
          <a:stretch>
            <a:fillRect/>
          </a:stretch>
        </p:blipFill>
        <p:spPr>
          <a:xfrm>
            <a:off x="666929" y="6238472"/>
            <a:ext cx="786384" cy="288053"/>
          </a:xfrm>
          <a:prstGeom prst="rect">
            <a:avLst/>
          </a:prstGeom>
        </p:spPr>
      </p:pic>
    </p:spTree>
    <p:extLst>
      <p:ext uri="{BB962C8B-B14F-4D97-AF65-F5344CB8AC3E}">
        <p14:creationId xmlns:p14="http://schemas.microsoft.com/office/powerpoint/2010/main" val="1750626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icture Blue">
    <p:bg>
      <p:bgPr>
        <a:solidFill>
          <a:schemeClr val="bg1"/>
        </a:solidFill>
        <a:effectLst/>
      </p:bgPr>
    </p:bg>
    <p:spTree>
      <p:nvGrpSpPr>
        <p:cNvPr id="1" name="Shape 39"/>
        <p:cNvGrpSpPr/>
        <p:nvPr/>
      </p:nvGrpSpPr>
      <p:grpSpPr>
        <a:xfrm>
          <a:off x="0" y="0"/>
          <a:ext cx="0" cy="0"/>
          <a:chOff x="0" y="0"/>
          <a:chExt cx="0" cy="0"/>
        </a:xfrm>
      </p:grpSpPr>
      <p:sp>
        <p:nvSpPr>
          <p:cNvPr id="2" name="Shape 40"/>
          <p:cNvSpPr/>
          <p:nvPr userDrawn="1"/>
        </p:nvSpPr>
        <p:spPr>
          <a:xfrm>
            <a:off x="0" y="0"/>
            <a:ext cx="4572000" cy="6858000"/>
          </a:xfrm>
          <a:prstGeom prst="rect">
            <a:avLst/>
          </a:prstGeom>
          <a:solidFill>
            <a:schemeClr val="bg1"/>
          </a:solidFill>
          <a:ln>
            <a:noFill/>
          </a:ln>
        </p:spPr>
        <p:txBody>
          <a:bodyPr lIns="91425" tIns="91425" rIns="91425" bIns="91425" anchor="ctr" anchorCtr="0">
            <a:noAutofit/>
          </a:bodyPr>
          <a:lstStyle/>
          <a:p>
            <a:pPr lvl="0">
              <a:spcBef>
                <a:spcPts val="0"/>
              </a:spcBef>
              <a:buNone/>
            </a:pPr>
            <a:endParaRPr sz="1350"/>
          </a:p>
        </p:txBody>
      </p:sp>
      <p:sp>
        <p:nvSpPr>
          <p:cNvPr id="3" name="Shape 41"/>
          <p:cNvSpPr/>
          <p:nvPr userDrawn="1"/>
        </p:nvSpPr>
        <p:spPr>
          <a:xfrm>
            <a:off x="4566383" y="0"/>
            <a:ext cx="4572000" cy="6858000"/>
          </a:xfrm>
          <a:prstGeom prst="rect">
            <a:avLst/>
          </a:prstGeom>
          <a:solidFill>
            <a:schemeClr val="accent1">
              <a:alpha val="86000"/>
            </a:schemeClr>
          </a:solidFill>
          <a:ln>
            <a:noFill/>
          </a:ln>
        </p:spPr>
        <p:txBody>
          <a:bodyPr lIns="91425" tIns="91425" rIns="91425" bIns="91425" anchor="ctr" anchorCtr="0">
            <a:noAutofit/>
          </a:bodyPr>
          <a:lstStyle/>
          <a:p>
            <a:pPr lvl="0">
              <a:spcBef>
                <a:spcPts val="0"/>
              </a:spcBef>
              <a:buNone/>
            </a:pPr>
            <a:endParaRPr sz="1350">
              <a:solidFill>
                <a:schemeClr val="bg2"/>
              </a:solidFill>
            </a:endParaRPr>
          </a:p>
        </p:txBody>
      </p:sp>
      <p:sp>
        <p:nvSpPr>
          <p:cNvPr id="4" name="Title 1"/>
          <p:cNvSpPr>
            <a:spLocks noGrp="1"/>
          </p:cNvSpPr>
          <p:nvPr>
            <p:ph type="title"/>
          </p:nvPr>
        </p:nvSpPr>
        <p:spPr>
          <a:xfrm>
            <a:off x="351376" y="1573411"/>
            <a:ext cx="3863633" cy="399288"/>
          </a:xfrm>
          <a:prstGeom prst="rect">
            <a:avLst/>
          </a:prstGeom>
        </p:spPr>
        <p:txBody>
          <a:bodyPr anchor="t" anchorCtr="0"/>
          <a:lstStyle>
            <a:lvl1pPr>
              <a:defRPr>
                <a:solidFill>
                  <a:schemeClr val="tx1"/>
                </a:solidFill>
              </a:defRPr>
            </a:lvl1pPr>
          </a:lstStyle>
          <a:p>
            <a:r>
              <a:rPr lang="en-US"/>
              <a:t>Click to edit Master title style</a:t>
            </a:r>
            <a:endParaRPr lang="en-US" dirty="0"/>
          </a:p>
        </p:txBody>
      </p:sp>
      <p:sp>
        <p:nvSpPr>
          <p:cNvPr id="5" name="Content Placeholder 2"/>
          <p:cNvSpPr>
            <a:spLocks noGrp="1"/>
          </p:cNvSpPr>
          <p:nvPr>
            <p:ph sz="half" idx="1"/>
          </p:nvPr>
        </p:nvSpPr>
        <p:spPr>
          <a:xfrm>
            <a:off x="351376" y="3064701"/>
            <a:ext cx="3863633" cy="264716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B2B17937-F28B-E54E-916C-21A6897EAF99}"/>
              </a:ext>
            </a:extLst>
          </p:cNvPr>
          <p:cNvPicPr>
            <a:picLocks noChangeAspect="1"/>
          </p:cNvPicPr>
          <p:nvPr userDrawn="1"/>
        </p:nvPicPr>
        <p:blipFill>
          <a:blip r:embed="rId2"/>
          <a:stretch>
            <a:fillRect/>
          </a:stretch>
        </p:blipFill>
        <p:spPr>
          <a:xfrm>
            <a:off x="233518" y="421024"/>
            <a:ext cx="344756" cy="459675"/>
          </a:xfrm>
          <a:prstGeom prst="rect">
            <a:avLst/>
          </a:prstGeom>
        </p:spPr>
      </p:pic>
      <p:sp>
        <p:nvSpPr>
          <p:cNvPr id="10" name="Title Placeholder 1">
            <a:extLst>
              <a:ext uri="{FF2B5EF4-FFF2-40B4-BE49-F238E27FC236}">
                <a16:creationId xmlns:a16="http://schemas.microsoft.com/office/drawing/2014/main" id="{588ACA98-6BA6-E644-805D-938806133EAB}"/>
              </a:ext>
            </a:extLst>
          </p:cNvPr>
          <p:cNvSpPr txBox="1">
            <a:spLocks/>
          </p:cNvSpPr>
          <p:nvPr userDrawn="1"/>
        </p:nvSpPr>
        <p:spPr>
          <a:xfrm>
            <a:off x="233518" y="6317807"/>
            <a:ext cx="344756" cy="238343"/>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000" b="0" i="0" kern="1200">
                <a:solidFill>
                  <a:schemeClr val="tx1"/>
                </a:solidFill>
                <a:latin typeface="Museo Slab 500" charset="0"/>
                <a:ea typeface="Museo Slab 500" charset="0"/>
                <a:cs typeface="Museo Slab 500" charset="0"/>
              </a:defRPr>
            </a:lvl1pPr>
          </a:lstStyle>
          <a:p>
            <a:pPr algn="ctr"/>
            <a:fld id="{F9ED48AE-7D5D-0443-A544-D69EBB1A0271}" type="slidenum">
              <a:rPr lang="en-US" sz="800" b="1" i="0" smtClean="0">
                <a:solidFill>
                  <a:schemeClr val="tx2"/>
                </a:solidFill>
                <a:latin typeface="+mj-lt"/>
                <a:ea typeface="Museo Slab 300" charset="0"/>
                <a:cs typeface="Museo Slab 300" charset="0"/>
              </a:rPr>
              <a:pPr algn="ctr"/>
              <a:t>‹#›</a:t>
            </a:fld>
            <a:endParaRPr lang="en-US" sz="800" b="1" i="0" dirty="0">
              <a:solidFill>
                <a:schemeClr val="tx2"/>
              </a:solidFill>
              <a:latin typeface="+mj-lt"/>
              <a:ea typeface="Museo Slab 900" charset="0"/>
              <a:cs typeface="Museo Slab 900" charset="0"/>
            </a:endParaRPr>
          </a:p>
        </p:txBody>
      </p:sp>
      <p:sp>
        <p:nvSpPr>
          <p:cNvPr id="8" name="Rectangle 7">
            <a:extLst>
              <a:ext uri="{FF2B5EF4-FFF2-40B4-BE49-F238E27FC236}">
                <a16:creationId xmlns:a16="http://schemas.microsoft.com/office/drawing/2014/main" id="{B631CE69-146B-FB45-8053-9FC664C5099A}"/>
              </a:ext>
            </a:extLst>
          </p:cNvPr>
          <p:cNvSpPr/>
          <p:nvPr userDrawn="1"/>
        </p:nvSpPr>
        <p:spPr>
          <a:xfrm>
            <a:off x="0" y="0"/>
            <a:ext cx="457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83CB69C9-11DA-454F-95BE-3B5F24F2AA50}"/>
              </a:ext>
            </a:extLst>
          </p:cNvPr>
          <p:cNvPicPr>
            <a:picLocks noChangeAspect="1"/>
          </p:cNvPicPr>
          <p:nvPr userDrawn="1"/>
        </p:nvPicPr>
        <p:blipFill>
          <a:blip r:embed="rId3"/>
          <a:stretch>
            <a:fillRect/>
          </a:stretch>
        </p:blipFill>
        <p:spPr>
          <a:xfrm>
            <a:off x="666930" y="6238472"/>
            <a:ext cx="783350" cy="286941"/>
          </a:xfrm>
          <a:prstGeom prst="rect">
            <a:avLst/>
          </a:prstGeom>
        </p:spPr>
      </p:pic>
    </p:spTree>
    <p:extLst>
      <p:ext uri="{BB962C8B-B14F-4D97-AF65-F5344CB8AC3E}">
        <p14:creationId xmlns:p14="http://schemas.microsoft.com/office/powerpoint/2010/main" val="2972677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10" name="Text Placeholder 2"/>
          <p:cNvSpPr>
            <a:spLocks noGrp="1"/>
          </p:cNvSpPr>
          <p:nvPr>
            <p:ph type="body" sz="quarter" idx="10" hasCustomPrompt="1"/>
          </p:nvPr>
        </p:nvSpPr>
        <p:spPr>
          <a:xfrm>
            <a:off x="526417" y="5007686"/>
            <a:ext cx="6396060" cy="237892"/>
          </a:xfrm>
        </p:spPr>
        <p:txBody>
          <a:bodyPr vert="horz" wrap="square" lIns="0" tIns="0" rIns="0" bIns="0" rtlCol="0" anchor="t" anchorCtr="0"/>
          <a:lstStyle>
            <a:lvl1pPr marL="0" indent="0">
              <a:spcBef>
                <a:spcPts val="0"/>
              </a:spcBef>
              <a:buFontTx/>
              <a:buNone/>
              <a:defRPr lang="en-US" sz="1400" b="0" i="0" dirty="0" smtClean="0">
                <a:solidFill>
                  <a:schemeClr val="bg1"/>
                </a:solidFill>
                <a:latin typeface="+mj-lt"/>
                <a:ea typeface="Museo Sans 500" charset="0"/>
                <a:cs typeface="Museo Sans 500"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Date  |  Speaker Name</a:t>
            </a:r>
          </a:p>
        </p:txBody>
      </p:sp>
      <p:sp>
        <p:nvSpPr>
          <p:cNvPr id="11" name="Title 34"/>
          <p:cNvSpPr>
            <a:spLocks noGrp="1"/>
          </p:cNvSpPr>
          <p:nvPr>
            <p:ph type="title" hasCustomPrompt="1"/>
          </p:nvPr>
        </p:nvSpPr>
        <p:spPr>
          <a:xfrm>
            <a:off x="526417" y="3691310"/>
            <a:ext cx="6396060" cy="877163"/>
          </a:xfrm>
          <a:prstGeom prst="rect">
            <a:avLst/>
          </a:prstGeom>
        </p:spPr>
        <p:txBody>
          <a:bodyPr vert="horz" wrap="square" lIns="0" tIns="91440" rIns="0" bIns="91440" rtlCol="0" anchor="b">
            <a:spAutoFit/>
          </a:bodyPr>
          <a:lstStyle>
            <a:lvl1pPr>
              <a:lnSpc>
                <a:spcPct val="110000"/>
              </a:lnSpc>
              <a:defRPr kumimoji="0" lang="en-US" sz="5000" b="1" i="0" u="none" strike="noStrike" kern="1200" cap="none" spc="0" normalizeH="0" baseline="0" noProof="0" dirty="0">
                <a:ln>
                  <a:noFill/>
                </a:ln>
                <a:solidFill>
                  <a:schemeClr val="bg1"/>
                </a:solidFill>
                <a:effectLst/>
                <a:uLnTx/>
                <a:uFillTx/>
                <a:latin typeface="+mj-lt"/>
                <a:ea typeface="Museo Slab 300" charset="0"/>
                <a:cs typeface="Museo Slab 300" charset="0"/>
              </a:defRPr>
            </a:lvl1pPr>
          </a:lstStyle>
          <a:p>
            <a:pPr marL="0" marR="0" lvl="0" indent="0" algn="l" defTabSz="914378" rtl="0" eaLnBrk="1" fontAlgn="auto" latinLnBrk="0" hangingPunct="1">
              <a:lnSpc>
                <a:spcPct val="90000"/>
              </a:lnSpc>
              <a:spcBef>
                <a:spcPct val="0"/>
              </a:spcBef>
              <a:spcAft>
                <a:spcPts val="0"/>
              </a:spcAft>
              <a:buClrTx/>
              <a:buSzTx/>
              <a:buFontTx/>
              <a:buNone/>
              <a:tabLst/>
              <a:defRPr/>
            </a:pPr>
            <a:r>
              <a:rPr lang="en-US" dirty="0"/>
              <a:t>Title Here</a:t>
            </a:r>
          </a:p>
        </p:txBody>
      </p:sp>
      <p:pic>
        <p:nvPicPr>
          <p:cNvPr id="15" name="Picture 14">
            <a:extLst>
              <a:ext uri="{FF2B5EF4-FFF2-40B4-BE49-F238E27FC236}">
                <a16:creationId xmlns:a16="http://schemas.microsoft.com/office/drawing/2014/main" id="{25704A5A-9A30-7644-9C77-2FB0FF5E3432}"/>
              </a:ext>
            </a:extLst>
          </p:cNvPr>
          <p:cNvPicPr>
            <a:picLocks noChangeAspect="1"/>
          </p:cNvPicPr>
          <p:nvPr userDrawn="1"/>
        </p:nvPicPr>
        <p:blipFill>
          <a:blip r:embed="rId2"/>
          <a:stretch>
            <a:fillRect/>
          </a:stretch>
        </p:blipFill>
        <p:spPr>
          <a:xfrm>
            <a:off x="469268" y="711549"/>
            <a:ext cx="3155728" cy="1066452"/>
          </a:xfrm>
          <a:prstGeom prst="rect">
            <a:avLst/>
          </a:prstGeom>
        </p:spPr>
      </p:pic>
      <p:pic>
        <p:nvPicPr>
          <p:cNvPr id="12" name="Picture 11">
            <a:extLst>
              <a:ext uri="{FF2B5EF4-FFF2-40B4-BE49-F238E27FC236}">
                <a16:creationId xmlns:a16="http://schemas.microsoft.com/office/drawing/2014/main" id="{943B44E4-6710-6B48-BCB9-0CB6E2F37142}"/>
              </a:ext>
            </a:extLst>
          </p:cNvPr>
          <p:cNvPicPr>
            <a:picLocks noChangeAspect="1"/>
          </p:cNvPicPr>
          <p:nvPr userDrawn="1"/>
        </p:nvPicPr>
        <p:blipFill>
          <a:blip r:embed="rId3">
            <a:alphaModFix amt="8000"/>
          </a:blip>
          <a:srcRect/>
          <a:stretch/>
        </p:blipFill>
        <p:spPr>
          <a:xfrm>
            <a:off x="3838748" y="-976545"/>
            <a:ext cx="6588893" cy="8785191"/>
          </a:xfrm>
          <a:prstGeom prst="rect">
            <a:avLst/>
          </a:prstGeom>
        </p:spPr>
      </p:pic>
      <p:sp>
        <p:nvSpPr>
          <p:cNvPr id="6" name="Rectangle 5">
            <a:extLst>
              <a:ext uri="{FF2B5EF4-FFF2-40B4-BE49-F238E27FC236}">
                <a16:creationId xmlns:a16="http://schemas.microsoft.com/office/drawing/2014/main" id="{CDAF25BA-98FD-C343-BF6F-F0804435FE7C}"/>
              </a:ext>
            </a:extLst>
          </p:cNvPr>
          <p:cNvSpPr/>
          <p:nvPr userDrawn="1"/>
        </p:nvSpPr>
        <p:spPr>
          <a:xfrm>
            <a:off x="0" y="0"/>
            <a:ext cx="4572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43968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868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84961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447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77729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2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5">
            <a:extLst>
              <a:ext uri="{FF2B5EF4-FFF2-40B4-BE49-F238E27FC236}">
                <a16:creationId xmlns:a16="http://schemas.microsoft.com/office/drawing/2014/main" id="{8550EC1D-E037-4639-952B-656708E909DB}"/>
              </a:ext>
            </a:extLst>
          </p:cNvPr>
          <p:cNvPicPr>
            <a:picLocks noChangeAspect="1"/>
          </p:cNvPicPr>
          <p:nvPr userDrawn="1"/>
        </p:nvPicPr>
        <p:blipFill>
          <a:blip r:embed="rId2"/>
          <a:stretch>
            <a:fillRect/>
          </a:stretch>
        </p:blipFill>
        <p:spPr>
          <a:xfrm rot="10800000">
            <a:off x="477574" y="-12527"/>
            <a:ext cx="8666426" cy="56367"/>
          </a:xfrm>
          <a:prstGeom prst="rect">
            <a:avLst/>
          </a:prstGeom>
        </p:spPr>
      </p:pic>
    </p:spTree>
    <p:extLst>
      <p:ext uri="{BB962C8B-B14F-4D97-AF65-F5344CB8AC3E}">
        <p14:creationId xmlns:p14="http://schemas.microsoft.com/office/powerpoint/2010/main" val="2828112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1023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5530D-C11E-4830-8DB4-77A185D4D756}"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t>‹#›</a:t>
            </a:fld>
            <a:endParaRPr lang="en-US"/>
          </a:p>
        </p:txBody>
      </p:sp>
    </p:spTree>
    <p:extLst>
      <p:ext uri="{BB962C8B-B14F-4D97-AF65-F5344CB8AC3E}">
        <p14:creationId xmlns:p14="http://schemas.microsoft.com/office/powerpoint/2010/main" val="407012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20091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CDD058F-B960-4439-B370-43D89816EE05}" type="datetimeFigureOut">
              <a:rPr lang="en-US" dirty="0"/>
              <a:t>9/25/2020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407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7866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7753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D7B964-3A32-BD47-8E81-45CFA786D4BC}"/>
              </a:ext>
            </a:extLst>
          </p:cNvPr>
          <p:cNvSpPr>
            <a:spLocks noGrp="1"/>
          </p:cNvSpPr>
          <p:nvPr>
            <p:ph type="pic" sz="quarter" idx="13" hasCustomPrompt="1"/>
          </p:nvPr>
        </p:nvSpPr>
        <p:spPr>
          <a:xfrm>
            <a:off x="-2" y="-1"/>
            <a:ext cx="9144000" cy="4440477"/>
          </a:xfrm>
          <a:solidFill>
            <a:srgbClr val="1D95D1"/>
          </a:solidFill>
        </p:spPr>
        <p:txBody>
          <a:bodyPr/>
          <a:lstStyle/>
          <a:p>
            <a:r>
              <a:rPr lang="en-US" dirty="0"/>
              <a:t>Insert a picture in this box or you can choose to leave this as a solid color fill</a:t>
            </a:r>
          </a:p>
        </p:txBody>
      </p:sp>
      <p:sp>
        <p:nvSpPr>
          <p:cNvPr id="2" name="Title 1"/>
          <p:cNvSpPr>
            <a:spLocks noGrp="1"/>
          </p:cNvSpPr>
          <p:nvPr>
            <p:ph type="ctrTitle"/>
          </p:nvPr>
        </p:nvSpPr>
        <p:spPr>
          <a:xfrm>
            <a:off x="342900" y="4635883"/>
            <a:ext cx="5829300" cy="1463040"/>
          </a:xfrm>
        </p:spPr>
        <p:txBody>
          <a:bodyPr tIns="91440" anchor="ctr">
            <a:normAutofit/>
          </a:bodyPr>
          <a:lstStyle>
            <a:lvl1pPr algn="r">
              <a:defRPr sz="3000" b="0" i="0" spc="150" baseline="0">
                <a:latin typeface="Helvetica Neue LT Std 67 Medium"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457950" y="4635883"/>
            <a:ext cx="2400300" cy="1463040"/>
          </a:xfrm>
        </p:spPr>
        <p:txBody>
          <a:bodyPr lIns="91440" rIns="91440" anchor="ctr">
            <a:normAutofit/>
          </a:bodyPr>
          <a:lstStyle>
            <a:lvl1pPr marL="0" indent="0" algn="l">
              <a:lnSpc>
                <a:spcPct val="100000"/>
              </a:lnSpc>
              <a:spcBef>
                <a:spcPts val="0"/>
              </a:spcBef>
              <a:buNone/>
              <a:defRPr sz="1350" b="0" i="0">
                <a:solidFill>
                  <a:schemeClr val="tx1">
                    <a:lumMod val="95000"/>
                    <a:lumOff val="5000"/>
                  </a:schemeClr>
                </a:solidFill>
                <a:latin typeface="Helvetica Neue LT Std 47 Light " panose="020B0406020202030204" pitchFamily="34" charset="0"/>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lgn="r">
              <a:defRPr/>
            </a:lvl1pPr>
          </a:lstStyle>
          <a:p>
            <a:fld id="{4FAB73BC-B049-4115-A692-8D63A059BFB8}" type="slidenum">
              <a:rPr lang="en-US" smtClean="0"/>
              <a:pPr/>
              <a:t>‹#›</a:t>
            </a:fld>
            <a:endParaRPr lang="en-US" dirty="0"/>
          </a:p>
        </p:txBody>
      </p:sp>
      <p:cxnSp>
        <p:nvCxnSpPr>
          <p:cNvPr id="8" name="Straight Connector 7"/>
          <p:cNvCxnSpPr/>
          <p:nvPr userDrawn="1"/>
        </p:nvCxnSpPr>
        <p:spPr>
          <a:xfrm flipV="1">
            <a:off x="6290132" y="489936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A5530D-C11E-4830-8DB4-77A185D4D756}"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t>‹#›</a:t>
            </a:fld>
            <a:endParaRPr lang="en-US"/>
          </a:p>
        </p:txBody>
      </p:sp>
    </p:spTree>
    <p:extLst>
      <p:ext uri="{BB962C8B-B14F-4D97-AF65-F5344CB8AC3E}">
        <p14:creationId xmlns:p14="http://schemas.microsoft.com/office/powerpoint/2010/main" val="2619977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5530D-C11E-4830-8DB4-77A185D4D756}"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t>‹#›</a:t>
            </a:fld>
            <a:endParaRPr lang="en-US"/>
          </a:p>
        </p:txBody>
      </p:sp>
    </p:spTree>
    <p:extLst>
      <p:ext uri="{BB962C8B-B14F-4D97-AF65-F5344CB8AC3E}">
        <p14:creationId xmlns:p14="http://schemas.microsoft.com/office/powerpoint/2010/main" val="3240219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433160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2506450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146173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pic>
        <p:nvPicPr>
          <p:cNvPr id="8" name="Picture 7">
            <a:extLst>
              <a:ext uri="{FF2B5EF4-FFF2-40B4-BE49-F238E27FC236}">
                <a16:creationId xmlns:a16="http://schemas.microsoft.com/office/drawing/2014/main" id="{FA60AE24-E35E-A04E-875B-D5CF9369F26E}"/>
              </a:ext>
            </a:extLst>
          </p:cNvPr>
          <p:cNvPicPr>
            <a:picLocks noChangeAspect="1"/>
          </p:cNvPicPr>
          <p:nvPr userDrawn="1"/>
        </p:nvPicPr>
        <p:blipFill>
          <a:blip r:embed="rId2"/>
          <a:stretch>
            <a:fillRect/>
          </a:stretch>
        </p:blipFill>
        <p:spPr>
          <a:xfrm rot="10800000">
            <a:off x="477574" y="-12527"/>
            <a:ext cx="8666426" cy="56367"/>
          </a:xfrm>
          <a:prstGeom prst="rect">
            <a:avLst/>
          </a:prstGeom>
        </p:spPr>
      </p:pic>
    </p:spTree>
    <p:extLst>
      <p:ext uri="{BB962C8B-B14F-4D97-AF65-F5344CB8AC3E}">
        <p14:creationId xmlns:p14="http://schemas.microsoft.com/office/powerpoint/2010/main" val="2106583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5">
            <a:extLst>
              <a:ext uri="{FF2B5EF4-FFF2-40B4-BE49-F238E27FC236}">
                <a16:creationId xmlns:a16="http://schemas.microsoft.com/office/drawing/2014/main" id="{79D41187-8325-415D-9E06-54BB4920D07B}"/>
              </a:ext>
            </a:extLst>
          </p:cNvPr>
          <p:cNvPicPr>
            <a:picLocks noChangeAspect="1"/>
          </p:cNvPicPr>
          <p:nvPr userDrawn="1"/>
        </p:nvPicPr>
        <p:blipFill>
          <a:blip r:embed="rId2"/>
          <a:stretch>
            <a:fillRect/>
          </a:stretch>
        </p:blipFill>
        <p:spPr>
          <a:xfrm rot="10800000">
            <a:off x="477574" y="-12527"/>
            <a:ext cx="8666426" cy="56367"/>
          </a:xfrm>
          <a:prstGeom prst="rect">
            <a:avLst/>
          </a:prstGeom>
        </p:spPr>
      </p:pic>
    </p:spTree>
    <p:extLst>
      <p:ext uri="{BB962C8B-B14F-4D97-AF65-F5344CB8AC3E}">
        <p14:creationId xmlns:p14="http://schemas.microsoft.com/office/powerpoint/2010/main" val="2482021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530D-C11E-4830-8DB4-77A185D4D756}"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E450E-5FCC-4030-AD04-9CE0D4F324A9}" type="slidenum">
              <a:rPr lang="en-US" smtClean="0"/>
              <a:t>‹#›</a:t>
            </a:fld>
            <a:endParaRPr lang="en-US"/>
          </a:p>
        </p:txBody>
      </p:sp>
    </p:spTree>
    <p:extLst>
      <p:ext uri="{BB962C8B-B14F-4D97-AF65-F5344CB8AC3E}">
        <p14:creationId xmlns:p14="http://schemas.microsoft.com/office/powerpoint/2010/main" val="21302585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212866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3012631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16360751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A5530D-C11E-4830-8DB4-77A185D4D756}" type="datetimeFigureOut">
              <a:rPr lang="en-US" smtClean="0"/>
              <a:pPr/>
              <a:t>9/25/2020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E450E-5FCC-4030-AD04-9CE0D4F324A9}" type="slidenum">
              <a:rPr lang="en-US" smtClean="0"/>
              <a:pPr/>
              <a:t>‹#›</a:t>
            </a:fld>
            <a:endParaRPr lang="en-US"/>
          </a:p>
        </p:txBody>
      </p:sp>
    </p:spTree>
    <p:extLst>
      <p:ext uri="{BB962C8B-B14F-4D97-AF65-F5344CB8AC3E}">
        <p14:creationId xmlns:p14="http://schemas.microsoft.com/office/powerpoint/2010/main" val="1994786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00CC66-FA0D-4B25-940C-AAEADF17C5AC}"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3041075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0CC66-FA0D-4B25-940C-AAEADF17C5AC}"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2922513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800CC66-FA0D-4B25-940C-AAEADF17C5AC}" type="datetimeFigureOut">
              <a:rPr lang="en-US" smtClean="0"/>
              <a:pPr/>
              <a:t>9/25/2020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E00AA8E-FDD4-4672-949B-EBBBACCB74B2}" type="slidenum">
              <a:rPr lang="en-US" smtClean="0"/>
              <a:pPr/>
              <a:t>‹#›</a:t>
            </a:fld>
            <a:endParaRPr lang="en-US"/>
          </a:p>
        </p:txBody>
      </p:sp>
    </p:spTree>
    <p:extLst>
      <p:ext uri="{BB962C8B-B14F-4D97-AF65-F5344CB8AC3E}">
        <p14:creationId xmlns:p14="http://schemas.microsoft.com/office/powerpoint/2010/main" val="236128941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00CC66-FA0D-4B25-940C-AAEADF17C5AC}"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329478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00CC66-FA0D-4B25-940C-AAEADF17C5AC}" type="datetimeFigureOut">
              <a:rPr lang="en-US" smtClean="0"/>
              <a:pPr/>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16213402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00CC66-FA0D-4B25-940C-AAEADF17C5AC}" type="datetimeFigureOut">
              <a:rPr lang="en-US" smtClean="0"/>
              <a:pPr/>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1804453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0CC66-FA0D-4B25-940C-AAEADF17C5AC}" type="datetimeFigureOut">
              <a:rPr lang="en-US" smtClean="0"/>
              <a:pPr/>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14172625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0CC66-FA0D-4B25-940C-AAEADF17C5AC}"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2591307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00CC66-FA0D-4B25-940C-AAEADF17C5AC}" type="datetimeFigureOut">
              <a:rPr lang="en-US" smtClean="0"/>
              <a:pPr/>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1291743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00CC66-FA0D-4B25-940C-AAEADF17C5AC}" type="datetimeFigureOut">
              <a:rPr lang="en-US" smtClean="0"/>
              <a:pPr/>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3263337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8800CC66-FA0D-4B25-940C-AAEADF17C5AC}" type="datetimeFigureOut">
              <a:rPr lang="en-US" smtClean="0"/>
              <a:pPr/>
              <a:t>9/25/2020</a:t>
            </a:fld>
            <a:endParaRPr lang="en-US"/>
          </a:p>
        </p:txBody>
      </p:sp>
      <p:sp>
        <p:nvSpPr>
          <p:cNvPr id="5" name="Footer Placeholder 4"/>
          <p:cNvSpPr>
            <a:spLocks noGrp="1"/>
          </p:cNvSpPr>
          <p:nvPr>
            <p:ph type="ftr" sz="quarter" idx="11"/>
          </p:nvPr>
        </p:nvSpPr>
        <p:spPr>
          <a:xfrm>
            <a:off x="2832102" y="6422855"/>
            <a:ext cx="3209752" cy="365125"/>
          </a:xfrm>
        </p:spPr>
        <p:txBody>
          <a:bodyPr/>
          <a:lstStyle/>
          <a:p>
            <a:endParaRPr lang="en-US"/>
          </a:p>
        </p:txBody>
      </p:sp>
      <p:sp>
        <p:nvSpPr>
          <p:cNvPr id="6" name="Slide Number Placeholder 5"/>
          <p:cNvSpPr>
            <a:spLocks noGrp="1"/>
          </p:cNvSpPr>
          <p:nvPr>
            <p:ph type="sldNum" sz="quarter" idx="12"/>
          </p:nvPr>
        </p:nvSpPr>
        <p:spPr>
          <a:xfrm>
            <a:off x="6054787" y="6422855"/>
            <a:ext cx="659819" cy="365125"/>
          </a:xfrm>
        </p:spPr>
        <p:txBody>
          <a:bodyPr/>
          <a:lstStyle/>
          <a:p>
            <a:fld id="{DE00AA8E-FDD4-4672-949B-EBBBACCB74B2}" type="slidenum">
              <a:rPr lang="en-US" smtClean="0"/>
              <a:pPr/>
              <a:t>‹#›</a:t>
            </a:fld>
            <a:endParaRPr lang="en-US"/>
          </a:p>
        </p:txBody>
      </p:sp>
    </p:spTree>
    <p:extLst>
      <p:ext uri="{BB962C8B-B14F-4D97-AF65-F5344CB8AC3E}">
        <p14:creationId xmlns:p14="http://schemas.microsoft.com/office/powerpoint/2010/main" val="48184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CE9B9B-CB3D-4430-8CB1-DD3092D712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5703C50-896B-4F1A-BAA6-5BFCC5175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6266FAB-2B98-40C6-8587-36E923308594}"/>
              </a:ext>
            </a:extLst>
          </p:cNvPr>
          <p:cNvSpPr>
            <a:spLocks noGrp="1" noChangeArrowheads="1"/>
          </p:cNvSpPr>
          <p:nvPr>
            <p:ph type="sldNum" sz="quarter" idx="12"/>
          </p:nvPr>
        </p:nvSpPr>
        <p:spPr>
          <a:ln/>
        </p:spPr>
        <p:txBody>
          <a:bodyPr/>
          <a:lstStyle>
            <a:lvl1pPr>
              <a:defRPr/>
            </a:lvl1pPr>
          </a:lstStyle>
          <a:p>
            <a:pPr>
              <a:defRPr/>
            </a:pPr>
            <a:fld id="{62791DCF-D6E5-4A50-A60D-95382071167F}" type="slidenum">
              <a:rPr lang="en-US" altLang="en-US"/>
              <a:pPr>
                <a:defRPr/>
              </a:pPr>
              <a:t>‹#›</a:t>
            </a:fld>
            <a:endParaRPr lang="en-US" altLang="en-US"/>
          </a:p>
        </p:txBody>
      </p:sp>
    </p:spTree>
    <p:extLst>
      <p:ext uri="{BB962C8B-B14F-4D97-AF65-F5344CB8AC3E}">
        <p14:creationId xmlns:p14="http://schemas.microsoft.com/office/powerpoint/2010/main" val="1393538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1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3.jp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1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1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latin typeface="Times New Roman" panose="02020603050405020304" pitchFamily="18" charset="0"/>
                <a:cs typeface="Times New Roman" panose="02020603050405020304" pitchFamily="18" charset="0"/>
              </a:defRPr>
            </a:lvl1pPr>
          </a:lstStyle>
          <a:p>
            <a:fld id="{D4A5530D-C11E-4830-8DB4-77A185D4D756}" type="datetimeFigureOut">
              <a:rPr lang="en-US" smtClean="0"/>
              <a:pPr/>
              <a:t>9/25/2020</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latin typeface="Times New Roman" panose="02020603050405020304" pitchFamily="18" charset="0"/>
                <a:cs typeface="Times New Roman" panose="02020603050405020304" pitchFamily="18" charset="0"/>
              </a:defRPr>
            </a:lvl1pPr>
          </a:lstStyle>
          <a:p>
            <a:fld id="{D41E450E-5FCC-4030-AD04-9CE0D4F324A9}" type="slidenum">
              <a:rPr lang="en-US" smtClean="0"/>
              <a:pPr/>
              <a:t>‹#›</a:t>
            </a:fld>
            <a:endParaRPr lang="en-US"/>
          </a:p>
        </p:txBody>
      </p:sp>
      <p:pic>
        <p:nvPicPr>
          <p:cNvPr id="7" name="Picture 6">
            <a:extLst>
              <a:ext uri="{FF2B5EF4-FFF2-40B4-BE49-F238E27FC236}">
                <a16:creationId xmlns:a16="http://schemas.microsoft.com/office/drawing/2014/main" id="{9088BA4D-ED2D-4572-A368-C3A01543E461}"/>
              </a:ext>
            </a:extLst>
          </p:cNvPr>
          <p:cNvPicPr>
            <a:picLocks noChangeAspect="1"/>
          </p:cNvPicPr>
          <p:nvPr userDrawn="1"/>
        </p:nvPicPr>
        <p:blipFill>
          <a:blip r:embed="rId6"/>
          <a:stretch>
            <a:fillRect/>
          </a:stretch>
        </p:blipFill>
        <p:spPr>
          <a:xfrm>
            <a:off x="2662" y="11575"/>
            <a:ext cx="9141339" cy="6856149"/>
          </a:xfrm>
          <a:prstGeom prst="rect">
            <a:avLst/>
          </a:prstGeom>
        </p:spPr>
      </p:pic>
    </p:spTree>
    <p:extLst>
      <p:ext uri="{BB962C8B-B14F-4D97-AF65-F5344CB8AC3E}">
        <p14:creationId xmlns:p14="http://schemas.microsoft.com/office/powerpoint/2010/main" val="299380949"/>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1" r:id="rId3"/>
    <p:sldLayoutId id="2147483728" r:id="rId4"/>
  </p:sldLayoutIdLst>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
            <a:ext cx="8229600" cy="141763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17639"/>
            <a:ext cx="8229600" cy="4962244"/>
          </a:xfrm>
          <a:prstGeom prst="rect">
            <a:avLst/>
          </a:prstGeom>
        </p:spPr>
        <p:txBody>
          <a:bodyPr vert="horz" lIns="91440" tIns="45720" rIns="91440" bIns="45720" rtlCol="0" anchor="t" anchorCtr="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5005294" y="6505794"/>
            <a:ext cx="4138706" cy="276999"/>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1200" dirty="0"/>
              <a:t>Slide </a:t>
            </a:r>
            <a:fld id="{D75DE7E8-2144-B748-A2B9-9241C3AB1674}" type="slidenum">
              <a:rPr lang="en-US" sz="1200" smtClean="0"/>
              <a:pPr marL="0" marR="0" indent="0" algn="r" defTabSz="457189" rtl="0" eaLnBrk="1" fontAlgn="auto" latinLnBrk="0" hangingPunct="1">
                <a:lnSpc>
                  <a:spcPct val="100000"/>
                </a:lnSpc>
                <a:spcBef>
                  <a:spcPts val="0"/>
                </a:spcBef>
                <a:spcAft>
                  <a:spcPts val="0"/>
                </a:spcAft>
                <a:buClrTx/>
                <a:buSzTx/>
                <a:buFontTx/>
                <a:buNone/>
                <a:tabLst/>
                <a:defRPr/>
              </a:pPr>
              <a:t>‹#›</a:t>
            </a:fld>
            <a:endParaRPr lang="en-US" sz="1200" dirty="0"/>
          </a:p>
        </p:txBody>
      </p:sp>
    </p:spTree>
    <p:extLst>
      <p:ext uri="{BB962C8B-B14F-4D97-AF65-F5344CB8AC3E}">
        <p14:creationId xmlns:p14="http://schemas.microsoft.com/office/powerpoint/2010/main" val="3056493391"/>
      </p:ext>
    </p:extLst>
  </p:cSld>
  <p:clrMap bg1="lt1" tx1="dk1" bg2="lt2" tx2="dk2" accent1="accent1" accent2="accent2" accent3="accent3" accent4="accent4" accent5="accent5" accent6="accent6" hlink="hlink" folHlink="folHlink"/>
  <p:sldLayoutIdLst>
    <p:sldLayoutId id="2147483725" r:id="rId1"/>
  </p:sldLayoutIdLst>
  <p:hf hdr="0" ftr="0" dt="0"/>
  <p:txStyles>
    <p:titleStyle>
      <a:lvl1pPr algn="ctr" defTabSz="685800" rtl="0" eaLnBrk="1" latinLnBrk="0" hangingPunct="1">
        <a:spcBef>
          <a:spcPct val="0"/>
        </a:spcBef>
        <a:buNone/>
        <a:defRPr sz="3000" b="1" kern="1200">
          <a:solidFill>
            <a:schemeClr val="tx2"/>
          </a:solidFill>
          <a:latin typeface="+mj-lt"/>
          <a:ea typeface="+mj-ea"/>
          <a:cs typeface="+mj-cs"/>
        </a:defRPr>
      </a:lvl1pPr>
    </p:titleStyle>
    <p:bodyStyle>
      <a:lvl1pPr marL="257175" indent="-257175" algn="l" defTabSz="685800" rtl="0" eaLnBrk="1" latinLnBrk="0" hangingPunct="1">
        <a:spcBef>
          <a:spcPts val="1350"/>
        </a:spcBef>
        <a:buClr>
          <a:schemeClr val="tx2"/>
        </a:buClr>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Clr>
          <a:schemeClr val="tx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9818" y="1611685"/>
            <a:ext cx="7424364" cy="420491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1">
            <a:extLst>
              <a:ext uri="{FF2B5EF4-FFF2-40B4-BE49-F238E27FC236}">
                <a16:creationId xmlns:a16="http://schemas.microsoft.com/office/drawing/2014/main" id="{3D4D839D-897D-DD4B-97D0-02D0B2EC459E}"/>
              </a:ext>
            </a:extLst>
          </p:cNvPr>
          <p:cNvSpPr>
            <a:spLocks noGrp="1"/>
          </p:cNvSpPr>
          <p:nvPr>
            <p:ph type="title"/>
          </p:nvPr>
        </p:nvSpPr>
        <p:spPr>
          <a:xfrm>
            <a:off x="862386" y="421024"/>
            <a:ext cx="7421796" cy="459675"/>
          </a:xfrm>
          <a:prstGeom prst="rect">
            <a:avLst/>
          </a:prstGeom>
        </p:spPr>
        <p:txBody>
          <a:bodyPr vert="horz" lIns="0" tIns="0" rIns="0" bIns="0" rtlCol="0" anchor="t" anchorCtr="0">
            <a:noAutofit/>
          </a:bodyPr>
          <a:lstStyle/>
          <a:p>
            <a:r>
              <a:rPr lang="en-US" dirty="0"/>
              <a:t>Click to Edit Title Style</a:t>
            </a:r>
          </a:p>
        </p:txBody>
      </p:sp>
    </p:spTree>
    <p:extLst>
      <p:ext uri="{BB962C8B-B14F-4D97-AF65-F5344CB8AC3E}">
        <p14:creationId xmlns:p14="http://schemas.microsoft.com/office/powerpoint/2010/main" val="2513385395"/>
      </p:ext>
    </p:extLst>
  </p:cSld>
  <p:clrMap bg1="lt1" tx1="dk1" bg2="lt2" tx2="dk2" accent1="accent1" accent2="accent2" accent3="accent3" accent4="accent4" accent5="accent5" accent6="accent6" hlink="hlink" folHlink="folHlink"/>
  <p:sldLayoutIdLst>
    <p:sldLayoutId id="2147483784" r:id="rId1"/>
    <p:sldLayoutId id="2147483787" r:id="rId2"/>
    <p:sldLayoutId id="2147483781" r:id="rId3"/>
    <p:sldLayoutId id="2147483820" r:id="rId4"/>
    <p:sldLayoutId id="2147483783" r:id="rId5"/>
    <p:sldLayoutId id="2147483791" r:id="rId6"/>
    <p:sldLayoutId id="2147483779" r:id="rId7"/>
  </p:sldLayoutIdLst>
  <p:txStyles>
    <p:titleStyle>
      <a:lvl1pPr algn="l" defTabSz="514350" rtl="0" eaLnBrk="1" latinLnBrk="0" hangingPunct="1">
        <a:lnSpc>
          <a:spcPct val="90000"/>
        </a:lnSpc>
        <a:spcBef>
          <a:spcPct val="0"/>
        </a:spcBef>
        <a:buNone/>
        <a:defRPr sz="2250" b="1" i="0" kern="1200" spc="75" baseline="0">
          <a:solidFill>
            <a:schemeClr val="bg1"/>
          </a:solidFill>
          <a:latin typeface="+mj-lt"/>
          <a:ea typeface="Arial" panose="020B0604020202020204" pitchFamily="34" charset="0"/>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350" b="0" i="0" kern="1200">
          <a:solidFill>
            <a:schemeClr val="bg1"/>
          </a:solidFill>
          <a:latin typeface="+mn-lt"/>
          <a:ea typeface="Arial" panose="020B0604020202020204" pitchFamily="34" charset="0"/>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200" b="0" i="0" kern="1200">
          <a:solidFill>
            <a:schemeClr val="bg1"/>
          </a:solidFill>
          <a:latin typeface="+mn-lt"/>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0" i="0" kern="1200">
          <a:solidFill>
            <a:schemeClr val="bg1"/>
          </a:solidFill>
          <a:latin typeface="+mn-lt"/>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0" i="0" kern="1200">
          <a:solidFill>
            <a:schemeClr val="bg1"/>
          </a:solidFill>
          <a:latin typeface="+mn-lt"/>
          <a:ea typeface="Arial" panose="020B0604020202020204" pitchFamily="34" charset="0"/>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0" i="0" kern="1200">
          <a:solidFill>
            <a:schemeClr val="bg1"/>
          </a:solidFill>
          <a:latin typeface="+mn-lt"/>
          <a:ea typeface="Arial" panose="020B0604020202020204" pitchFamily="34" charset="0"/>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6" userDrawn="1">
          <p15:clr>
            <a:srgbClr val="F26B43"/>
          </p15:clr>
        </p15:guide>
        <p15:guide id="4" userDrawn="1">
          <p15:clr>
            <a:srgbClr val="F26B43"/>
          </p15:clr>
        </p15:guide>
        <p15:guide id="5" pos="216" userDrawn="1">
          <p15:clr>
            <a:srgbClr val="F26B43"/>
          </p15:clr>
        </p15:guide>
        <p15:guide id="6" pos="5760" userDrawn="1">
          <p15:clr>
            <a:srgbClr val="F26B43"/>
          </p15:clr>
        </p15:guide>
        <p15:guide id="7" pos="5544" userDrawn="1">
          <p15:clr>
            <a:srgbClr val="F26B43"/>
          </p15:clr>
        </p15:guide>
        <p15:guide id="8" orient="horz" pos="240" userDrawn="1">
          <p15:clr>
            <a:srgbClr val="F26B43"/>
          </p15:clr>
        </p15:guide>
        <p15:guide id="9" pos="864" userDrawn="1">
          <p15:clr>
            <a:srgbClr val="F26B43"/>
          </p15:clr>
        </p15:guide>
        <p15:guide id="10" orient="horz" pos="976" userDrawn="1">
          <p15:clr>
            <a:srgbClr val="F26B43"/>
          </p15:clr>
        </p15:guide>
        <p15:guide id="11" orient="horz" pos="3664"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dirty="0"/>
              <a:pPr/>
              <a:t>9/25/2020</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148F6AA-BBE0-44C8-A8A1-B99385F67314}"/>
              </a:ext>
            </a:extLst>
          </p:cNvPr>
          <p:cNvPicPr>
            <a:picLocks noChangeAspect="1"/>
          </p:cNvPicPr>
          <p:nvPr userDrawn="1"/>
        </p:nvPicPr>
        <p:blipFill>
          <a:blip r:embed="rId14"/>
          <a:stretch>
            <a:fillRect/>
          </a:stretch>
        </p:blipFill>
        <p:spPr>
          <a:xfrm>
            <a:off x="5772150" y="29817"/>
            <a:ext cx="3418795" cy="425450"/>
          </a:xfrm>
          <a:prstGeom prst="rect">
            <a:avLst/>
          </a:prstGeom>
        </p:spPr>
      </p:pic>
      <p:pic>
        <p:nvPicPr>
          <p:cNvPr id="9" name="Picture 8">
            <a:extLst>
              <a:ext uri="{FF2B5EF4-FFF2-40B4-BE49-F238E27FC236}">
                <a16:creationId xmlns:a16="http://schemas.microsoft.com/office/drawing/2014/main" id="{2D961C72-BC0F-40A4-B5D5-4D028014CCDD}"/>
              </a:ext>
            </a:extLst>
          </p:cNvPr>
          <p:cNvPicPr>
            <a:picLocks noChangeAspect="1"/>
          </p:cNvPicPr>
          <p:nvPr userDrawn="1"/>
        </p:nvPicPr>
        <p:blipFill>
          <a:blip r:embed="rId15"/>
          <a:stretch>
            <a:fillRect/>
          </a:stretch>
        </p:blipFill>
        <p:spPr>
          <a:xfrm rot="10800000">
            <a:off x="491666" y="-12527"/>
            <a:ext cx="8666426" cy="56367"/>
          </a:xfrm>
          <a:prstGeom prst="rect">
            <a:avLst/>
          </a:prstGeom>
        </p:spPr>
      </p:pic>
    </p:spTree>
    <p:extLst>
      <p:ext uri="{BB962C8B-B14F-4D97-AF65-F5344CB8AC3E}">
        <p14:creationId xmlns:p14="http://schemas.microsoft.com/office/powerpoint/2010/main" val="184569084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649"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530D-C11E-4830-8DB4-77A185D4D756}" type="datetimeFigureOut">
              <a:rPr lang="en-US" smtClean="0"/>
              <a:pPr/>
              <a:t>9/25/2020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E450E-5FCC-4030-AD04-9CE0D4F324A9}" type="slidenum">
              <a:rPr lang="en-US" smtClean="0"/>
              <a:pPr/>
              <a:t>‹#›</a:t>
            </a:fld>
            <a:endParaRPr lang="en-US"/>
          </a:p>
        </p:txBody>
      </p:sp>
      <p:pic>
        <p:nvPicPr>
          <p:cNvPr id="7" name="Picture 6">
            <a:extLst>
              <a:ext uri="{FF2B5EF4-FFF2-40B4-BE49-F238E27FC236}">
                <a16:creationId xmlns:a16="http://schemas.microsoft.com/office/drawing/2014/main" id="{EBC534CB-62DE-43BC-819D-2CB5F9D8FCB7}"/>
              </a:ext>
            </a:extLst>
          </p:cNvPr>
          <p:cNvPicPr>
            <a:picLocks noChangeAspect="1"/>
          </p:cNvPicPr>
          <p:nvPr userDrawn="1"/>
        </p:nvPicPr>
        <p:blipFill>
          <a:blip r:embed="rId13"/>
          <a:stretch>
            <a:fillRect/>
          </a:stretch>
        </p:blipFill>
        <p:spPr>
          <a:xfrm>
            <a:off x="2662" y="11575"/>
            <a:ext cx="9141339" cy="6856149"/>
          </a:xfrm>
          <a:prstGeom prst="rect">
            <a:avLst/>
          </a:prstGeom>
        </p:spPr>
      </p:pic>
    </p:spTree>
    <p:extLst>
      <p:ext uri="{BB962C8B-B14F-4D97-AF65-F5344CB8AC3E}">
        <p14:creationId xmlns:p14="http://schemas.microsoft.com/office/powerpoint/2010/main" val="31931215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D4A5530D-C11E-4830-8DB4-77A185D4D756}" type="datetimeFigureOut">
              <a:rPr lang="en-US" smtClean="0"/>
              <a:pPr/>
              <a:t>9/25/2020</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D41E450E-5FCC-4030-AD04-9CE0D4F324A9}" type="slidenum">
              <a:rPr lang="en-US" smtClean="0"/>
              <a:pPr/>
              <a:t>‹#›</a:t>
            </a:fld>
            <a:endParaRPr lang="en-US"/>
          </a:p>
        </p:txBody>
      </p:sp>
    </p:spTree>
    <p:extLst>
      <p:ext uri="{BB962C8B-B14F-4D97-AF65-F5344CB8AC3E}">
        <p14:creationId xmlns:p14="http://schemas.microsoft.com/office/powerpoint/2010/main" val="1691887880"/>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6"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8"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4FA864-FF05-466F-BE69-A611D7C9693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F632877-8F66-4D7E-BB67-4CBA7289AA06}"/>
              </a:ext>
            </a:extLst>
          </p:cNvPr>
          <p:cNvSpPr>
            <a:spLocks noGrp="1" noChangeArrowheads="1"/>
          </p:cNvSpPr>
          <p:nvPr>
            <p:ph type="body" idx="1"/>
          </p:nvPr>
        </p:nvSpPr>
        <p:spPr bwMode="auto">
          <a:xfrm>
            <a:off x="457200" y="160020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56BA093-C6C3-4076-91C1-2B766733119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vl1pPr>
          </a:lstStyle>
          <a:p>
            <a:pPr>
              <a:defRPr/>
            </a:pPr>
            <a:endParaRPr lang="en-US" altLang="en-US"/>
          </a:p>
        </p:txBody>
      </p:sp>
      <p:sp>
        <p:nvSpPr>
          <p:cNvPr id="1029" name="Rectangle 5">
            <a:extLst>
              <a:ext uri="{FF2B5EF4-FFF2-40B4-BE49-F238E27FC236}">
                <a16:creationId xmlns:a16="http://schemas.microsoft.com/office/drawing/2014/main" id="{A34880F7-742D-4536-933C-B967D90E344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vl1pPr>
          </a:lstStyle>
          <a:p>
            <a:pPr>
              <a:defRPr/>
            </a:pPr>
            <a:endParaRPr lang="en-US" altLang="en-US"/>
          </a:p>
        </p:txBody>
      </p:sp>
      <p:sp>
        <p:nvSpPr>
          <p:cNvPr id="1030" name="Rectangle 6">
            <a:extLst>
              <a:ext uri="{FF2B5EF4-FFF2-40B4-BE49-F238E27FC236}">
                <a16:creationId xmlns:a16="http://schemas.microsoft.com/office/drawing/2014/main" id="{613A7EA9-E8C7-46BC-93BC-F117AD0B416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929C09AB-AEA8-40A9-9AA7-03B6D5D8E3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4" r:id="rId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itchFamily="34" charset="0"/>
        </a:defRPr>
      </a:lvl2pPr>
      <a:lvl3pPr algn="ctr" rtl="0" eaLnBrk="0" fontAlgn="base" hangingPunct="0">
        <a:spcBef>
          <a:spcPct val="0"/>
        </a:spcBef>
        <a:spcAft>
          <a:spcPct val="0"/>
        </a:spcAft>
        <a:defRPr sz="3300">
          <a:solidFill>
            <a:schemeClr val="tx2"/>
          </a:solidFill>
          <a:latin typeface="Arial" pitchFamily="34" charset="0"/>
        </a:defRPr>
      </a:lvl3pPr>
      <a:lvl4pPr algn="ctr" rtl="0" eaLnBrk="0" fontAlgn="base" hangingPunct="0">
        <a:spcBef>
          <a:spcPct val="0"/>
        </a:spcBef>
        <a:spcAft>
          <a:spcPct val="0"/>
        </a:spcAft>
        <a:defRPr sz="3300">
          <a:solidFill>
            <a:schemeClr val="tx2"/>
          </a:solidFill>
          <a:latin typeface="Arial" pitchFamily="34" charset="0"/>
        </a:defRPr>
      </a:lvl4pPr>
      <a:lvl5pPr algn="ctr" rtl="0" eaLnBrk="0" fontAlgn="base" hangingPunct="0">
        <a:spcBef>
          <a:spcPct val="0"/>
        </a:spcBef>
        <a:spcAft>
          <a:spcPct val="0"/>
        </a:spcAft>
        <a:defRPr sz="3300">
          <a:solidFill>
            <a:schemeClr val="tx2"/>
          </a:solidFill>
          <a:latin typeface="Arial" pitchFamily="34" charset="0"/>
        </a:defRPr>
      </a:lvl5pPr>
      <a:lvl6pPr marL="342900" algn="ctr" rtl="0" fontAlgn="base">
        <a:spcBef>
          <a:spcPct val="0"/>
        </a:spcBef>
        <a:spcAft>
          <a:spcPct val="0"/>
        </a:spcAft>
        <a:defRPr sz="3300">
          <a:solidFill>
            <a:schemeClr val="tx2"/>
          </a:solidFill>
          <a:latin typeface="Arial" pitchFamily="34" charset="0"/>
        </a:defRPr>
      </a:lvl6pPr>
      <a:lvl7pPr marL="685800" algn="ctr" rtl="0" fontAlgn="base">
        <a:spcBef>
          <a:spcPct val="0"/>
        </a:spcBef>
        <a:spcAft>
          <a:spcPct val="0"/>
        </a:spcAft>
        <a:defRPr sz="3300">
          <a:solidFill>
            <a:schemeClr val="tx2"/>
          </a:solidFill>
          <a:latin typeface="Arial" pitchFamily="34" charset="0"/>
        </a:defRPr>
      </a:lvl7pPr>
      <a:lvl8pPr marL="1028700" algn="ctr" rtl="0" fontAlgn="base">
        <a:spcBef>
          <a:spcPct val="0"/>
        </a:spcBef>
        <a:spcAft>
          <a:spcPct val="0"/>
        </a:spcAft>
        <a:defRPr sz="3300">
          <a:solidFill>
            <a:schemeClr val="tx2"/>
          </a:solidFill>
          <a:latin typeface="Arial" pitchFamily="34" charset="0"/>
        </a:defRPr>
      </a:lvl8pPr>
      <a:lvl9pPr marL="1371600" algn="ctr" rtl="0" fontAlgn="base">
        <a:spcBef>
          <a:spcPct val="0"/>
        </a:spcBef>
        <a:spcAft>
          <a:spcPct val="0"/>
        </a:spcAft>
        <a:defRPr sz="3300">
          <a:solidFill>
            <a:schemeClr val="tx2"/>
          </a:solidFill>
          <a:latin typeface="Arial"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
            <a:ext cx="8229600" cy="14176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17639"/>
            <a:ext cx="8229600" cy="4962244"/>
          </a:xfrm>
          <a:prstGeom prst="rect">
            <a:avLst/>
          </a:prstGeom>
        </p:spPr>
        <p:txBody>
          <a:bodyPr vert="horz" lIns="91440" tIns="45720" rIns="91440" bIns="4572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5005294" y="6505794"/>
            <a:ext cx="4138706" cy="276999"/>
          </a:xfrm>
          <a:prstGeom prst="rect">
            <a:avLst/>
          </a:prstGeom>
          <a:noFill/>
        </p:spPr>
        <p:txBody>
          <a:bodyPr wrap="square" rtlCol="0">
            <a:spAutoFit/>
          </a:bodyPr>
          <a:lstStyle/>
          <a:p>
            <a:pPr marL="0" marR="0" indent="0" algn="r" defTabSz="457189" rtl="0" eaLnBrk="1" fontAlgn="auto" latinLnBrk="0" hangingPunct="1">
              <a:lnSpc>
                <a:spcPct val="100000"/>
              </a:lnSpc>
              <a:spcBef>
                <a:spcPts val="0"/>
              </a:spcBef>
              <a:spcAft>
                <a:spcPts val="0"/>
              </a:spcAft>
              <a:buClrTx/>
              <a:buSzTx/>
              <a:buFontTx/>
              <a:buNone/>
              <a:tabLst/>
              <a:defRPr/>
            </a:pPr>
            <a:fld id="{D75DE7E8-2144-B748-A2B9-9241C3AB1674}" type="slidenum">
              <a:rPr lang="en-US" sz="1200" smtClean="0">
                <a:latin typeface="Futura Std Book" panose="020B0502020204020303" pitchFamily="34" charset="0"/>
              </a:rPr>
              <a:pPr marL="0" marR="0" indent="0" algn="r" defTabSz="457189" rtl="0" eaLnBrk="1" fontAlgn="auto" latinLnBrk="0" hangingPunct="1">
                <a:lnSpc>
                  <a:spcPct val="100000"/>
                </a:lnSpc>
                <a:spcBef>
                  <a:spcPts val="0"/>
                </a:spcBef>
                <a:spcAft>
                  <a:spcPts val="0"/>
                </a:spcAft>
                <a:buClrTx/>
                <a:buSzTx/>
                <a:buFontTx/>
                <a:buNone/>
                <a:tabLst/>
                <a:defRPr/>
              </a:pPr>
              <a:t>‹#›</a:t>
            </a:fld>
            <a:endParaRPr lang="en-US" sz="1200" dirty="0">
              <a:latin typeface="Futura Std Book" panose="020B0502020204020303" pitchFamily="34" charset="0"/>
            </a:endParaRPr>
          </a:p>
        </p:txBody>
      </p:sp>
    </p:spTree>
    <p:extLst>
      <p:ext uri="{BB962C8B-B14F-4D97-AF65-F5344CB8AC3E}">
        <p14:creationId xmlns:p14="http://schemas.microsoft.com/office/powerpoint/2010/main" val="1815781395"/>
      </p:ext>
    </p:extLst>
  </p:cSld>
  <p:clrMap bg1="lt1" tx1="dk1" bg2="lt2" tx2="dk2" accent1="accent1" accent2="accent2" accent3="accent3" accent4="accent4" accent5="accent5" accent6="accent6" hlink="hlink" folHlink="folHlink"/>
  <p:sldLayoutIdLst>
    <p:sldLayoutId id="2147483714" r:id="rId1"/>
    <p:sldLayoutId id="2147483699" r:id="rId2"/>
    <p:sldLayoutId id="2147483698" r:id="rId3"/>
  </p:sldLayoutIdLst>
  <p:hf hdr="0" ftr="0" dt="0"/>
  <p:txStyles>
    <p:titleStyle>
      <a:lvl1pPr algn="ctr" defTabSz="685800" rtl="0" eaLnBrk="1" latinLnBrk="0" hangingPunct="1">
        <a:spcBef>
          <a:spcPct val="0"/>
        </a:spcBef>
        <a:buNone/>
        <a:defRPr sz="2100" b="1" kern="1200">
          <a:solidFill>
            <a:schemeClr val="tx2"/>
          </a:solidFill>
          <a:latin typeface="Futura Std Book" pitchFamily="34" charset="0"/>
          <a:ea typeface="+mj-ea"/>
          <a:cs typeface="+mj-cs"/>
        </a:defRPr>
      </a:lvl1pPr>
    </p:titleStyle>
    <p:bodyStyle>
      <a:lvl1pPr marL="257175" indent="-257175" algn="l" defTabSz="685800" rtl="0" eaLnBrk="1" latinLnBrk="0" hangingPunct="1">
        <a:spcBef>
          <a:spcPts val="1350"/>
        </a:spcBef>
        <a:buClr>
          <a:schemeClr val="tx2"/>
        </a:buClr>
        <a:buFont typeface="Arial" pitchFamily="34" charset="0"/>
        <a:buChar char="•"/>
        <a:defRPr sz="1800" kern="1200">
          <a:solidFill>
            <a:schemeClr val="tx1"/>
          </a:solidFill>
          <a:latin typeface="Futura Std Book" pitchFamily="34" charset="0"/>
          <a:ea typeface="+mn-ea"/>
          <a:cs typeface="+mn-cs"/>
        </a:defRPr>
      </a:lvl1pPr>
      <a:lvl2pPr marL="557213" indent="-214313" algn="l" defTabSz="685800" rtl="0" eaLnBrk="1" latinLnBrk="0" hangingPunct="1">
        <a:spcBef>
          <a:spcPct val="20000"/>
        </a:spcBef>
        <a:buClr>
          <a:schemeClr val="tx2"/>
        </a:buClr>
        <a:buFont typeface="Arial" pitchFamily="34" charset="0"/>
        <a:buChar char="–"/>
        <a:defRPr sz="1500" kern="1200">
          <a:solidFill>
            <a:schemeClr val="tx1"/>
          </a:solidFill>
          <a:latin typeface="Futura Std Book" pitchFamily="34" charset="0"/>
          <a:ea typeface="+mn-ea"/>
          <a:cs typeface="+mn-cs"/>
        </a:defRPr>
      </a:lvl2pPr>
      <a:lvl3pPr marL="857250" indent="-171450" algn="l" defTabSz="685800" rtl="0" eaLnBrk="1" latinLnBrk="0" hangingPunct="1">
        <a:spcBef>
          <a:spcPct val="20000"/>
        </a:spcBef>
        <a:buFont typeface="Arial" pitchFamily="34" charset="0"/>
        <a:buChar char="•"/>
        <a:defRPr sz="1350" kern="1200">
          <a:solidFill>
            <a:schemeClr val="tx1"/>
          </a:solidFill>
          <a:latin typeface="Futura Std Book" pitchFamily="34" charset="0"/>
          <a:ea typeface="+mn-ea"/>
          <a:cs typeface="+mn-cs"/>
        </a:defRPr>
      </a:lvl3pPr>
      <a:lvl4pPr marL="1200150" indent="-171450" algn="l" defTabSz="685800" rtl="0" eaLnBrk="1" latinLnBrk="0" hangingPunct="1">
        <a:spcBef>
          <a:spcPct val="20000"/>
        </a:spcBef>
        <a:buFont typeface="Arial" pitchFamily="34" charset="0"/>
        <a:buChar char="–"/>
        <a:defRPr sz="1350" kern="1200">
          <a:solidFill>
            <a:schemeClr val="tx1"/>
          </a:solidFill>
          <a:latin typeface="Futura Std Book" pitchFamily="34" charset="0"/>
          <a:ea typeface="+mn-ea"/>
          <a:cs typeface="+mn-cs"/>
        </a:defRPr>
      </a:lvl4pPr>
      <a:lvl5pPr marL="1543050" indent="-171450" algn="l" defTabSz="685800" rtl="0" eaLnBrk="1" latinLnBrk="0" hangingPunct="1">
        <a:spcBef>
          <a:spcPct val="20000"/>
        </a:spcBef>
        <a:buFont typeface="Arial" pitchFamily="34" charset="0"/>
        <a:buChar char="»"/>
        <a:defRPr sz="1350" kern="1200">
          <a:solidFill>
            <a:schemeClr val="tx1"/>
          </a:solidFill>
          <a:latin typeface="Futura Std Book"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hotspotting.camdenhealth.org/" TargetMode="External"/><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hyperlink" Target="https://www.jabfm.org/content/jabfp/26/3/239.full.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jpg"/><Relationship Id="rId4" Type="http://schemas.openxmlformats.org/officeDocument/2006/relationships/image" Target="../media/image35.jpeg"/><Relationship Id="rId9" Type="http://schemas.openxmlformats.org/officeDocument/2006/relationships/image" Target="../media/image40.jp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hyperlink" Target="https://pubmed.ncbi.nlm.nih.gov/32144694" TargetMode="Externa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hyperlink" Target="https://pubmed.ncbi.nlm.nih.gov/32314132/" TargetMode="Externa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hyperlink" Target="https://pubmed.ncbi.nlm.nih.gov/32726475/" TargetMode="Externa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2" Type="http://schemas.openxmlformats.org/officeDocument/2006/relationships/hyperlink" Target="https://pubmed.ncbi.nlm.nih.gov/30688977/" TargetMode="External"/><Relationship Id="rId1" Type="http://schemas.openxmlformats.org/officeDocument/2006/relationships/slideLayout" Target="../slideLayouts/slideLayout47.xml"/></Relationships>
</file>

<file path=ppt/slides/_rels/slide43.xml.rels><?xml version="1.0" encoding="UTF-8" standalone="yes"?>
<Relationships xmlns="http://schemas.openxmlformats.org/package/2006/relationships"><Relationship Id="rId3" Type="http://schemas.openxmlformats.org/officeDocument/2006/relationships/hyperlink" Target="mailto:info@sgim.org" TargetMode="External"/><Relationship Id="rId2" Type="http://schemas.openxmlformats.org/officeDocument/2006/relationships/notesSlide" Target="../notesSlides/notesSlide31.xml"/><Relationship Id="rId1" Type="http://schemas.openxmlformats.org/officeDocument/2006/relationships/slideLayout" Target="../slideLayouts/slideLayout47.xml"/><Relationship Id="rId5" Type="http://schemas.openxmlformats.org/officeDocument/2006/relationships/image" Target="../media/image48.png"/><Relationship Id="rId4" Type="http://schemas.openxmlformats.org/officeDocument/2006/relationships/hyperlink" Target="http://www.sgim.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62.jpeg"/><Relationship Id="rId5" Type="http://schemas.openxmlformats.org/officeDocument/2006/relationships/image" Target="../media/image60.jpeg"/><Relationship Id="rId4" Type="http://schemas.openxmlformats.org/officeDocument/2006/relationships/image" Target="../media/image52.jpeg"/></Relationships>
</file>

<file path=ppt/slides/_rels/slide5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2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28.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hyperlink" Target="http://www.cdphe.state.co.us/Health/Asthma.aspx"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DAD19-B07F-4614-9710-9326C0D59527}"/>
              </a:ext>
            </a:extLst>
          </p:cNvPr>
          <p:cNvSpPr/>
          <p:nvPr/>
        </p:nvSpPr>
        <p:spPr>
          <a:xfrm>
            <a:off x="457200" y="2800350"/>
            <a:ext cx="800100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solidFill>
                  <a:srgbClr val="49789D"/>
                </a:solidFill>
              </a:rPr>
              <a:t>Time to Invest in Primary Care Research: Findings from an Independent </a:t>
            </a:r>
          </a:p>
          <a:p>
            <a:pPr algn="ctr"/>
            <a:r>
              <a:rPr lang="en-US" sz="2700" b="1" dirty="0">
                <a:solidFill>
                  <a:srgbClr val="49789D"/>
                </a:solidFill>
              </a:rPr>
              <a:t>Congressionally Mandated Study</a:t>
            </a:r>
            <a:endParaRPr lang="en-US" sz="2700" b="1" dirty="0">
              <a:solidFill>
                <a:srgbClr val="49789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102303-F932-5546-B3FA-7AF2FA7F0C58}"/>
              </a:ext>
            </a:extLst>
          </p:cNvPr>
          <p:cNvPicPr>
            <a:picLocks noChangeAspect="1"/>
          </p:cNvPicPr>
          <p:nvPr/>
        </p:nvPicPr>
        <p:blipFill>
          <a:blip r:embed="rId3"/>
          <a:stretch>
            <a:fillRect/>
          </a:stretch>
        </p:blipFill>
        <p:spPr>
          <a:xfrm>
            <a:off x="6086203" y="6236179"/>
            <a:ext cx="914400" cy="431321"/>
          </a:xfrm>
          <a:prstGeom prst="rect">
            <a:avLst/>
          </a:prstGeom>
        </p:spPr>
      </p:pic>
      <p:pic>
        <p:nvPicPr>
          <p:cNvPr id="6" name="Picture 5">
            <a:extLst>
              <a:ext uri="{FF2B5EF4-FFF2-40B4-BE49-F238E27FC236}">
                <a16:creationId xmlns:a16="http://schemas.microsoft.com/office/drawing/2014/main" id="{02226D1E-921D-3246-A121-E539E8913762}"/>
              </a:ext>
            </a:extLst>
          </p:cNvPr>
          <p:cNvPicPr>
            <a:picLocks noChangeAspect="1"/>
          </p:cNvPicPr>
          <p:nvPr/>
        </p:nvPicPr>
        <p:blipFill>
          <a:blip r:embed="rId4"/>
          <a:stretch>
            <a:fillRect/>
          </a:stretch>
        </p:blipFill>
        <p:spPr>
          <a:xfrm>
            <a:off x="2714353" y="6274237"/>
            <a:ext cx="1485900" cy="450413"/>
          </a:xfrm>
          <a:prstGeom prst="rect">
            <a:avLst/>
          </a:prstGeom>
        </p:spPr>
      </p:pic>
      <p:pic>
        <p:nvPicPr>
          <p:cNvPr id="8" name="Picture 7">
            <a:extLst>
              <a:ext uri="{FF2B5EF4-FFF2-40B4-BE49-F238E27FC236}">
                <a16:creationId xmlns:a16="http://schemas.microsoft.com/office/drawing/2014/main" id="{B9B7C000-19FE-FA46-AF69-8EEEB90B3473}"/>
              </a:ext>
            </a:extLst>
          </p:cNvPr>
          <p:cNvPicPr>
            <a:picLocks noChangeAspect="1"/>
          </p:cNvPicPr>
          <p:nvPr/>
        </p:nvPicPr>
        <p:blipFill>
          <a:blip r:embed="rId5"/>
          <a:stretch>
            <a:fillRect/>
          </a:stretch>
        </p:blipFill>
        <p:spPr>
          <a:xfrm>
            <a:off x="7286353" y="6324600"/>
            <a:ext cx="1552575" cy="279035"/>
          </a:xfrm>
          <a:prstGeom prst="rect">
            <a:avLst/>
          </a:prstGeom>
        </p:spPr>
      </p:pic>
      <p:pic>
        <p:nvPicPr>
          <p:cNvPr id="10" name="Picture 9">
            <a:extLst>
              <a:ext uri="{FF2B5EF4-FFF2-40B4-BE49-F238E27FC236}">
                <a16:creationId xmlns:a16="http://schemas.microsoft.com/office/drawing/2014/main" id="{12AA7F98-CFE3-2445-9086-C076AC31106A}"/>
              </a:ext>
            </a:extLst>
          </p:cNvPr>
          <p:cNvPicPr>
            <a:picLocks noChangeAspect="1"/>
          </p:cNvPicPr>
          <p:nvPr/>
        </p:nvPicPr>
        <p:blipFill>
          <a:blip r:embed="rId6"/>
          <a:stretch>
            <a:fillRect/>
          </a:stretch>
        </p:blipFill>
        <p:spPr>
          <a:xfrm>
            <a:off x="4428853" y="6210300"/>
            <a:ext cx="1485900" cy="550333"/>
          </a:xfrm>
          <a:prstGeom prst="rect">
            <a:avLst/>
          </a:prstGeom>
        </p:spPr>
      </p:pic>
    </p:spTree>
    <p:extLst>
      <p:ext uri="{BB962C8B-B14F-4D97-AF65-F5344CB8AC3E}">
        <p14:creationId xmlns:p14="http://schemas.microsoft.com/office/powerpoint/2010/main" val="390376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68DA52-01D7-443C-86EA-F40CF45EDF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771861" cy="4350432"/>
          </a:xfrm>
          <a:prstGeom prst="rect">
            <a:avLst/>
          </a:prstGeom>
          <a:noFill/>
          <a:ln>
            <a:noFill/>
          </a:ln>
        </p:spPr>
      </p:pic>
      <p:sp>
        <p:nvSpPr>
          <p:cNvPr id="5" name="TextBox 4">
            <a:extLst>
              <a:ext uri="{FF2B5EF4-FFF2-40B4-BE49-F238E27FC236}">
                <a16:creationId xmlns:a16="http://schemas.microsoft.com/office/drawing/2014/main" id="{59F68D88-AC0E-40B1-947E-D181A1705975}"/>
              </a:ext>
            </a:extLst>
          </p:cNvPr>
          <p:cNvSpPr txBox="1"/>
          <p:nvPr/>
        </p:nvSpPr>
        <p:spPr>
          <a:xfrm>
            <a:off x="1267533" y="304800"/>
            <a:ext cx="6619460" cy="1015663"/>
          </a:xfrm>
          <a:prstGeom prst="rect">
            <a:avLst/>
          </a:prstGeom>
          <a:solidFill>
            <a:schemeClr val="bg1"/>
          </a:solidFill>
        </p:spPr>
        <p:txBody>
          <a:bodyPr wrap="square" rtlCol="0">
            <a:spAutoFit/>
          </a:bodyPr>
          <a:lstStyle/>
          <a:p>
            <a:r>
              <a:rPr lang="en-US" sz="3000" dirty="0">
                <a:latin typeface="Times New Roman" panose="02020603050405020304" pitchFamily="18" charset="0"/>
                <a:cs typeface="Times New Roman" panose="02020603050405020304" pitchFamily="18" charset="0"/>
              </a:rPr>
              <a:t>Percent of Encounters for mental illness </a:t>
            </a:r>
          </a:p>
          <a:p>
            <a:r>
              <a:rPr lang="en-US" sz="3000" dirty="0">
                <a:latin typeface="Times New Roman" panose="02020603050405020304" pitchFamily="18" charset="0"/>
                <a:cs typeface="Times New Roman" panose="02020603050405020304" pitchFamily="18" charset="0"/>
              </a:rPr>
              <a:t>and co-morbid conditions</a:t>
            </a:r>
          </a:p>
        </p:txBody>
      </p:sp>
    </p:spTree>
    <p:extLst>
      <p:ext uri="{BB962C8B-B14F-4D97-AF65-F5344CB8AC3E}">
        <p14:creationId xmlns:p14="http://schemas.microsoft.com/office/powerpoint/2010/main" val="2794581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6EFC-6613-44D8-89F3-EDC7083E43F9}"/>
              </a:ext>
            </a:extLst>
          </p:cNvPr>
          <p:cNvSpPr>
            <a:spLocks noGrp="1"/>
          </p:cNvSpPr>
          <p:nvPr>
            <p:ph type="title"/>
          </p:nvPr>
        </p:nvSpPr>
        <p:spPr>
          <a:xfrm>
            <a:off x="762000" y="762000"/>
            <a:ext cx="6610350" cy="930274"/>
          </a:xfrm>
        </p:spPr>
        <p:txBody>
          <a:bodyPr/>
          <a:lstStyle/>
          <a:p>
            <a:r>
              <a:rPr lang="en-US" dirty="0">
                <a:latin typeface="+mn-lt"/>
              </a:rPr>
              <a:t>What did the study find?</a:t>
            </a:r>
          </a:p>
        </p:txBody>
      </p:sp>
      <p:sp>
        <p:nvSpPr>
          <p:cNvPr id="3" name="Content Placeholder 2">
            <a:extLst>
              <a:ext uri="{FF2B5EF4-FFF2-40B4-BE49-F238E27FC236}">
                <a16:creationId xmlns:a16="http://schemas.microsoft.com/office/drawing/2014/main" id="{683C2880-D099-4DD1-ABE1-33B9F76AB73B}"/>
              </a:ext>
            </a:extLst>
          </p:cNvPr>
          <p:cNvSpPr>
            <a:spLocks noGrp="1"/>
          </p:cNvSpPr>
          <p:nvPr>
            <p:ph idx="1"/>
          </p:nvPr>
        </p:nvSpPr>
        <p:spPr>
          <a:xfrm>
            <a:off x="762000" y="1905000"/>
            <a:ext cx="7619999" cy="3505200"/>
          </a:xfrm>
        </p:spPr>
        <p:txBody>
          <a:bodyPr>
            <a:normAutofit fontScale="92500" lnSpcReduction="10000"/>
          </a:bodyPr>
          <a:lstStyle/>
          <a:p>
            <a:r>
              <a:rPr lang="en-US" dirty="0"/>
              <a:t>Primary Care Research is not the same as Health Services Research</a:t>
            </a:r>
          </a:p>
          <a:p>
            <a:r>
              <a:rPr lang="en-US" dirty="0"/>
              <a:t>Primary Care Research is a distinct science</a:t>
            </a:r>
          </a:p>
          <a:p>
            <a:pPr lvl="0"/>
            <a:r>
              <a:rPr lang="en-US" dirty="0"/>
              <a:t>Fund an entity (AHRQ) to address core primary care research needs and coordinate federal PCR efforts</a:t>
            </a:r>
          </a:p>
          <a:p>
            <a:pPr lvl="0"/>
            <a:r>
              <a:rPr lang="en-US" dirty="0"/>
              <a:t>Initiate a strategic planning process across federal agencies specifically dedicated to prioritizing PCR areas for funding investments</a:t>
            </a:r>
          </a:p>
          <a:p>
            <a:pPr lvl="0"/>
            <a:r>
              <a:rPr lang="en-US" dirty="0"/>
              <a:t>Provide targeted funding for a hub for federal PCR</a:t>
            </a:r>
          </a:p>
          <a:p>
            <a:endParaRPr lang="en-US" dirty="0"/>
          </a:p>
          <a:p>
            <a:endParaRPr lang="en-US" dirty="0"/>
          </a:p>
          <a:p>
            <a:endParaRPr lang="en-US" dirty="0"/>
          </a:p>
        </p:txBody>
      </p:sp>
    </p:spTree>
    <p:extLst>
      <p:ext uri="{BB962C8B-B14F-4D97-AF65-F5344CB8AC3E}">
        <p14:creationId xmlns:p14="http://schemas.microsoft.com/office/powerpoint/2010/main" val="58182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ADB02-29B8-48FF-9C5C-D2FE95C04BEF}"/>
              </a:ext>
            </a:extLst>
          </p:cNvPr>
          <p:cNvSpPr>
            <a:spLocks noGrp="1"/>
          </p:cNvSpPr>
          <p:nvPr>
            <p:ph idx="1"/>
          </p:nvPr>
        </p:nvSpPr>
        <p:spPr>
          <a:xfrm>
            <a:off x="762000" y="1816938"/>
            <a:ext cx="7848599" cy="4202862"/>
          </a:xfrm>
        </p:spPr>
        <p:txBody>
          <a:bodyPr>
            <a:normAutofit fontScale="70000" lnSpcReduction="20000"/>
          </a:bodyPr>
          <a:lstStyle/>
          <a:p>
            <a:r>
              <a:rPr lang="en-US" dirty="0"/>
              <a:t>Research that spans the sites of care where primary care clinicians provide care in ambulatory, ER, hospital, and long-term care facilities</a:t>
            </a:r>
          </a:p>
          <a:p>
            <a:r>
              <a:rPr lang="en-US" dirty="0"/>
              <a:t>Population health research on the patients and communities cared for by primary care clinicians. This includes the social determinants of health at the individual and community level (</a:t>
            </a:r>
            <a:r>
              <a:rPr lang="en-US" u="sng" dirty="0">
                <a:hlinkClick r:id="rId3"/>
              </a:rPr>
              <a:t>Hotspots</a:t>
            </a:r>
            <a:r>
              <a:rPr lang="en-US" dirty="0"/>
              <a:t>, </a:t>
            </a:r>
            <a:r>
              <a:rPr lang="en-US" u="sng" dirty="0" err="1">
                <a:hlinkClick r:id="rId4"/>
              </a:rPr>
              <a:t>Coldspots</a:t>
            </a:r>
            <a:r>
              <a:rPr lang="en-US" dirty="0"/>
              <a:t>)</a:t>
            </a:r>
          </a:p>
          <a:p>
            <a:r>
              <a:rPr lang="en-US" dirty="0"/>
              <a:t>Primary care is not just a compilation of specialty practices</a:t>
            </a:r>
          </a:p>
          <a:p>
            <a:r>
              <a:rPr lang="en-US" dirty="0"/>
              <a:t>Primary Care Research is about the whole person, not just the organ or disease</a:t>
            </a:r>
          </a:p>
          <a:p>
            <a:r>
              <a:rPr lang="en-US" dirty="0"/>
              <a:t>Undifferentiated patients</a:t>
            </a:r>
          </a:p>
          <a:p>
            <a:pPr lvl="1"/>
            <a:r>
              <a:rPr lang="en-US" dirty="0"/>
              <a:t>Patient symptoms and signs </a:t>
            </a:r>
          </a:p>
          <a:p>
            <a:pPr lvl="1"/>
            <a:r>
              <a:rPr lang="en-US" dirty="0"/>
              <a:t>Diagnosis</a:t>
            </a:r>
          </a:p>
          <a:p>
            <a:pPr lvl="1"/>
            <a:r>
              <a:rPr lang="en-US" dirty="0"/>
              <a:t>Team care</a:t>
            </a:r>
          </a:p>
          <a:p>
            <a:r>
              <a:rPr lang="en-US" dirty="0"/>
              <a:t>Health promotion, disease prevention, common illnesses</a:t>
            </a:r>
          </a:p>
          <a:p>
            <a:r>
              <a:rPr lang="en-US" dirty="0"/>
              <a:t>Complex medical conditions, Multi-morbidity</a:t>
            </a:r>
          </a:p>
          <a:p>
            <a:pPr lvl="1"/>
            <a:endParaRPr lang="en-US" dirty="0"/>
          </a:p>
          <a:p>
            <a:endParaRPr lang="en-US" dirty="0"/>
          </a:p>
        </p:txBody>
      </p:sp>
      <p:sp>
        <p:nvSpPr>
          <p:cNvPr id="4" name="TextBox 3">
            <a:extLst>
              <a:ext uri="{FF2B5EF4-FFF2-40B4-BE49-F238E27FC236}">
                <a16:creationId xmlns:a16="http://schemas.microsoft.com/office/drawing/2014/main" id="{39A24C36-EC8C-44FA-BEC5-67096870D392}"/>
              </a:ext>
            </a:extLst>
          </p:cNvPr>
          <p:cNvSpPr txBox="1"/>
          <p:nvPr/>
        </p:nvSpPr>
        <p:spPr>
          <a:xfrm>
            <a:off x="533400" y="838200"/>
            <a:ext cx="6705600" cy="830997"/>
          </a:xfrm>
          <a:prstGeom prst="rect">
            <a:avLst/>
          </a:prstGeom>
          <a:noFill/>
        </p:spPr>
        <p:txBody>
          <a:bodyPr wrap="square" rtlCol="0">
            <a:spAutoFit/>
          </a:bodyPr>
          <a:lstStyle/>
          <a:p>
            <a:r>
              <a:rPr lang="en-US" sz="2400" b="1" dirty="0">
                <a:cs typeface="Times New Roman" panose="02020603050405020304" pitchFamily="18" charset="0"/>
              </a:rPr>
              <a:t>Basic Science of Primary Care – </a:t>
            </a:r>
          </a:p>
          <a:p>
            <a:r>
              <a:rPr lang="en-US" sz="2400" b="1" dirty="0">
                <a:cs typeface="Times New Roman" panose="02020603050405020304" pitchFamily="18" charset="0"/>
              </a:rPr>
              <a:t>The building blocks of PC Research</a:t>
            </a:r>
          </a:p>
        </p:txBody>
      </p:sp>
    </p:spTree>
    <p:extLst>
      <p:ext uri="{BB962C8B-B14F-4D97-AF65-F5344CB8AC3E}">
        <p14:creationId xmlns:p14="http://schemas.microsoft.com/office/powerpoint/2010/main" val="1105533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D23F-869D-4CD6-90B1-B39E6EFB0036}"/>
              </a:ext>
            </a:extLst>
          </p:cNvPr>
          <p:cNvSpPr>
            <a:spLocks noGrp="1"/>
          </p:cNvSpPr>
          <p:nvPr>
            <p:ph type="title"/>
          </p:nvPr>
        </p:nvSpPr>
        <p:spPr>
          <a:xfrm>
            <a:off x="1143000" y="869245"/>
            <a:ext cx="6386513" cy="730955"/>
          </a:xfrm>
        </p:spPr>
        <p:txBody>
          <a:bodyPr>
            <a:normAutofit/>
          </a:bodyPr>
          <a:lstStyle/>
          <a:p>
            <a:r>
              <a:rPr lang="en-US" sz="2700" b="1" dirty="0">
                <a:latin typeface="+mn-lt"/>
              </a:rPr>
              <a:t>COVID-19 and Primary Care Research</a:t>
            </a:r>
          </a:p>
        </p:txBody>
      </p:sp>
      <p:sp>
        <p:nvSpPr>
          <p:cNvPr id="3" name="Content Placeholder 2">
            <a:extLst>
              <a:ext uri="{FF2B5EF4-FFF2-40B4-BE49-F238E27FC236}">
                <a16:creationId xmlns:a16="http://schemas.microsoft.com/office/drawing/2014/main" id="{BF82C5D4-E71F-420A-BF8D-0A12F689BD34}"/>
              </a:ext>
            </a:extLst>
          </p:cNvPr>
          <p:cNvSpPr>
            <a:spLocks noGrp="1"/>
          </p:cNvSpPr>
          <p:nvPr>
            <p:ph idx="1"/>
          </p:nvPr>
        </p:nvSpPr>
        <p:spPr>
          <a:xfrm>
            <a:off x="914400" y="1732834"/>
            <a:ext cx="7162800" cy="3905966"/>
          </a:xfrm>
        </p:spPr>
        <p:txBody>
          <a:bodyPr>
            <a:normAutofit fontScale="85000" lnSpcReduction="20000"/>
          </a:bodyPr>
          <a:lstStyle/>
          <a:p>
            <a:r>
              <a:rPr lang="en-US" dirty="0"/>
              <a:t>There are research gaps included in this study that, if funded, might have mitigated aspects of our COVID-19 pandemic response, including racial and ethnic disparities for cases and deaths. </a:t>
            </a:r>
          </a:p>
          <a:p>
            <a:r>
              <a:rPr lang="en-US" dirty="0"/>
              <a:t>Rapid investments to eliminate these gaps now might help improve recovery efforts, and future responses to similar health crises. </a:t>
            </a:r>
          </a:p>
          <a:p>
            <a:pPr lvl="1"/>
            <a:r>
              <a:rPr lang="en-US" dirty="0"/>
              <a:t>Care of patients with COVID Like Illness</a:t>
            </a:r>
          </a:p>
          <a:p>
            <a:pPr lvl="1"/>
            <a:r>
              <a:rPr lang="en-US" dirty="0"/>
              <a:t>Links between primary care and public health </a:t>
            </a:r>
          </a:p>
          <a:p>
            <a:pPr lvl="1"/>
            <a:r>
              <a:rPr lang="en-US" dirty="0"/>
              <a:t>Access to care – not coverage, access. Research on access</a:t>
            </a:r>
          </a:p>
          <a:p>
            <a:pPr lvl="1"/>
            <a:r>
              <a:rPr lang="en-US" dirty="0"/>
              <a:t>Contact Tracing, serology testing, immunization</a:t>
            </a:r>
          </a:p>
          <a:p>
            <a:pPr lvl="1"/>
            <a:r>
              <a:rPr lang="en-US" dirty="0"/>
              <a:t>All the other chronic disease care exacerbated by COVID-19. susceptibility, severity, recovery, wellness</a:t>
            </a:r>
          </a:p>
          <a:p>
            <a:endParaRPr lang="en-US" dirty="0"/>
          </a:p>
        </p:txBody>
      </p:sp>
    </p:spTree>
    <p:extLst>
      <p:ext uri="{BB962C8B-B14F-4D97-AF65-F5344CB8AC3E}">
        <p14:creationId xmlns:p14="http://schemas.microsoft.com/office/powerpoint/2010/main" val="274787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5F3C-1CB7-45B0-995C-62A93A03078E}"/>
              </a:ext>
            </a:extLst>
          </p:cNvPr>
          <p:cNvSpPr>
            <a:spLocks noGrp="1"/>
          </p:cNvSpPr>
          <p:nvPr>
            <p:ph type="title"/>
          </p:nvPr>
        </p:nvSpPr>
        <p:spPr/>
        <p:txBody>
          <a:bodyPr/>
          <a:lstStyle/>
          <a:p>
            <a:r>
              <a:rPr lang="en-US" b="1" dirty="0">
                <a:latin typeface="+mn-lt"/>
              </a:rPr>
              <a:t>$5 million is a start.</a:t>
            </a:r>
          </a:p>
        </p:txBody>
      </p:sp>
      <p:sp>
        <p:nvSpPr>
          <p:cNvPr id="3" name="Content Placeholder 2">
            <a:extLst>
              <a:ext uri="{FF2B5EF4-FFF2-40B4-BE49-F238E27FC236}">
                <a16:creationId xmlns:a16="http://schemas.microsoft.com/office/drawing/2014/main" id="{AAAE5435-8EC0-4ECC-9417-2340F9967F37}"/>
              </a:ext>
            </a:extLst>
          </p:cNvPr>
          <p:cNvSpPr>
            <a:spLocks noGrp="1"/>
          </p:cNvSpPr>
          <p:nvPr>
            <p:ph idx="1"/>
          </p:nvPr>
        </p:nvSpPr>
        <p:spPr>
          <a:xfrm>
            <a:off x="628650" y="1825625"/>
            <a:ext cx="7886700" cy="3736975"/>
          </a:xfrm>
        </p:spPr>
        <p:txBody>
          <a:bodyPr/>
          <a:lstStyle/>
          <a:p>
            <a:r>
              <a:rPr lang="en-US" dirty="0"/>
              <a:t>Now is the time to begin. </a:t>
            </a:r>
          </a:p>
          <a:p>
            <a:r>
              <a:rPr lang="en-US" dirty="0"/>
              <a:t>We know we can’t fund all that needs to be done, but let’s get started. </a:t>
            </a:r>
          </a:p>
          <a:p>
            <a:r>
              <a:rPr lang="en-US" dirty="0"/>
              <a:t>An additional $5 million to provide a dedicated funding line for AHRQ’s Center for Primary Care Research can begin the coordination needed within the federal government to identify and support primary care research.</a:t>
            </a:r>
          </a:p>
          <a:p>
            <a:endParaRPr lang="en-US" dirty="0"/>
          </a:p>
        </p:txBody>
      </p:sp>
    </p:spTree>
    <p:extLst>
      <p:ext uri="{BB962C8B-B14F-4D97-AF65-F5344CB8AC3E}">
        <p14:creationId xmlns:p14="http://schemas.microsoft.com/office/powerpoint/2010/main" val="343180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DAD19-B07F-4614-9710-9326C0D59527}"/>
              </a:ext>
            </a:extLst>
          </p:cNvPr>
          <p:cNvSpPr/>
          <p:nvPr/>
        </p:nvSpPr>
        <p:spPr>
          <a:xfrm>
            <a:off x="571500" y="2362200"/>
            <a:ext cx="800100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solidFill>
                  <a:srgbClr val="49789D"/>
                </a:solidFill>
              </a:rPr>
              <a:t>Time to Invest in Primary Care Research: Findings from an Independent </a:t>
            </a:r>
          </a:p>
          <a:p>
            <a:pPr algn="ctr"/>
            <a:r>
              <a:rPr lang="en-US" sz="2700" b="1" dirty="0">
                <a:solidFill>
                  <a:srgbClr val="49789D"/>
                </a:solidFill>
              </a:rPr>
              <a:t>Congressionally Mandated Study</a:t>
            </a:r>
            <a:endParaRPr lang="en-US" sz="2700" b="1" dirty="0">
              <a:solidFill>
                <a:srgbClr val="49789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102303-F932-5546-B3FA-7AF2FA7F0C58}"/>
              </a:ext>
            </a:extLst>
          </p:cNvPr>
          <p:cNvPicPr>
            <a:picLocks noChangeAspect="1"/>
          </p:cNvPicPr>
          <p:nvPr/>
        </p:nvPicPr>
        <p:blipFill>
          <a:blip r:embed="rId3"/>
          <a:stretch>
            <a:fillRect/>
          </a:stretch>
        </p:blipFill>
        <p:spPr>
          <a:xfrm>
            <a:off x="6057900" y="5455129"/>
            <a:ext cx="914400" cy="431321"/>
          </a:xfrm>
          <a:prstGeom prst="rect">
            <a:avLst/>
          </a:prstGeom>
        </p:spPr>
      </p:pic>
      <p:pic>
        <p:nvPicPr>
          <p:cNvPr id="6" name="Picture 5">
            <a:extLst>
              <a:ext uri="{FF2B5EF4-FFF2-40B4-BE49-F238E27FC236}">
                <a16:creationId xmlns:a16="http://schemas.microsoft.com/office/drawing/2014/main" id="{02226D1E-921D-3246-A121-E539E8913762}"/>
              </a:ext>
            </a:extLst>
          </p:cNvPr>
          <p:cNvPicPr>
            <a:picLocks noChangeAspect="1"/>
          </p:cNvPicPr>
          <p:nvPr/>
        </p:nvPicPr>
        <p:blipFill>
          <a:blip r:embed="rId4"/>
          <a:stretch>
            <a:fillRect/>
          </a:stretch>
        </p:blipFill>
        <p:spPr>
          <a:xfrm>
            <a:off x="2686050" y="5493187"/>
            <a:ext cx="1485900" cy="450413"/>
          </a:xfrm>
          <a:prstGeom prst="rect">
            <a:avLst/>
          </a:prstGeom>
        </p:spPr>
      </p:pic>
      <p:pic>
        <p:nvPicPr>
          <p:cNvPr id="8" name="Picture 7">
            <a:extLst>
              <a:ext uri="{FF2B5EF4-FFF2-40B4-BE49-F238E27FC236}">
                <a16:creationId xmlns:a16="http://schemas.microsoft.com/office/drawing/2014/main" id="{B9B7C000-19FE-FA46-AF69-8EEEB90B3473}"/>
              </a:ext>
            </a:extLst>
          </p:cNvPr>
          <p:cNvPicPr>
            <a:picLocks noChangeAspect="1"/>
          </p:cNvPicPr>
          <p:nvPr/>
        </p:nvPicPr>
        <p:blipFill>
          <a:blip r:embed="rId5"/>
          <a:stretch>
            <a:fillRect/>
          </a:stretch>
        </p:blipFill>
        <p:spPr>
          <a:xfrm>
            <a:off x="7258050" y="5543550"/>
            <a:ext cx="1552575" cy="279035"/>
          </a:xfrm>
          <a:prstGeom prst="rect">
            <a:avLst/>
          </a:prstGeom>
        </p:spPr>
      </p:pic>
      <p:pic>
        <p:nvPicPr>
          <p:cNvPr id="10" name="Picture 9">
            <a:extLst>
              <a:ext uri="{FF2B5EF4-FFF2-40B4-BE49-F238E27FC236}">
                <a16:creationId xmlns:a16="http://schemas.microsoft.com/office/drawing/2014/main" id="{12AA7F98-CFE3-2445-9086-C076AC31106A}"/>
              </a:ext>
            </a:extLst>
          </p:cNvPr>
          <p:cNvPicPr>
            <a:picLocks noChangeAspect="1"/>
          </p:cNvPicPr>
          <p:nvPr/>
        </p:nvPicPr>
        <p:blipFill>
          <a:blip r:embed="rId6"/>
          <a:stretch>
            <a:fillRect/>
          </a:stretch>
        </p:blipFill>
        <p:spPr>
          <a:xfrm>
            <a:off x="4400550" y="5429250"/>
            <a:ext cx="1485900" cy="550333"/>
          </a:xfrm>
          <a:prstGeom prst="rect">
            <a:avLst/>
          </a:prstGeom>
        </p:spPr>
      </p:pic>
    </p:spTree>
    <p:extLst>
      <p:ext uri="{BB962C8B-B14F-4D97-AF65-F5344CB8AC3E}">
        <p14:creationId xmlns:p14="http://schemas.microsoft.com/office/powerpoint/2010/main" val="31419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 y="457201"/>
            <a:ext cx="5413376" cy="2362200"/>
          </a:xfrm>
        </p:spPr>
        <p:txBody>
          <a:bodyPr>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spcBef>
                <a:spcPts val="0"/>
              </a:spcBef>
            </a:pPr>
            <a:r>
              <a:rPr lang="en-US" sz="2200" dirty="0"/>
              <a:t>A Congressionally Mandated Assessment of Federally Funded Primary Care Research: </a:t>
            </a:r>
            <a:br>
              <a:rPr lang="en-US" sz="2200" dirty="0"/>
            </a:br>
            <a:br>
              <a:rPr lang="en-US" sz="800" dirty="0"/>
            </a:br>
            <a:r>
              <a:rPr lang="en-US" sz="2000" i="1" dirty="0"/>
              <a:t>Findings from the Health Services and </a:t>
            </a:r>
            <a:br>
              <a:rPr lang="en-US" sz="2000" i="1" dirty="0"/>
            </a:br>
            <a:r>
              <a:rPr lang="en-US" sz="2000" i="1" dirty="0"/>
              <a:t>Primary Care Research Study</a:t>
            </a:r>
          </a:p>
        </p:txBody>
      </p:sp>
      <p:sp>
        <p:nvSpPr>
          <p:cNvPr id="2" name="Picture Placeholder 1">
            <a:extLst>
              <a:ext uri="{FF2B5EF4-FFF2-40B4-BE49-F238E27FC236}">
                <a16:creationId xmlns:a16="http://schemas.microsoft.com/office/drawing/2014/main" id="{26C3D3B2-8F42-4B0D-B11A-F1DF6C111AC3}"/>
              </a:ext>
            </a:extLst>
          </p:cNvPr>
          <p:cNvSpPr>
            <a:spLocks noGrp="1"/>
          </p:cNvSpPr>
          <p:nvPr>
            <p:ph type="pic" sz="quarter" idx="14"/>
          </p:nvPr>
        </p:nvSpPr>
        <p:spPr/>
      </p:sp>
      <p:sp>
        <p:nvSpPr>
          <p:cNvPr id="6" name="Subtitle 5"/>
          <p:cNvSpPr>
            <a:spLocks noGrp="1"/>
          </p:cNvSpPr>
          <p:nvPr>
            <p:ph type="subTitle" idx="1"/>
          </p:nvPr>
        </p:nvSpPr>
        <p:spPr>
          <a:xfrm>
            <a:off x="5841703" y="4191000"/>
            <a:ext cx="3122795" cy="1314450"/>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dirty="0"/>
              <a:t>Peter Mendel, PhD</a:t>
            </a:r>
          </a:p>
          <a:p>
            <a:pPr algn="ctr">
              <a:spcBef>
                <a:spcPts val="1600"/>
              </a:spcBef>
            </a:pPr>
            <a:r>
              <a:rPr lang="en-US" sz="2000" i="1" dirty="0"/>
              <a:t>September 25, 2020</a:t>
            </a:r>
          </a:p>
        </p:txBody>
      </p:sp>
      <p:sp>
        <p:nvSpPr>
          <p:cNvPr id="4" name="Picture Placeholder 3">
            <a:extLst>
              <a:ext uri="{FF2B5EF4-FFF2-40B4-BE49-F238E27FC236}">
                <a16:creationId xmlns:a16="http://schemas.microsoft.com/office/drawing/2014/main" id="{114AADDA-4775-4AE7-8D85-4B8F99634252}"/>
              </a:ext>
            </a:extLst>
          </p:cNvPr>
          <p:cNvSpPr>
            <a:spLocks noGrp="1"/>
          </p:cNvSpPr>
          <p:nvPr>
            <p:ph type="pic" sz="quarter" idx="15"/>
          </p:nvPr>
        </p:nvSpPr>
        <p:spPr/>
      </p:sp>
      <p:pic>
        <p:nvPicPr>
          <p:cNvPr id="9" name="Picture 8">
            <a:extLst>
              <a:ext uri="{FF2B5EF4-FFF2-40B4-BE49-F238E27FC236}">
                <a16:creationId xmlns:a16="http://schemas.microsoft.com/office/drawing/2014/main" id="{D94021E6-87E9-4033-AA6E-EB471A9577E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718179" y="857252"/>
            <a:ext cx="3425823" cy="2597733"/>
          </a:xfrm>
          <a:prstGeom prst="rect">
            <a:avLst/>
          </a:prstGeom>
        </p:spPr>
      </p:pic>
      <p:pic>
        <p:nvPicPr>
          <p:cNvPr id="10" name="Picture 9">
            <a:extLst>
              <a:ext uri="{FF2B5EF4-FFF2-40B4-BE49-F238E27FC236}">
                <a16:creationId xmlns:a16="http://schemas.microsoft.com/office/drawing/2014/main" id="{7ABBAC28-88CC-413F-BE89-80D0D84959B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11826" r="7495"/>
          <a:stretch/>
        </p:blipFill>
        <p:spPr>
          <a:xfrm>
            <a:off x="4" y="3450971"/>
            <a:ext cx="5718172" cy="3407029"/>
          </a:xfrm>
          <a:prstGeom prst="rect">
            <a:avLst/>
          </a:prstGeom>
        </p:spPr>
      </p:pic>
      <p:pic>
        <p:nvPicPr>
          <p:cNvPr id="11" name="Picture 10">
            <a:extLst>
              <a:ext uri="{FF2B5EF4-FFF2-40B4-BE49-F238E27FC236}">
                <a16:creationId xmlns:a16="http://schemas.microsoft.com/office/drawing/2014/main" id="{A5D95172-1B57-46F4-941F-95005A287CF5}"/>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848" r="26247"/>
          <a:stretch/>
        </p:blipFill>
        <p:spPr>
          <a:xfrm>
            <a:off x="5718177" y="-1"/>
            <a:ext cx="3425824" cy="3453149"/>
          </a:xfrm>
          <a:prstGeom prst="rect">
            <a:avLst/>
          </a:prstGeom>
        </p:spPr>
      </p:pic>
    </p:spTree>
    <p:extLst>
      <p:ext uri="{BB962C8B-B14F-4D97-AF65-F5344CB8AC3E}">
        <p14:creationId xmlns:p14="http://schemas.microsoft.com/office/powerpoint/2010/main" val="342189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
            <a:ext cx="4648200" cy="2819400"/>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200" dirty="0"/>
              <a:t>In 2018, Congress authorized an independent assessment of federally funded health services research (HSR) and primary care research (PCR)</a:t>
            </a:r>
          </a:p>
        </p:txBody>
      </p:sp>
      <p:sp>
        <p:nvSpPr>
          <p:cNvPr id="3" name="Content Placeholder 2"/>
          <p:cNvSpPr>
            <a:spLocks noGrp="1"/>
          </p:cNvSpPr>
          <p:nvPr>
            <p:ph type="body" sz="quarter" idx="10"/>
          </p:nvPr>
        </p:nvSpPr>
        <p:spPr>
          <a:xfrm>
            <a:off x="4664247" y="3124200"/>
            <a:ext cx="4244672" cy="3953048"/>
          </a:xfr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indent="0">
              <a:buNone/>
            </a:pPr>
            <a:r>
              <a:rPr lang="en-US" sz="1800" dirty="0">
                <a:latin typeface="Futura Std Medium" panose="020B0702020204020203" pitchFamily="34" charset="0"/>
              </a:rPr>
              <a:t>Study objectives</a:t>
            </a:r>
          </a:p>
          <a:p>
            <a:pPr>
              <a:spcBef>
                <a:spcPts val="1200"/>
              </a:spcBef>
            </a:pPr>
            <a:r>
              <a:rPr lang="en-US" sz="1800" dirty="0"/>
              <a:t>Assess HSR and PCR portfolios funded by federal agencies</a:t>
            </a:r>
          </a:p>
          <a:p>
            <a:pPr>
              <a:spcBef>
                <a:spcPts val="1200"/>
              </a:spcBef>
            </a:pPr>
            <a:r>
              <a:rPr lang="en-US" sz="1800" dirty="0"/>
              <a:t>Identify potential areas of overlap and research gaps</a:t>
            </a:r>
          </a:p>
          <a:p>
            <a:pPr>
              <a:spcBef>
                <a:spcPts val="1200"/>
              </a:spcBef>
            </a:pPr>
            <a:r>
              <a:rPr lang="en-US" sz="1800" dirty="0"/>
              <a:t>Propose strategies to improve outcomes, value and impact of the federal HSR and PCR enterprise</a:t>
            </a:r>
          </a:p>
        </p:txBody>
      </p:sp>
      <p:pic>
        <p:nvPicPr>
          <p:cNvPr id="5" name="Picture 4">
            <a:extLst>
              <a:ext uri="{FF2B5EF4-FFF2-40B4-BE49-F238E27FC236}">
                <a16:creationId xmlns:a16="http://schemas.microsoft.com/office/drawing/2014/main" id="{10AA6446-1BEC-4B82-9EA3-BAF21706F5A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497" t="786" r="13761" b="-786"/>
          <a:stretch/>
        </p:blipFill>
        <p:spPr>
          <a:xfrm>
            <a:off x="0" y="6529"/>
            <a:ext cx="4314731" cy="6905771"/>
          </a:xfrm>
          <a:prstGeom prst="rect">
            <a:avLst/>
          </a:prstGeom>
        </p:spPr>
      </p:pic>
    </p:spTree>
    <p:extLst>
      <p:ext uri="{BB962C8B-B14F-4D97-AF65-F5344CB8AC3E}">
        <p14:creationId xmlns:p14="http://schemas.microsoft.com/office/powerpoint/2010/main" val="108080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F7FFD6-87CD-4254-945A-CB512D43BB13}"/>
              </a:ext>
            </a:extLst>
          </p:cNvPr>
          <p:cNvSpPr>
            <a:spLocks noGrp="1"/>
          </p:cNvSpPr>
          <p:nvPr>
            <p:ph type="title"/>
          </p:nvPr>
        </p:nvSpPr>
        <p:spPr>
          <a:xfrm>
            <a:off x="289323" y="857251"/>
            <a:ext cx="8565356" cy="106322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We used data collected through multiple methods to assess the federal HSR and PCR enterprise</a:t>
            </a:r>
          </a:p>
        </p:txBody>
      </p:sp>
      <p:grpSp>
        <p:nvGrpSpPr>
          <p:cNvPr id="8" name="Group 7">
            <a:extLst>
              <a:ext uri="{FF2B5EF4-FFF2-40B4-BE49-F238E27FC236}">
                <a16:creationId xmlns:a16="http://schemas.microsoft.com/office/drawing/2014/main" id="{7E168128-246E-486C-8F76-8D69CBC62E25}"/>
              </a:ext>
            </a:extLst>
          </p:cNvPr>
          <p:cNvGrpSpPr/>
          <p:nvPr/>
        </p:nvGrpSpPr>
        <p:grpSpPr>
          <a:xfrm>
            <a:off x="892782" y="2171698"/>
            <a:ext cx="2175231" cy="2030611"/>
            <a:chOff x="892782" y="1314448"/>
            <a:chExt cx="2175231" cy="2030611"/>
          </a:xfrm>
        </p:grpSpPr>
        <p:sp>
          <p:nvSpPr>
            <p:cNvPr id="14" name="Rectangle 13">
              <a:extLst>
                <a:ext uri="{FF2B5EF4-FFF2-40B4-BE49-F238E27FC236}">
                  <a16:creationId xmlns:a16="http://schemas.microsoft.com/office/drawing/2014/main" id="{7F528F9B-1962-4EDF-9CD3-F5AB49ED923E}"/>
                </a:ext>
              </a:extLst>
            </p:cNvPr>
            <p:cNvSpPr/>
            <p:nvPr/>
          </p:nvSpPr>
          <p:spPr>
            <a:xfrm>
              <a:off x="1064426" y="1314448"/>
              <a:ext cx="1821657" cy="2030611"/>
            </a:xfrm>
            <a:prstGeom prst="rect">
              <a:avLst/>
            </a:prstGeom>
            <a:solidFill>
              <a:srgbClr val="FFFFCC"/>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5" name="Rectangle 4">
              <a:extLst>
                <a:ext uri="{FF2B5EF4-FFF2-40B4-BE49-F238E27FC236}">
                  <a16:creationId xmlns:a16="http://schemas.microsoft.com/office/drawing/2014/main" id="{2545289A-73E7-402B-ACF7-E260149DF335}"/>
                </a:ext>
              </a:extLst>
            </p:cNvPr>
            <p:cNvSpPr/>
            <p:nvPr/>
          </p:nvSpPr>
          <p:spPr>
            <a:xfrm>
              <a:off x="892782" y="2404310"/>
              <a:ext cx="2175231" cy="923330"/>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00" dirty="0">
                  <a:latin typeface="Futura Std Book" panose="020B0502020204020303" pitchFamily="34" charset="0"/>
                </a:rPr>
                <a:t>Environmental Scan &amp; Portfolio Analysis</a:t>
              </a:r>
            </a:p>
          </p:txBody>
        </p:sp>
        <p:pic>
          <p:nvPicPr>
            <p:cNvPr id="13" name="Picture 12">
              <a:extLst>
                <a:ext uri="{FF2B5EF4-FFF2-40B4-BE49-F238E27FC236}">
                  <a16:creationId xmlns:a16="http://schemas.microsoft.com/office/drawing/2014/main" id="{5B6FA9B4-F386-42AB-80C8-125A4401C54B}"/>
                </a:ext>
              </a:extLst>
            </p:cNvPr>
            <p:cNvPicPr>
              <a:picLocks noChangeAspect="1"/>
            </p:cNvPicPr>
            <p:nvPr/>
          </p:nvPicPr>
          <p:blipFill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l="9855" r="9420" b="14782"/>
            <a:stretch/>
          </p:blipFill>
          <p:spPr>
            <a:xfrm>
              <a:off x="1646141" y="1632345"/>
              <a:ext cx="697016" cy="735806"/>
            </a:xfrm>
            <a:prstGeom prst="rect">
              <a:avLst/>
            </a:prstGeom>
          </p:spPr>
        </p:pic>
      </p:grpSp>
      <p:grpSp>
        <p:nvGrpSpPr>
          <p:cNvPr id="2" name="Group 1">
            <a:extLst>
              <a:ext uri="{FF2B5EF4-FFF2-40B4-BE49-F238E27FC236}">
                <a16:creationId xmlns:a16="http://schemas.microsoft.com/office/drawing/2014/main" id="{BC903344-5BE7-4FD2-96B0-C1D631B9116C}"/>
              </a:ext>
            </a:extLst>
          </p:cNvPr>
          <p:cNvGrpSpPr/>
          <p:nvPr/>
        </p:nvGrpSpPr>
        <p:grpSpPr>
          <a:xfrm>
            <a:off x="3655819" y="2171699"/>
            <a:ext cx="1821657" cy="2030611"/>
            <a:chOff x="3655818" y="1314448"/>
            <a:chExt cx="1821657" cy="2030611"/>
          </a:xfrm>
        </p:grpSpPr>
        <p:sp>
          <p:nvSpPr>
            <p:cNvPr id="15" name="Rectangle 14">
              <a:extLst>
                <a:ext uri="{FF2B5EF4-FFF2-40B4-BE49-F238E27FC236}">
                  <a16:creationId xmlns:a16="http://schemas.microsoft.com/office/drawing/2014/main" id="{3B93C59D-B7F1-49AA-9EE8-3F1C242C93B5}"/>
                </a:ext>
              </a:extLst>
            </p:cNvPr>
            <p:cNvSpPr/>
            <p:nvPr/>
          </p:nvSpPr>
          <p:spPr>
            <a:xfrm>
              <a:off x="3655818" y="1314448"/>
              <a:ext cx="1821657" cy="2030611"/>
            </a:xfrm>
            <a:prstGeom prst="rect">
              <a:avLst/>
            </a:prstGeom>
            <a:solidFill>
              <a:srgbClr val="FFFFCC"/>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0A794AF5-FB75-4A6C-86B5-4904C941040A}"/>
                </a:ext>
              </a:extLst>
            </p:cNvPr>
            <p:cNvSpPr/>
            <p:nvPr/>
          </p:nvSpPr>
          <p:spPr>
            <a:xfrm>
              <a:off x="3773689" y="2421729"/>
              <a:ext cx="1596621" cy="923330"/>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00" dirty="0">
                  <a:latin typeface="Futura Std Book" panose="020B0502020204020303" pitchFamily="34" charset="0"/>
                </a:rPr>
                <a:t>Technical Expert Panels (TEPs)</a:t>
              </a:r>
            </a:p>
          </p:txBody>
        </p:sp>
        <p:pic>
          <p:nvPicPr>
            <p:cNvPr id="18" name="Graphic 17" descr="Customer review RTL">
              <a:extLst>
                <a:ext uri="{FF2B5EF4-FFF2-40B4-BE49-F238E27FC236}">
                  <a16:creationId xmlns:a16="http://schemas.microsoft.com/office/drawing/2014/main" id="{5A2C79C4-604B-4AA8-82D3-BA8D51301D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63979" y="1518948"/>
              <a:ext cx="749808" cy="749808"/>
            </a:xfrm>
            <a:prstGeom prst="rect">
              <a:avLst/>
            </a:prstGeom>
          </p:spPr>
        </p:pic>
        <p:pic>
          <p:nvPicPr>
            <p:cNvPr id="19" name="Graphic 18" descr="Customer review RTL">
              <a:extLst>
                <a:ext uri="{FF2B5EF4-FFF2-40B4-BE49-F238E27FC236}">
                  <a16:creationId xmlns:a16="http://schemas.microsoft.com/office/drawing/2014/main" id="{7C3CF8F5-2B96-43B1-A986-678097595A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17625" y="1658988"/>
              <a:ext cx="749808" cy="749808"/>
            </a:xfrm>
            <a:prstGeom prst="rect">
              <a:avLst/>
            </a:prstGeom>
          </p:spPr>
        </p:pic>
      </p:grpSp>
      <p:grpSp>
        <p:nvGrpSpPr>
          <p:cNvPr id="3" name="Group 2">
            <a:extLst>
              <a:ext uri="{FF2B5EF4-FFF2-40B4-BE49-F238E27FC236}">
                <a16:creationId xmlns:a16="http://schemas.microsoft.com/office/drawing/2014/main" id="{E981D9C2-2AC4-412A-A4EF-DC0E35510E71}"/>
              </a:ext>
            </a:extLst>
          </p:cNvPr>
          <p:cNvGrpSpPr/>
          <p:nvPr/>
        </p:nvGrpSpPr>
        <p:grpSpPr>
          <a:xfrm>
            <a:off x="6247211" y="2122091"/>
            <a:ext cx="1821657" cy="2080219"/>
            <a:chOff x="6247210" y="1264840"/>
            <a:chExt cx="1821657" cy="2080219"/>
          </a:xfrm>
        </p:grpSpPr>
        <p:sp>
          <p:nvSpPr>
            <p:cNvPr id="16" name="Rectangle 15">
              <a:extLst>
                <a:ext uri="{FF2B5EF4-FFF2-40B4-BE49-F238E27FC236}">
                  <a16:creationId xmlns:a16="http://schemas.microsoft.com/office/drawing/2014/main" id="{14597EC7-7656-4F69-B484-DCEE485C41B4}"/>
                </a:ext>
              </a:extLst>
            </p:cNvPr>
            <p:cNvSpPr/>
            <p:nvPr/>
          </p:nvSpPr>
          <p:spPr>
            <a:xfrm>
              <a:off x="6247210" y="1314448"/>
              <a:ext cx="1821657" cy="2030611"/>
            </a:xfrm>
            <a:prstGeom prst="rect">
              <a:avLst/>
            </a:prstGeom>
            <a:solidFill>
              <a:srgbClr val="FFFFCC"/>
            </a:solid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E8B427C7-D890-4B9F-8A0A-5CDEB9AEC394}"/>
                </a:ext>
              </a:extLst>
            </p:cNvPr>
            <p:cNvSpPr/>
            <p:nvPr/>
          </p:nvSpPr>
          <p:spPr>
            <a:xfrm>
              <a:off x="6350855" y="2556200"/>
              <a:ext cx="1614365" cy="646331"/>
            </a:xfrm>
            <a:prstGeom prst="rect">
              <a:avLst/>
            </a:prstGeom>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800" dirty="0">
                  <a:latin typeface="Futura Std Book" panose="020B0502020204020303" pitchFamily="34" charset="0"/>
                </a:rPr>
                <a:t>Stakeholder Interviews</a:t>
              </a:r>
            </a:p>
          </p:txBody>
        </p:sp>
        <p:pic>
          <p:nvPicPr>
            <p:cNvPr id="20" name="Graphic 19" descr="Chat">
              <a:extLst>
                <a:ext uri="{FF2B5EF4-FFF2-40B4-BE49-F238E27FC236}">
                  <a16:creationId xmlns:a16="http://schemas.microsoft.com/office/drawing/2014/main" id="{CAC41032-2691-459C-A5BC-56C4AF056A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4422" y="1264840"/>
              <a:ext cx="914400" cy="914400"/>
            </a:xfrm>
            <a:prstGeom prst="rect">
              <a:avLst/>
            </a:prstGeom>
          </p:spPr>
        </p:pic>
        <p:pic>
          <p:nvPicPr>
            <p:cNvPr id="21" name="Graphic 20" descr="Chat RTL">
              <a:extLst>
                <a:ext uri="{FF2B5EF4-FFF2-40B4-BE49-F238E27FC236}">
                  <a16:creationId xmlns:a16="http://schemas.microsoft.com/office/drawing/2014/main" id="{73B3F0A9-18EA-45AF-9277-2D5798D127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45216" y="1820792"/>
              <a:ext cx="685800" cy="685800"/>
            </a:xfrm>
            <a:prstGeom prst="rect">
              <a:avLst/>
            </a:prstGeom>
          </p:spPr>
        </p:pic>
      </p:grpSp>
      <p:sp>
        <p:nvSpPr>
          <p:cNvPr id="24" name="Text Placeholder 16">
            <a:extLst>
              <a:ext uri="{FF2B5EF4-FFF2-40B4-BE49-F238E27FC236}">
                <a16:creationId xmlns:a16="http://schemas.microsoft.com/office/drawing/2014/main" id="{8859CE8D-10CA-40C0-9681-7B082480ECEF}"/>
              </a:ext>
            </a:extLst>
          </p:cNvPr>
          <p:cNvSpPr>
            <a:spLocks noGrp="1"/>
          </p:cNvSpPr>
          <p:nvPr>
            <p:ph type="body" sz="quarter" idx="10"/>
          </p:nvPr>
        </p:nvSpPr>
        <p:spPr>
          <a:xfrm>
            <a:off x="481150" y="4748204"/>
            <a:ext cx="8565356" cy="1804996"/>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400"/>
              </a:spcBef>
              <a:buClr>
                <a:srgbClr val="1F497D"/>
              </a:buClr>
            </a:pPr>
            <a:r>
              <a:rPr lang="en-US" sz="1800" dirty="0">
                <a:solidFill>
                  <a:prstClr val="black"/>
                </a:solidFill>
              </a:rPr>
              <a:t>All operating divisions within the U.S. Department of Health &amp; Human Services (HHS)</a:t>
            </a:r>
          </a:p>
          <a:p>
            <a:pPr>
              <a:spcBef>
                <a:spcPts val="400"/>
              </a:spcBef>
              <a:buClr>
                <a:srgbClr val="1F497D"/>
              </a:buClr>
            </a:pPr>
            <a:r>
              <a:rPr lang="en-US" sz="1800" dirty="0">
                <a:solidFill>
                  <a:prstClr val="black"/>
                </a:solidFill>
              </a:rPr>
              <a:t>Department of Veterans Affairs, Veterans Health Administration (VHA)</a:t>
            </a:r>
          </a:p>
          <a:p>
            <a:pPr>
              <a:spcBef>
                <a:spcPts val="400"/>
              </a:spcBef>
              <a:buClr>
                <a:srgbClr val="1F497D"/>
              </a:buClr>
            </a:pPr>
            <a:r>
              <a:rPr lang="en-US" sz="1800" dirty="0">
                <a:solidFill>
                  <a:prstClr val="black"/>
                </a:solidFill>
              </a:rPr>
              <a:t>Research grants and contracts between FY 2012 -- 2018</a:t>
            </a:r>
          </a:p>
        </p:txBody>
      </p:sp>
    </p:spTree>
    <p:extLst>
      <p:ext uri="{BB962C8B-B14F-4D97-AF65-F5344CB8AC3E}">
        <p14:creationId xmlns:p14="http://schemas.microsoft.com/office/powerpoint/2010/main" val="418009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2" y="857251"/>
            <a:ext cx="8494295" cy="10632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Although HSR and PCR overlap, PCR is a distinct field</a:t>
            </a:r>
          </a:p>
        </p:txBody>
      </p:sp>
      <p:grpSp>
        <p:nvGrpSpPr>
          <p:cNvPr id="12" name="Group 11">
            <a:extLst>
              <a:ext uri="{FF2B5EF4-FFF2-40B4-BE49-F238E27FC236}">
                <a16:creationId xmlns:a16="http://schemas.microsoft.com/office/drawing/2014/main" id="{EF672D7A-F9C6-4A98-9CB0-7C25D7FBCF8E}"/>
              </a:ext>
            </a:extLst>
          </p:cNvPr>
          <p:cNvGrpSpPr/>
          <p:nvPr/>
        </p:nvGrpSpPr>
        <p:grpSpPr>
          <a:xfrm>
            <a:off x="1789640" y="2066848"/>
            <a:ext cx="5305935" cy="3249288"/>
            <a:chOff x="1789640" y="1209598"/>
            <a:chExt cx="5305935" cy="3249288"/>
          </a:xfrm>
        </p:grpSpPr>
        <p:grpSp>
          <p:nvGrpSpPr>
            <p:cNvPr id="5" name="Group 4">
              <a:extLst>
                <a:ext uri="{FF2B5EF4-FFF2-40B4-BE49-F238E27FC236}">
                  <a16:creationId xmlns:a16="http://schemas.microsoft.com/office/drawing/2014/main" id="{73E470BE-F687-402B-8504-D8CEDA15CDD5}"/>
                </a:ext>
              </a:extLst>
            </p:cNvPr>
            <p:cNvGrpSpPr/>
            <p:nvPr/>
          </p:nvGrpSpPr>
          <p:grpSpPr>
            <a:xfrm>
              <a:off x="1789640" y="1209598"/>
              <a:ext cx="5305935" cy="3249288"/>
              <a:chOff x="1789640" y="1209598"/>
              <a:chExt cx="5305935" cy="3249288"/>
            </a:xfrm>
          </p:grpSpPr>
          <p:sp>
            <p:nvSpPr>
              <p:cNvPr id="6" name="Freeform: Shape 5">
                <a:extLst>
                  <a:ext uri="{FF2B5EF4-FFF2-40B4-BE49-F238E27FC236}">
                    <a16:creationId xmlns:a16="http://schemas.microsoft.com/office/drawing/2014/main" id="{CE8F451C-B818-4678-B1E9-3C38265CF687}"/>
                  </a:ext>
                </a:extLst>
              </p:cNvPr>
              <p:cNvSpPr/>
              <p:nvPr/>
            </p:nvSpPr>
            <p:spPr>
              <a:xfrm>
                <a:off x="1789640" y="1224940"/>
                <a:ext cx="3233946" cy="3233946"/>
              </a:xfrm>
              <a:custGeom>
                <a:avLst/>
                <a:gdLst>
                  <a:gd name="connsiteX0" fmla="*/ 0 w 3233946"/>
                  <a:gd name="connsiteY0" fmla="*/ 1616973 h 3233946"/>
                  <a:gd name="connsiteX1" fmla="*/ 1616973 w 3233946"/>
                  <a:gd name="connsiteY1" fmla="*/ 0 h 3233946"/>
                  <a:gd name="connsiteX2" fmla="*/ 3233946 w 3233946"/>
                  <a:gd name="connsiteY2" fmla="*/ 1616973 h 3233946"/>
                  <a:gd name="connsiteX3" fmla="*/ 1616973 w 3233946"/>
                  <a:gd name="connsiteY3" fmla="*/ 3233946 h 3233946"/>
                  <a:gd name="connsiteX4" fmla="*/ 0 w 3233946"/>
                  <a:gd name="connsiteY4" fmla="*/ 1616973 h 32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946" h="3233946">
                    <a:moveTo>
                      <a:pt x="0" y="1616973"/>
                    </a:moveTo>
                    <a:cubicBezTo>
                      <a:pt x="0" y="723943"/>
                      <a:pt x="723943" y="0"/>
                      <a:pt x="1616973" y="0"/>
                    </a:cubicBezTo>
                    <a:cubicBezTo>
                      <a:pt x="2510003" y="0"/>
                      <a:pt x="3233946" y="723943"/>
                      <a:pt x="3233946" y="1616973"/>
                    </a:cubicBezTo>
                    <a:cubicBezTo>
                      <a:pt x="3233946" y="2510003"/>
                      <a:pt x="2510003" y="3233946"/>
                      <a:pt x="1616973" y="3233946"/>
                    </a:cubicBezTo>
                    <a:cubicBezTo>
                      <a:pt x="723943" y="3233946"/>
                      <a:pt x="0" y="2510003"/>
                      <a:pt x="0" y="1616973"/>
                    </a:cubicBezTo>
                    <a:close/>
                  </a:path>
                </a:pathLst>
              </a:custGeom>
              <a:solidFill>
                <a:schemeClr val="accent6">
                  <a:lumMod val="60000"/>
                  <a:lumOff val="40000"/>
                  <a:alpha val="50000"/>
                </a:schemeClr>
              </a:solidFill>
              <a:ln w="28575">
                <a:solidFill>
                  <a:schemeClr val="accent6">
                    <a:lumMod val="60000"/>
                    <a:lumOff val="40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51587" tIns="381352" rIns="917742" bIns="381352"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600160">
                  <a:lnSpc>
                    <a:spcPct val="90000"/>
                  </a:lnSpc>
                  <a:spcBef>
                    <a:spcPct val="0"/>
                  </a:spcBef>
                  <a:spcAft>
                    <a:spcPct val="35000"/>
                  </a:spcAft>
                </a:pPr>
                <a:endParaRPr lang="en-US" sz="3600" dirty="0"/>
              </a:p>
            </p:txBody>
          </p:sp>
          <p:sp>
            <p:nvSpPr>
              <p:cNvPr id="7" name="Freeform: Shape 6">
                <a:extLst>
                  <a:ext uri="{FF2B5EF4-FFF2-40B4-BE49-F238E27FC236}">
                    <a16:creationId xmlns:a16="http://schemas.microsoft.com/office/drawing/2014/main" id="{7521311C-8816-41CE-A5C9-AC22E593BA11}"/>
                  </a:ext>
                </a:extLst>
              </p:cNvPr>
              <p:cNvSpPr/>
              <p:nvPr/>
            </p:nvSpPr>
            <p:spPr>
              <a:xfrm>
                <a:off x="3861629" y="1209598"/>
                <a:ext cx="3233946" cy="3233946"/>
              </a:xfrm>
              <a:custGeom>
                <a:avLst/>
                <a:gdLst>
                  <a:gd name="connsiteX0" fmla="*/ 0 w 3233946"/>
                  <a:gd name="connsiteY0" fmla="*/ 1616973 h 3233946"/>
                  <a:gd name="connsiteX1" fmla="*/ 1616973 w 3233946"/>
                  <a:gd name="connsiteY1" fmla="*/ 0 h 3233946"/>
                  <a:gd name="connsiteX2" fmla="*/ 3233946 w 3233946"/>
                  <a:gd name="connsiteY2" fmla="*/ 1616973 h 3233946"/>
                  <a:gd name="connsiteX3" fmla="*/ 1616973 w 3233946"/>
                  <a:gd name="connsiteY3" fmla="*/ 3233946 h 3233946"/>
                  <a:gd name="connsiteX4" fmla="*/ 0 w 3233946"/>
                  <a:gd name="connsiteY4" fmla="*/ 1616973 h 3233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3946" h="3233946">
                    <a:moveTo>
                      <a:pt x="0" y="1616973"/>
                    </a:moveTo>
                    <a:cubicBezTo>
                      <a:pt x="0" y="723943"/>
                      <a:pt x="723943" y="0"/>
                      <a:pt x="1616973" y="0"/>
                    </a:cubicBezTo>
                    <a:cubicBezTo>
                      <a:pt x="2510003" y="0"/>
                      <a:pt x="3233946" y="723943"/>
                      <a:pt x="3233946" y="1616973"/>
                    </a:cubicBezTo>
                    <a:cubicBezTo>
                      <a:pt x="3233946" y="2510003"/>
                      <a:pt x="2510003" y="3233946"/>
                      <a:pt x="1616973" y="3233946"/>
                    </a:cubicBezTo>
                    <a:cubicBezTo>
                      <a:pt x="723943" y="3233946"/>
                      <a:pt x="0" y="2510003"/>
                      <a:pt x="0" y="1616973"/>
                    </a:cubicBezTo>
                    <a:close/>
                  </a:path>
                </a:pathLst>
              </a:custGeom>
              <a:solidFill>
                <a:schemeClr val="accent3">
                  <a:lumMod val="60000"/>
                  <a:lumOff val="40000"/>
                  <a:alpha val="50000"/>
                </a:schemeClr>
              </a:solidFill>
              <a:ln w="28575">
                <a:solidFill>
                  <a:schemeClr val="accent3">
                    <a:lumMod val="60000"/>
                    <a:lumOff val="40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917742" tIns="381352" rIns="451587" bIns="381352" numCol="1" spcCol="1270" anchor="ctr" anchorCtr="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1511262">
                  <a:lnSpc>
                    <a:spcPct val="90000"/>
                  </a:lnSpc>
                  <a:spcBef>
                    <a:spcPct val="0"/>
                  </a:spcBef>
                  <a:spcAft>
                    <a:spcPct val="35000"/>
                  </a:spcAft>
                </a:pPr>
                <a:r>
                  <a:rPr lang="en-US" sz="3400" dirty="0"/>
                  <a:t> </a:t>
                </a:r>
              </a:p>
            </p:txBody>
          </p:sp>
        </p:grpSp>
        <p:sp>
          <p:nvSpPr>
            <p:cNvPr id="3" name="TextBox 2">
              <a:extLst>
                <a:ext uri="{FF2B5EF4-FFF2-40B4-BE49-F238E27FC236}">
                  <a16:creationId xmlns:a16="http://schemas.microsoft.com/office/drawing/2014/main" id="{45ABBF2A-F994-45C4-A6E5-571949EFE7AA}"/>
                </a:ext>
              </a:extLst>
            </p:cNvPr>
            <p:cNvSpPr txBox="1"/>
            <p:nvPr/>
          </p:nvSpPr>
          <p:spPr>
            <a:xfrm>
              <a:off x="4978440" y="2294862"/>
              <a:ext cx="1786855" cy="110799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200" b="1" dirty="0">
                  <a:latin typeface="Futura Std Book" panose="020B0502020204020303" pitchFamily="34" charset="0"/>
                </a:rPr>
                <a:t>Primary </a:t>
              </a:r>
            </a:p>
            <a:p>
              <a:pPr algn="ctr"/>
              <a:r>
                <a:rPr lang="en-US" sz="2200" b="1" dirty="0">
                  <a:latin typeface="Futura Std Book" panose="020B0502020204020303" pitchFamily="34" charset="0"/>
                </a:rPr>
                <a:t>Care </a:t>
              </a:r>
            </a:p>
            <a:p>
              <a:pPr algn="ctr"/>
              <a:r>
                <a:rPr lang="en-US" sz="2200" b="1" dirty="0">
                  <a:latin typeface="Futura Std Book" panose="020B0502020204020303" pitchFamily="34" charset="0"/>
                </a:rPr>
                <a:t>Research</a:t>
              </a:r>
            </a:p>
          </p:txBody>
        </p:sp>
        <p:sp>
          <p:nvSpPr>
            <p:cNvPr id="8" name="TextBox 7">
              <a:extLst>
                <a:ext uri="{FF2B5EF4-FFF2-40B4-BE49-F238E27FC236}">
                  <a16:creationId xmlns:a16="http://schemas.microsoft.com/office/drawing/2014/main" id="{320097FB-DEDD-4453-BDF7-60AFDE45DAAF}"/>
                </a:ext>
              </a:extLst>
            </p:cNvPr>
            <p:cNvSpPr txBox="1"/>
            <p:nvPr/>
          </p:nvSpPr>
          <p:spPr>
            <a:xfrm>
              <a:off x="2004396" y="2272573"/>
              <a:ext cx="1786855" cy="110799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2200" b="1" dirty="0">
                  <a:latin typeface="Futura Std Book" panose="020B0502020204020303" pitchFamily="34" charset="0"/>
                </a:rPr>
                <a:t>Health </a:t>
              </a:r>
            </a:p>
            <a:p>
              <a:pPr algn="ctr"/>
              <a:r>
                <a:rPr lang="en-US" sz="2200" b="1" dirty="0">
                  <a:latin typeface="Futura Std Book" panose="020B0502020204020303" pitchFamily="34" charset="0"/>
                </a:rPr>
                <a:t>Services Research</a:t>
              </a:r>
            </a:p>
          </p:txBody>
        </p:sp>
      </p:grpSp>
    </p:spTree>
    <p:extLst>
      <p:ext uri="{BB962C8B-B14F-4D97-AF65-F5344CB8AC3E}">
        <p14:creationId xmlns:p14="http://schemas.microsoft.com/office/powerpoint/2010/main" val="239633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70907-1B60-4B88-A6A8-3F8CC00EE3EF}"/>
              </a:ext>
            </a:extLst>
          </p:cNvPr>
          <p:cNvSpPr>
            <a:spLocks noGrp="1"/>
          </p:cNvSpPr>
          <p:nvPr>
            <p:ph type="ctrTitle"/>
          </p:nvPr>
        </p:nvSpPr>
        <p:spPr/>
        <p:txBody>
          <a:bodyPr/>
          <a:lstStyle/>
          <a:p>
            <a:r>
              <a:rPr lang="en-US" dirty="0"/>
              <a:t>Primary Care Research</a:t>
            </a:r>
          </a:p>
        </p:txBody>
      </p:sp>
      <p:sp>
        <p:nvSpPr>
          <p:cNvPr id="3" name="Subtitle 2">
            <a:extLst>
              <a:ext uri="{FF2B5EF4-FFF2-40B4-BE49-F238E27FC236}">
                <a16:creationId xmlns:a16="http://schemas.microsoft.com/office/drawing/2014/main" id="{43D6B03E-1580-4D06-87D0-823237EB8ACE}"/>
              </a:ext>
            </a:extLst>
          </p:cNvPr>
          <p:cNvSpPr>
            <a:spLocks noGrp="1"/>
          </p:cNvSpPr>
          <p:nvPr>
            <p:ph type="subTitle" idx="1"/>
          </p:nvPr>
        </p:nvSpPr>
        <p:spPr/>
        <p:txBody>
          <a:bodyPr/>
          <a:lstStyle/>
          <a:p>
            <a:r>
              <a:rPr lang="en-US" dirty="0"/>
              <a:t>Jack Westfall, MD, MPH</a:t>
            </a:r>
          </a:p>
          <a:p>
            <a:r>
              <a:rPr lang="en-US" dirty="0"/>
              <a:t>President NAPCRG</a:t>
            </a:r>
          </a:p>
        </p:txBody>
      </p:sp>
    </p:spTree>
    <p:extLst>
      <p:ext uri="{BB962C8B-B14F-4D97-AF65-F5344CB8AC3E}">
        <p14:creationId xmlns:p14="http://schemas.microsoft.com/office/powerpoint/2010/main" val="2399494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4A48-F5A7-E343-8586-70260CAF15CC}"/>
              </a:ext>
            </a:extLst>
          </p:cNvPr>
          <p:cNvSpPr>
            <a:spLocks noGrp="1"/>
          </p:cNvSpPr>
          <p:nvPr>
            <p:ph type="title"/>
          </p:nvPr>
        </p:nvSpPr>
        <p:spPr>
          <a:xfrm>
            <a:off x="457200" y="904759"/>
            <a:ext cx="8229600" cy="106322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500" dirty="0"/>
              <a:t>The study’s definition of PCR incorporated several commonly accepted concepts of primary care</a:t>
            </a:r>
          </a:p>
        </p:txBody>
      </p:sp>
      <p:sp>
        <p:nvSpPr>
          <p:cNvPr id="3" name="Text Placeholder 2">
            <a:extLst>
              <a:ext uri="{FF2B5EF4-FFF2-40B4-BE49-F238E27FC236}">
                <a16:creationId xmlns:a16="http://schemas.microsoft.com/office/drawing/2014/main" id="{CE1E7CDE-0650-7A40-AD6F-1425500D96B8}"/>
              </a:ext>
            </a:extLst>
          </p:cNvPr>
          <p:cNvSpPr>
            <a:spLocks noGrp="1"/>
          </p:cNvSpPr>
          <p:nvPr>
            <p:ph type="body" sz="quarter" idx="10"/>
          </p:nvPr>
        </p:nvSpPr>
        <p:spPr>
          <a:xfrm>
            <a:off x="1063818" y="2098347"/>
            <a:ext cx="7438396" cy="3323296"/>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74313" indent="-228594">
              <a:spcBef>
                <a:spcPts val="1400"/>
              </a:spcBef>
            </a:pPr>
            <a:r>
              <a:rPr lang="en-US" sz="2000" b="1" dirty="0"/>
              <a:t>Care </a:t>
            </a:r>
            <a:r>
              <a:rPr lang="en-US" sz="2000" dirty="0"/>
              <a:t>provided by </a:t>
            </a:r>
            <a:r>
              <a:rPr lang="en-US" sz="2000" b="1" dirty="0"/>
              <a:t>clinicians responsible for the large majority</a:t>
            </a:r>
            <a:r>
              <a:rPr lang="en-US" sz="2000" dirty="0"/>
              <a:t> of personal health needs</a:t>
            </a:r>
          </a:p>
          <a:p>
            <a:pPr marL="274313" indent="-228594">
              <a:spcBef>
                <a:spcPts val="1400"/>
              </a:spcBef>
            </a:pPr>
            <a:r>
              <a:rPr lang="en-US" sz="2000" b="1" dirty="0"/>
              <a:t>Coordinating and prioritizing health care needs</a:t>
            </a:r>
            <a:r>
              <a:rPr lang="en-US" sz="2000" dirty="0"/>
              <a:t> of individual patients</a:t>
            </a:r>
          </a:p>
          <a:p>
            <a:pPr marL="274313" indent="-228594">
              <a:spcBef>
                <a:spcPts val="1400"/>
              </a:spcBef>
            </a:pPr>
            <a:r>
              <a:rPr lang="en-US" sz="2000" b="1" dirty="0"/>
              <a:t>Family and community</a:t>
            </a:r>
            <a:r>
              <a:rPr lang="en-US" sz="2000" dirty="0"/>
              <a:t> context, including addressing social determinants of health</a:t>
            </a:r>
          </a:p>
          <a:p>
            <a:pPr marL="274313" indent="-228594">
              <a:spcBef>
                <a:spcPts val="1400"/>
              </a:spcBef>
            </a:pPr>
            <a:r>
              <a:rPr lang="en-US" sz="2000" b="1" dirty="0"/>
              <a:t>Clinical research </a:t>
            </a:r>
            <a:r>
              <a:rPr lang="en-US" sz="2000" dirty="0"/>
              <a:t>on </a:t>
            </a:r>
            <a:r>
              <a:rPr lang="en-US" sz="2000" b="1" dirty="0"/>
              <a:t>common health conditions </a:t>
            </a:r>
            <a:r>
              <a:rPr lang="en-US" sz="2000" dirty="0"/>
              <a:t>not addressed by specialty care</a:t>
            </a:r>
          </a:p>
        </p:txBody>
      </p:sp>
      <p:sp>
        <p:nvSpPr>
          <p:cNvPr id="4" name="TextBox 3">
            <a:extLst>
              <a:ext uri="{FF2B5EF4-FFF2-40B4-BE49-F238E27FC236}">
                <a16:creationId xmlns:a16="http://schemas.microsoft.com/office/drawing/2014/main" id="{91E9586D-BFDD-4064-93D1-586CA2905C4B}"/>
              </a:ext>
            </a:extLst>
          </p:cNvPr>
          <p:cNvSpPr txBox="1"/>
          <p:nvPr/>
        </p:nvSpPr>
        <p:spPr>
          <a:xfrm>
            <a:off x="1228044" y="5493418"/>
            <a:ext cx="534729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i="1" dirty="0"/>
              <a:t>Institute of Medicine 1996, Starfield 1996, Park et al. 2018</a:t>
            </a:r>
          </a:p>
        </p:txBody>
      </p:sp>
    </p:spTree>
    <p:extLst>
      <p:ext uri="{BB962C8B-B14F-4D97-AF65-F5344CB8AC3E}">
        <p14:creationId xmlns:p14="http://schemas.microsoft.com/office/powerpoint/2010/main" val="136264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41CD-B473-4395-89AB-94B6D8F88D6A}"/>
              </a:ext>
            </a:extLst>
          </p:cNvPr>
          <p:cNvSpPr>
            <a:spLocks noGrp="1"/>
          </p:cNvSpPr>
          <p:nvPr>
            <p:ph type="title"/>
          </p:nvPr>
        </p:nvSpPr>
        <p:spPr>
          <a:xfrm>
            <a:off x="457200" y="522553"/>
            <a:ext cx="8229600" cy="895088"/>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800" dirty="0"/>
              <a:t>Eight federal agencies fund PCR</a:t>
            </a:r>
          </a:p>
        </p:txBody>
      </p:sp>
      <p:pic>
        <p:nvPicPr>
          <p:cNvPr id="10" name="Picture 9">
            <a:extLst>
              <a:ext uri="{FF2B5EF4-FFF2-40B4-BE49-F238E27FC236}">
                <a16:creationId xmlns:a16="http://schemas.microsoft.com/office/drawing/2014/main" id="{9205BBA0-183C-45FB-A439-C31314B4DFE4}"/>
              </a:ext>
            </a:extLst>
          </p:cNvPr>
          <p:cNvPicPr>
            <a:picLocks noChangeAspect="1"/>
          </p:cNvPicPr>
          <p:nvPr/>
        </p:nvPicPr>
        <p:blipFill>
          <a:blip r:embed="rId3"/>
          <a:stretch>
            <a:fillRect/>
          </a:stretch>
        </p:blipFill>
        <p:spPr>
          <a:xfrm>
            <a:off x="3432190" y="3297077"/>
            <a:ext cx="2377728" cy="855982"/>
          </a:xfrm>
          <a:prstGeom prst="rect">
            <a:avLst/>
          </a:prstGeom>
        </p:spPr>
      </p:pic>
      <p:pic>
        <p:nvPicPr>
          <p:cNvPr id="12" name="Picture 11">
            <a:extLst>
              <a:ext uri="{FF2B5EF4-FFF2-40B4-BE49-F238E27FC236}">
                <a16:creationId xmlns:a16="http://schemas.microsoft.com/office/drawing/2014/main" id="{67A2F951-0060-4119-80FF-A4B6CCC5E5C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20231" y="3543178"/>
            <a:ext cx="2873520" cy="560824"/>
          </a:xfrm>
          <a:prstGeom prst="rect">
            <a:avLst/>
          </a:prstGeom>
        </p:spPr>
      </p:pic>
      <p:pic>
        <p:nvPicPr>
          <p:cNvPr id="13" name="Picture 12">
            <a:extLst>
              <a:ext uri="{FF2B5EF4-FFF2-40B4-BE49-F238E27FC236}">
                <a16:creationId xmlns:a16="http://schemas.microsoft.com/office/drawing/2014/main" id="{6CFB444F-CB9A-4033-B6DF-0EEBA3CF1F5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597601" y="1949808"/>
            <a:ext cx="1948797" cy="811999"/>
          </a:xfrm>
          <a:prstGeom prst="rect">
            <a:avLst/>
          </a:prstGeom>
        </p:spPr>
      </p:pic>
      <p:pic>
        <p:nvPicPr>
          <p:cNvPr id="14" name="Picture 13">
            <a:extLst>
              <a:ext uri="{FF2B5EF4-FFF2-40B4-BE49-F238E27FC236}">
                <a16:creationId xmlns:a16="http://schemas.microsoft.com/office/drawing/2014/main" id="{2540EC2B-10FF-4305-A781-11D4BC9A97F7}"/>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20231" y="1942000"/>
            <a:ext cx="2964704" cy="811999"/>
          </a:xfrm>
          <a:prstGeom prst="rect">
            <a:avLst/>
          </a:prstGeom>
        </p:spPr>
      </p:pic>
      <p:pic>
        <p:nvPicPr>
          <p:cNvPr id="15" name="Picture 14">
            <a:extLst>
              <a:ext uri="{FF2B5EF4-FFF2-40B4-BE49-F238E27FC236}">
                <a16:creationId xmlns:a16="http://schemas.microsoft.com/office/drawing/2014/main" id="{5D18203F-C9B3-4302-9F64-E5AD7465547C}"/>
              </a:ext>
            </a:extLst>
          </p:cNvPr>
          <p:cNvPicPr>
            <a:picLocks noChangeAspect="1"/>
          </p:cNvPicPr>
          <p:nvPr/>
        </p:nvPicPr>
        <p:blipFill>
          <a:blip r:embed="rId7"/>
          <a:stretch>
            <a:fillRect/>
          </a:stretch>
        </p:blipFill>
        <p:spPr>
          <a:xfrm>
            <a:off x="340809" y="2016866"/>
            <a:ext cx="3091381" cy="584138"/>
          </a:xfrm>
          <a:prstGeom prst="rect">
            <a:avLst/>
          </a:prstGeom>
          <a:ln w="19050">
            <a:noFill/>
          </a:ln>
        </p:spPr>
      </p:pic>
      <p:pic>
        <p:nvPicPr>
          <p:cNvPr id="17" name="Picture 16">
            <a:extLst>
              <a:ext uri="{FF2B5EF4-FFF2-40B4-BE49-F238E27FC236}">
                <a16:creationId xmlns:a16="http://schemas.microsoft.com/office/drawing/2014/main" id="{6A97DD9A-17F0-4E62-A696-B6880EA6F5BF}"/>
              </a:ext>
            </a:extLst>
          </p:cNvPr>
          <p:cNvPicPr>
            <a:picLocks noChangeAspect="1"/>
          </p:cNvPicPr>
          <p:nvPr/>
        </p:nvPicPr>
        <p:blipFill>
          <a:blip r:embed="rId8"/>
          <a:stretch>
            <a:fillRect/>
          </a:stretch>
        </p:blipFill>
        <p:spPr>
          <a:xfrm>
            <a:off x="4842555" y="4786154"/>
            <a:ext cx="1934725" cy="634490"/>
          </a:xfrm>
          <a:prstGeom prst="rect">
            <a:avLst/>
          </a:prstGeom>
        </p:spPr>
      </p:pic>
      <p:pic>
        <p:nvPicPr>
          <p:cNvPr id="19" name="Picture 18">
            <a:extLst>
              <a:ext uri="{FF2B5EF4-FFF2-40B4-BE49-F238E27FC236}">
                <a16:creationId xmlns:a16="http://schemas.microsoft.com/office/drawing/2014/main" id="{5DA1A565-2921-407D-92DD-B6FE2C686EDE}"/>
              </a:ext>
            </a:extLst>
          </p:cNvPr>
          <p:cNvPicPr>
            <a:picLocks noChangeAspect="1"/>
          </p:cNvPicPr>
          <p:nvPr/>
        </p:nvPicPr>
        <p:blipFill rotWithShape="1">
          <a:blip r:embed="rId9"/>
          <a:srcRect l="5324" t="6970" r="5324" b="40159"/>
          <a:stretch/>
        </p:blipFill>
        <p:spPr>
          <a:xfrm>
            <a:off x="457200" y="3215469"/>
            <a:ext cx="2375597" cy="937590"/>
          </a:xfrm>
          <a:prstGeom prst="rect">
            <a:avLst/>
          </a:prstGeom>
        </p:spPr>
      </p:pic>
      <p:pic>
        <p:nvPicPr>
          <p:cNvPr id="21" name="Picture 20">
            <a:extLst>
              <a:ext uri="{FF2B5EF4-FFF2-40B4-BE49-F238E27FC236}">
                <a16:creationId xmlns:a16="http://schemas.microsoft.com/office/drawing/2014/main" id="{DFE3A8B2-A36C-4E83-B195-93DF9205D2B4}"/>
              </a:ext>
            </a:extLst>
          </p:cNvPr>
          <p:cNvPicPr>
            <a:picLocks noChangeAspect="1"/>
          </p:cNvPicPr>
          <p:nvPr/>
        </p:nvPicPr>
        <p:blipFill>
          <a:blip r:embed="rId10"/>
          <a:stretch>
            <a:fillRect/>
          </a:stretch>
        </p:blipFill>
        <p:spPr>
          <a:xfrm>
            <a:off x="2721871" y="4480440"/>
            <a:ext cx="1058332" cy="1058332"/>
          </a:xfrm>
          <a:prstGeom prst="rect">
            <a:avLst/>
          </a:prstGeom>
        </p:spPr>
      </p:pic>
    </p:spTree>
    <p:extLst>
      <p:ext uri="{BB962C8B-B14F-4D97-AF65-F5344CB8AC3E}">
        <p14:creationId xmlns:p14="http://schemas.microsoft.com/office/powerpoint/2010/main" val="75001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41CD-B473-4395-89AB-94B6D8F88D6A}"/>
              </a:ext>
            </a:extLst>
          </p:cNvPr>
          <p:cNvSpPr>
            <a:spLocks noGrp="1"/>
          </p:cNvSpPr>
          <p:nvPr>
            <p:ph type="title"/>
          </p:nvPr>
        </p:nvSpPr>
        <p:spPr>
          <a:xfrm>
            <a:off x="242896" y="610317"/>
            <a:ext cx="8605777" cy="957289"/>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600" dirty="0"/>
              <a:t>NIH funded the largest number of PCR projects</a:t>
            </a:r>
          </a:p>
        </p:txBody>
      </p:sp>
      <p:pic>
        <p:nvPicPr>
          <p:cNvPr id="3" name="Picture 2">
            <a:extLst>
              <a:ext uri="{FF2B5EF4-FFF2-40B4-BE49-F238E27FC236}">
                <a16:creationId xmlns:a16="http://schemas.microsoft.com/office/drawing/2014/main" id="{571F1704-BBB0-4614-937F-D1C52D14B4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91435" y="5137955"/>
            <a:ext cx="1147146" cy="400067"/>
          </a:xfrm>
          <a:prstGeom prst="rect">
            <a:avLst/>
          </a:prstGeom>
        </p:spPr>
      </p:pic>
      <p:pic>
        <p:nvPicPr>
          <p:cNvPr id="4" name="Picture 3">
            <a:extLst>
              <a:ext uri="{FF2B5EF4-FFF2-40B4-BE49-F238E27FC236}">
                <a16:creationId xmlns:a16="http://schemas.microsoft.com/office/drawing/2014/main" id="{5931ECFA-BEE4-4BAC-9E2B-CEB0714EB8A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37473" y="5137955"/>
            <a:ext cx="907254" cy="400323"/>
          </a:xfrm>
          <a:prstGeom prst="rect">
            <a:avLst/>
          </a:prstGeom>
        </p:spPr>
      </p:pic>
      <p:pic>
        <p:nvPicPr>
          <p:cNvPr id="5" name="Picture 4">
            <a:extLst>
              <a:ext uri="{FF2B5EF4-FFF2-40B4-BE49-F238E27FC236}">
                <a16:creationId xmlns:a16="http://schemas.microsoft.com/office/drawing/2014/main" id="{FBC41ACB-A93E-4491-AE38-D7DA3DCB72E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47684" y="5204312"/>
            <a:ext cx="759007" cy="316253"/>
          </a:xfrm>
          <a:prstGeom prst="rect">
            <a:avLst/>
          </a:prstGeom>
        </p:spPr>
      </p:pic>
      <p:pic>
        <p:nvPicPr>
          <p:cNvPr id="7" name="Picture 6">
            <a:extLst>
              <a:ext uri="{FF2B5EF4-FFF2-40B4-BE49-F238E27FC236}">
                <a16:creationId xmlns:a16="http://schemas.microsoft.com/office/drawing/2014/main" id="{D24043C5-C709-41EB-AC9A-2919577C872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685038" y="5137954"/>
            <a:ext cx="780619" cy="451326"/>
          </a:xfrm>
          <a:prstGeom prst="rect">
            <a:avLst/>
          </a:prstGeom>
        </p:spPr>
      </p:pic>
      <p:pic>
        <p:nvPicPr>
          <p:cNvPr id="8" name="Picture 7">
            <a:extLst>
              <a:ext uri="{FF2B5EF4-FFF2-40B4-BE49-F238E27FC236}">
                <a16:creationId xmlns:a16="http://schemas.microsoft.com/office/drawing/2014/main" id="{D048860D-1A9C-44E8-A8AD-12CC13400F7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53390"/>
          <a:stretch/>
        </p:blipFill>
        <p:spPr>
          <a:xfrm>
            <a:off x="2396330" y="5174230"/>
            <a:ext cx="921544" cy="373595"/>
          </a:xfrm>
          <a:prstGeom prst="rect">
            <a:avLst/>
          </a:prstGeom>
        </p:spPr>
      </p:pic>
      <p:pic>
        <p:nvPicPr>
          <p:cNvPr id="9" name="Picture 8">
            <a:extLst>
              <a:ext uri="{FF2B5EF4-FFF2-40B4-BE49-F238E27FC236}">
                <a16:creationId xmlns:a16="http://schemas.microsoft.com/office/drawing/2014/main" id="{E52448EA-3656-4417-BBFA-F4B0A7E9E3A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366480" y="5137955"/>
            <a:ext cx="643096" cy="446147"/>
          </a:xfrm>
          <a:prstGeom prst="rect">
            <a:avLst/>
          </a:prstGeom>
        </p:spPr>
      </p:pic>
      <p:sp>
        <p:nvSpPr>
          <p:cNvPr id="16" name="Rectangle 15">
            <a:extLst>
              <a:ext uri="{FF2B5EF4-FFF2-40B4-BE49-F238E27FC236}">
                <a16:creationId xmlns:a16="http://schemas.microsoft.com/office/drawing/2014/main" id="{02A29727-ED6C-4C37-9F21-47F5A796D167}"/>
              </a:ext>
            </a:extLst>
          </p:cNvPr>
          <p:cNvSpPr/>
          <p:nvPr/>
        </p:nvSpPr>
        <p:spPr>
          <a:xfrm>
            <a:off x="2573173" y="3159358"/>
            <a:ext cx="457200" cy="189280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dirty="0"/>
          </a:p>
        </p:txBody>
      </p:sp>
      <p:cxnSp>
        <p:nvCxnSpPr>
          <p:cNvPr id="18" name="Straight Connector 17">
            <a:extLst>
              <a:ext uri="{FF2B5EF4-FFF2-40B4-BE49-F238E27FC236}">
                <a16:creationId xmlns:a16="http://schemas.microsoft.com/office/drawing/2014/main" id="{493D6623-4293-4A63-91DF-8DC85CC7C35F}"/>
              </a:ext>
            </a:extLst>
          </p:cNvPr>
          <p:cNvCxnSpPr/>
          <p:nvPr/>
        </p:nvCxnSpPr>
        <p:spPr>
          <a:xfrm>
            <a:off x="693965" y="5058077"/>
            <a:ext cx="783771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AFE8A1-7B3F-441B-AE06-338E58EF3CB0}"/>
              </a:ext>
            </a:extLst>
          </p:cNvPr>
          <p:cNvSpPr/>
          <p:nvPr/>
        </p:nvSpPr>
        <p:spPr>
          <a:xfrm>
            <a:off x="7637652" y="3160217"/>
            <a:ext cx="457200" cy="190195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9DFB6139-0AC5-4F5E-8A55-C39B9FBF2351}"/>
              </a:ext>
            </a:extLst>
          </p:cNvPr>
          <p:cNvSpPr/>
          <p:nvPr/>
        </p:nvSpPr>
        <p:spPr>
          <a:xfrm>
            <a:off x="3824135" y="4692018"/>
            <a:ext cx="457200" cy="35661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88DDE519-B1A0-4AA7-BD97-84C5871E8DF7}"/>
              </a:ext>
            </a:extLst>
          </p:cNvPr>
          <p:cNvSpPr/>
          <p:nvPr/>
        </p:nvSpPr>
        <p:spPr>
          <a:xfrm>
            <a:off x="5095307" y="4935700"/>
            <a:ext cx="457200" cy="11887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3DF48410-3EF8-4877-9C20-6EE99C1936EC}"/>
              </a:ext>
            </a:extLst>
          </p:cNvPr>
          <p:cNvSpPr/>
          <p:nvPr/>
        </p:nvSpPr>
        <p:spPr>
          <a:xfrm>
            <a:off x="1293660" y="5030303"/>
            <a:ext cx="457200" cy="2743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C7410D7-AA81-49B8-BF05-9C1D2690B4BF}"/>
              </a:ext>
            </a:extLst>
          </p:cNvPr>
          <p:cNvSpPr txBox="1"/>
          <p:nvPr/>
        </p:nvSpPr>
        <p:spPr>
          <a:xfrm>
            <a:off x="2534223" y="2882066"/>
            <a:ext cx="540533"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149</a:t>
            </a:r>
          </a:p>
        </p:txBody>
      </p:sp>
      <p:sp>
        <p:nvSpPr>
          <p:cNvPr id="27" name="TextBox 26">
            <a:extLst>
              <a:ext uri="{FF2B5EF4-FFF2-40B4-BE49-F238E27FC236}">
                <a16:creationId xmlns:a16="http://schemas.microsoft.com/office/drawing/2014/main" id="{7EB052DC-CF63-44D7-8F34-FC8B0562D7A5}"/>
              </a:ext>
            </a:extLst>
          </p:cNvPr>
          <p:cNvSpPr txBox="1"/>
          <p:nvPr/>
        </p:nvSpPr>
        <p:spPr>
          <a:xfrm>
            <a:off x="1360986" y="4743920"/>
            <a:ext cx="30328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2</a:t>
            </a:r>
          </a:p>
        </p:txBody>
      </p:sp>
      <p:sp>
        <p:nvSpPr>
          <p:cNvPr id="28" name="TextBox 27">
            <a:extLst>
              <a:ext uri="{FF2B5EF4-FFF2-40B4-BE49-F238E27FC236}">
                <a16:creationId xmlns:a16="http://schemas.microsoft.com/office/drawing/2014/main" id="{736C7472-0317-43B2-A2A0-874D6E44B3CA}"/>
              </a:ext>
            </a:extLst>
          </p:cNvPr>
          <p:cNvSpPr txBox="1"/>
          <p:nvPr/>
        </p:nvSpPr>
        <p:spPr>
          <a:xfrm>
            <a:off x="3846601" y="4413605"/>
            <a:ext cx="421910"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28</a:t>
            </a:r>
          </a:p>
        </p:txBody>
      </p:sp>
      <p:sp>
        <p:nvSpPr>
          <p:cNvPr id="29" name="TextBox 28">
            <a:extLst>
              <a:ext uri="{FF2B5EF4-FFF2-40B4-BE49-F238E27FC236}">
                <a16:creationId xmlns:a16="http://schemas.microsoft.com/office/drawing/2014/main" id="{9D94EB3E-FC86-46DA-953D-694C815BE14E}"/>
              </a:ext>
            </a:extLst>
          </p:cNvPr>
          <p:cNvSpPr txBox="1"/>
          <p:nvPr/>
        </p:nvSpPr>
        <p:spPr>
          <a:xfrm>
            <a:off x="5170654" y="4645106"/>
            <a:ext cx="30328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9</a:t>
            </a:r>
          </a:p>
        </p:txBody>
      </p:sp>
      <p:sp>
        <p:nvSpPr>
          <p:cNvPr id="30" name="TextBox 29">
            <a:extLst>
              <a:ext uri="{FF2B5EF4-FFF2-40B4-BE49-F238E27FC236}">
                <a16:creationId xmlns:a16="http://schemas.microsoft.com/office/drawing/2014/main" id="{5659BBE6-BFD2-49A3-8D30-7EBEF87A2478}"/>
              </a:ext>
            </a:extLst>
          </p:cNvPr>
          <p:cNvSpPr txBox="1"/>
          <p:nvPr/>
        </p:nvSpPr>
        <p:spPr>
          <a:xfrm>
            <a:off x="5907948" y="1636696"/>
            <a:ext cx="540533"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750</a:t>
            </a:r>
          </a:p>
        </p:txBody>
      </p:sp>
      <p:sp>
        <p:nvSpPr>
          <p:cNvPr id="31" name="TextBox 30">
            <a:extLst>
              <a:ext uri="{FF2B5EF4-FFF2-40B4-BE49-F238E27FC236}">
                <a16:creationId xmlns:a16="http://schemas.microsoft.com/office/drawing/2014/main" id="{2E798ADC-9F9A-42BC-ADE8-E5606A2FA6A6}"/>
              </a:ext>
            </a:extLst>
          </p:cNvPr>
          <p:cNvSpPr txBox="1"/>
          <p:nvPr/>
        </p:nvSpPr>
        <p:spPr>
          <a:xfrm>
            <a:off x="7595986" y="2883284"/>
            <a:ext cx="540533"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150</a:t>
            </a:r>
          </a:p>
        </p:txBody>
      </p:sp>
      <p:grpSp>
        <p:nvGrpSpPr>
          <p:cNvPr id="45" name="Group 44">
            <a:extLst>
              <a:ext uri="{FF2B5EF4-FFF2-40B4-BE49-F238E27FC236}">
                <a16:creationId xmlns:a16="http://schemas.microsoft.com/office/drawing/2014/main" id="{4528E498-1AC8-4B59-BF16-8E706120ED67}"/>
              </a:ext>
            </a:extLst>
          </p:cNvPr>
          <p:cNvGrpSpPr/>
          <p:nvPr/>
        </p:nvGrpSpPr>
        <p:grpSpPr>
          <a:xfrm>
            <a:off x="6162172" y="1658325"/>
            <a:ext cx="885098" cy="3391744"/>
            <a:chOff x="6162172" y="691615"/>
            <a:chExt cx="885098" cy="3462129"/>
          </a:xfrm>
        </p:grpSpPr>
        <p:pic>
          <p:nvPicPr>
            <p:cNvPr id="44" name="Picture 43">
              <a:extLst>
                <a:ext uri="{FF2B5EF4-FFF2-40B4-BE49-F238E27FC236}">
                  <a16:creationId xmlns:a16="http://schemas.microsoft.com/office/drawing/2014/main" id="{F6FF6E8D-22EF-4C1F-B21A-4C36CD051D7C}"/>
                </a:ext>
              </a:extLst>
            </p:cNvPr>
            <p:cNvPicPr>
              <a:picLocks noChangeAspect="1"/>
            </p:cNvPicPr>
            <p:nvPr/>
          </p:nvPicPr>
          <p:blipFill rotWithShape="1">
            <a:blip r:embed="rId9">
              <a:duotone>
                <a:schemeClr val="accent1">
                  <a:shade val="45000"/>
                  <a:satMod val="135000"/>
                </a:schemeClr>
                <a:prstClr val="white"/>
              </a:duotone>
            </a:blip>
            <a:srcRect t="34657" b="48815"/>
            <a:stretch/>
          </p:blipFill>
          <p:spPr>
            <a:xfrm>
              <a:off x="6366187" y="2303624"/>
              <a:ext cx="457200" cy="106752"/>
            </a:xfrm>
            <a:prstGeom prst="rect">
              <a:avLst/>
            </a:prstGeom>
          </p:spPr>
        </p:pic>
        <p:sp>
          <p:nvSpPr>
            <p:cNvPr id="23" name="Rectangle 22">
              <a:extLst>
                <a:ext uri="{FF2B5EF4-FFF2-40B4-BE49-F238E27FC236}">
                  <a16:creationId xmlns:a16="http://schemas.microsoft.com/office/drawing/2014/main" id="{8AB4196C-ED7D-49D6-9F96-F624AD85CB12}"/>
                </a:ext>
              </a:extLst>
            </p:cNvPr>
            <p:cNvSpPr/>
            <p:nvPr/>
          </p:nvSpPr>
          <p:spPr>
            <a:xfrm>
              <a:off x="6371028" y="1087721"/>
              <a:ext cx="457200" cy="119980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4" name="Isosceles Triangle 23">
              <a:extLst>
                <a:ext uri="{FF2B5EF4-FFF2-40B4-BE49-F238E27FC236}">
                  <a16:creationId xmlns:a16="http://schemas.microsoft.com/office/drawing/2014/main" id="{D4B252B5-CE5C-40DD-BFE4-78C31F846BE5}"/>
                </a:ext>
              </a:extLst>
            </p:cNvPr>
            <p:cNvSpPr/>
            <p:nvPr/>
          </p:nvSpPr>
          <p:spPr>
            <a:xfrm>
              <a:off x="6162172" y="691615"/>
              <a:ext cx="885098" cy="62046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36" name="Rectangle 35">
              <a:extLst>
                <a:ext uri="{FF2B5EF4-FFF2-40B4-BE49-F238E27FC236}">
                  <a16:creationId xmlns:a16="http://schemas.microsoft.com/office/drawing/2014/main" id="{66E72073-9D60-426B-A692-5EFBDF470BD9}"/>
                </a:ext>
              </a:extLst>
            </p:cNvPr>
            <p:cNvSpPr/>
            <p:nvPr/>
          </p:nvSpPr>
          <p:spPr>
            <a:xfrm>
              <a:off x="6371028" y="2417253"/>
              <a:ext cx="457200" cy="1736491"/>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grpSp>
      <p:sp>
        <p:nvSpPr>
          <p:cNvPr id="6" name="TextBox 5">
            <a:extLst>
              <a:ext uri="{FF2B5EF4-FFF2-40B4-BE49-F238E27FC236}">
                <a16:creationId xmlns:a16="http://schemas.microsoft.com/office/drawing/2014/main" id="{16D2BD2E-ED33-4DF2-9327-E82BFDF4B86C}"/>
              </a:ext>
            </a:extLst>
          </p:cNvPr>
          <p:cNvSpPr txBox="1"/>
          <p:nvPr/>
        </p:nvSpPr>
        <p:spPr>
          <a:xfrm rot="16200000">
            <a:off x="-516799" y="3523791"/>
            <a:ext cx="2117969"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b="1" dirty="0">
                <a:latin typeface="Futura Std Book" panose="020B0502020204020303" pitchFamily="34" charset="0"/>
              </a:rPr>
              <a:t>Number of Projects</a:t>
            </a:r>
          </a:p>
        </p:txBody>
      </p:sp>
    </p:spTree>
    <p:extLst>
      <p:ext uri="{BB962C8B-B14F-4D97-AF65-F5344CB8AC3E}">
        <p14:creationId xmlns:p14="http://schemas.microsoft.com/office/powerpoint/2010/main" val="396268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26"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441CD-B473-4395-89AB-94B6D8F88D6A}"/>
              </a:ext>
            </a:extLst>
          </p:cNvPr>
          <p:cNvSpPr>
            <a:spLocks noGrp="1"/>
          </p:cNvSpPr>
          <p:nvPr>
            <p:ph type="title"/>
          </p:nvPr>
        </p:nvSpPr>
        <p:spPr>
          <a:xfrm>
            <a:off x="372908" y="983219"/>
            <a:ext cx="9144000" cy="902396"/>
          </a:xfrm>
        </p:spPr>
        <p:txBody>
          <a:bodyPr>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600" dirty="0"/>
              <a:t>AHRQ and CMS dedicated the largest portions of </a:t>
            </a:r>
            <a:br>
              <a:rPr lang="en-US" sz="2600" dirty="0"/>
            </a:br>
            <a:r>
              <a:rPr lang="en-US" sz="2600" dirty="0"/>
              <a:t>their portfolios to PCR</a:t>
            </a:r>
          </a:p>
        </p:txBody>
      </p:sp>
      <p:pic>
        <p:nvPicPr>
          <p:cNvPr id="3" name="Picture 2">
            <a:extLst>
              <a:ext uri="{FF2B5EF4-FFF2-40B4-BE49-F238E27FC236}">
                <a16:creationId xmlns:a16="http://schemas.microsoft.com/office/drawing/2014/main" id="{571F1704-BBB0-4614-937F-D1C52D14B4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91435" y="5137955"/>
            <a:ext cx="1147146" cy="400067"/>
          </a:xfrm>
          <a:prstGeom prst="rect">
            <a:avLst/>
          </a:prstGeom>
        </p:spPr>
      </p:pic>
      <p:pic>
        <p:nvPicPr>
          <p:cNvPr id="4" name="Picture 3">
            <a:extLst>
              <a:ext uri="{FF2B5EF4-FFF2-40B4-BE49-F238E27FC236}">
                <a16:creationId xmlns:a16="http://schemas.microsoft.com/office/drawing/2014/main" id="{5931ECFA-BEE4-4BAC-9E2B-CEB0714EB8A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437473" y="5137955"/>
            <a:ext cx="907254" cy="400323"/>
          </a:xfrm>
          <a:prstGeom prst="rect">
            <a:avLst/>
          </a:prstGeom>
        </p:spPr>
      </p:pic>
      <p:pic>
        <p:nvPicPr>
          <p:cNvPr id="5" name="Picture 4">
            <a:extLst>
              <a:ext uri="{FF2B5EF4-FFF2-40B4-BE49-F238E27FC236}">
                <a16:creationId xmlns:a16="http://schemas.microsoft.com/office/drawing/2014/main" id="{FBC41ACB-A93E-4491-AE38-D7DA3DCB72E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52145" y="5203150"/>
            <a:ext cx="759007" cy="316253"/>
          </a:xfrm>
          <a:prstGeom prst="rect">
            <a:avLst/>
          </a:prstGeom>
        </p:spPr>
      </p:pic>
      <p:pic>
        <p:nvPicPr>
          <p:cNvPr id="7" name="Picture 6">
            <a:extLst>
              <a:ext uri="{FF2B5EF4-FFF2-40B4-BE49-F238E27FC236}">
                <a16:creationId xmlns:a16="http://schemas.microsoft.com/office/drawing/2014/main" id="{D24043C5-C709-41EB-AC9A-2919577C872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685038" y="5137954"/>
            <a:ext cx="780619" cy="451326"/>
          </a:xfrm>
          <a:prstGeom prst="rect">
            <a:avLst/>
          </a:prstGeom>
        </p:spPr>
      </p:pic>
      <p:pic>
        <p:nvPicPr>
          <p:cNvPr id="8" name="Picture 7">
            <a:extLst>
              <a:ext uri="{FF2B5EF4-FFF2-40B4-BE49-F238E27FC236}">
                <a16:creationId xmlns:a16="http://schemas.microsoft.com/office/drawing/2014/main" id="{D048860D-1A9C-44E8-A8AD-12CC13400F7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53390"/>
          <a:stretch/>
        </p:blipFill>
        <p:spPr>
          <a:xfrm>
            <a:off x="2395728" y="5175718"/>
            <a:ext cx="921544" cy="373595"/>
          </a:xfrm>
          <a:prstGeom prst="rect">
            <a:avLst/>
          </a:prstGeom>
        </p:spPr>
      </p:pic>
      <p:pic>
        <p:nvPicPr>
          <p:cNvPr id="9" name="Picture 8">
            <a:extLst>
              <a:ext uri="{FF2B5EF4-FFF2-40B4-BE49-F238E27FC236}">
                <a16:creationId xmlns:a16="http://schemas.microsoft.com/office/drawing/2014/main" id="{E52448EA-3656-4417-BBFA-F4B0A7E9E3A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6366480" y="5137955"/>
            <a:ext cx="643096" cy="446147"/>
          </a:xfrm>
          <a:prstGeom prst="rect">
            <a:avLst/>
          </a:prstGeom>
        </p:spPr>
      </p:pic>
      <p:sp>
        <p:nvSpPr>
          <p:cNvPr id="16" name="Rectangle 15">
            <a:extLst>
              <a:ext uri="{FF2B5EF4-FFF2-40B4-BE49-F238E27FC236}">
                <a16:creationId xmlns:a16="http://schemas.microsoft.com/office/drawing/2014/main" id="{02A29727-ED6C-4C37-9F21-47F5A796D167}"/>
              </a:ext>
            </a:extLst>
          </p:cNvPr>
          <p:cNvSpPr/>
          <p:nvPr/>
        </p:nvSpPr>
        <p:spPr>
          <a:xfrm>
            <a:off x="2573172" y="3159358"/>
            <a:ext cx="457200" cy="189280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cxnSp>
        <p:nvCxnSpPr>
          <p:cNvPr id="18" name="Straight Connector 17">
            <a:extLst>
              <a:ext uri="{FF2B5EF4-FFF2-40B4-BE49-F238E27FC236}">
                <a16:creationId xmlns:a16="http://schemas.microsoft.com/office/drawing/2014/main" id="{493D6623-4293-4A63-91DF-8DC85CC7C35F}"/>
              </a:ext>
            </a:extLst>
          </p:cNvPr>
          <p:cNvCxnSpPr/>
          <p:nvPr/>
        </p:nvCxnSpPr>
        <p:spPr>
          <a:xfrm>
            <a:off x="693965" y="5058077"/>
            <a:ext cx="783771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1CAFE8A1-7B3F-441B-AE06-338E58EF3CB0}"/>
              </a:ext>
            </a:extLst>
          </p:cNvPr>
          <p:cNvSpPr/>
          <p:nvPr/>
        </p:nvSpPr>
        <p:spPr>
          <a:xfrm>
            <a:off x="7637652" y="4320716"/>
            <a:ext cx="457200" cy="73152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9DFB6139-0AC5-4F5E-8A55-C39B9FBF2351}"/>
              </a:ext>
            </a:extLst>
          </p:cNvPr>
          <p:cNvSpPr/>
          <p:nvPr/>
        </p:nvSpPr>
        <p:spPr>
          <a:xfrm>
            <a:off x="3824135" y="4616916"/>
            <a:ext cx="457200" cy="43891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88DDE519-B1A0-4AA7-BD97-84C5871E8DF7}"/>
              </a:ext>
            </a:extLst>
          </p:cNvPr>
          <p:cNvSpPr/>
          <p:nvPr/>
        </p:nvSpPr>
        <p:spPr>
          <a:xfrm>
            <a:off x="5095307" y="3304561"/>
            <a:ext cx="457200" cy="174650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26" name="TextBox 25">
            <a:extLst>
              <a:ext uri="{FF2B5EF4-FFF2-40B4-BE49-F238E27FC236}">
                <a16:creationId xmlns:a16="http://schemas.microsoft.com/office/drawing/2014/main" id="{2C7410D7-AA81-49B8-BF05-9C1D2690B4BF}"/>
              </a:ext>
            </a:extLst>
          </p:cNvPr>
          <p:cNvSpPr txBox="1"/>
          <p:nvPr/>
        </p:nvSpPr>
        <p:spPr>
          <a:xfrm>
            <a:off x="2521998" y="2850806"/>
            <a:ext cx="58060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13%</a:t>
            </a:r>
          </a:p>
        </p:txBody>
      </p:sp>
      <p:sp>
        <p:nvSpPr>
          <p:cNvPr id="28" name="TextBox 27">
            <a:extLst>
              <a:ext uri="{FF2B5EF4-FFF2-40B4-BE49-F238E27FC236}">
                <a16:creationId xmlns:a16="http://schemas.microsoft.com/office/drawing/2014/main" id="{736C7472-0317-43B2-A2A0-874D6E44B3CA}"/>
              </a:ext>
            </a:extLst>
          </p:cNvPr>
          <p:cNvSpPr txBox="1"/>
          <p:nvPr/>
        </p:nvSpPr>
        <p:spPr>
          <a:xfrm>
            <a:off x="3826563" y="4307349"/>
            <a:ext cx="461986"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3%</a:t>
            </a:r>
          </a:p>
        </p:txBody>
      </p:sp>
      <p:sp>
        <p:nvSpPr>
          <p:cNvPr id="29" name="TextBox 28">
            <a:extLst>
              <a:ext uri="{FF2B5EF4-FFF2-40B4-BE49-F238E27FC236}">
                <a16:creationId xmlns:a16="http://schemas.microsoft.com/office/drawing/2014/main" id="{9D94EB3E-FC86-46DA-953D-694C815BE14E}"/>
              </a:ext>
            </a:extLst>
          </p:cNvPr>
          <p:cNvSpPr txBox="1"/>
          <p:nvPr/>
        </p:nvSpPr>
        <p:spPr>
          <a:xfrm>
            <a:off x="5039603" y="2988508"/>
            <a:ext cx="580608"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12%</a:t>
            </a:r>
          </a:p>
        </p:txBody>
      </p:sp>
      <p:sp>
        <p:nvSpPr>
          <p:cNvPr id="31" name="TextBox 30">
            <a:extLst>
              <a:ext uri="{FF2B5EF4-FFF2-40B4-BE49-F238E27FC236}">
                <a16:creationId xmlns:a16="http://schemas.microsoft.com/office/drawing/2014/main" id="{2E798ADC-9F9A-42BC-ADE8-E5606A2FA6A6}"/>
              </a:ext>
            </a:extLst>
          </p:cNvPr>
          <p:cNvSpPr txBox="1"/>
          <p:nvPr/>
        </p:nvSpPr>
        <p:spPr>
          <a:xfrm>
            <a:off x="7650888" y="4013807"/>
            <a:ext cx="461986"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5%</a:t>
            </a:r>
          </a:p>
        </p:txBody>
      </p:sp>
      <p:sp>
        <p:nvSpPr>
          <p:cNvPr id="40" name="Rectangle 39">
            <a:extLst>
              <a:ext uri="{FF2B5EF4-FFF2-40B4-BE49-F238E27FC236}">
                <a16:creationId xmlns:a16="http://schemas.microsoft.com/office/drawing/2014/main" id="{2A344341-9171-4358-B1E2-249D6FA8C748}"/>
              </a:ext>
            </a:extLst>
          </p:cNvPr>
          <p:cNvSpPr/>
          <p:nvPr/>
        </p:nvSpPr>
        <p:spPr>
          <a:xfrm>
            <a:off x="6431610" y="5035899"/>
            <a:ext cx="457200" cy="1828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41" name="TextBox 40">
            <a:extLst>
              <a:ext uri="{FF2B5EF4-FFF2-40B4-BE49-F238E27FC236}">
                <a16:creationId xmlns:a16="http://schemas.microsoft.com/office/drawing/2014/main" id="{0334A489-E07A-47E7-8ECD-DCEBADAC393F}"/>
              </a:ext>
            </a:extLst>
          </p:cNvPr>
          <p:cNvSpPr txBox="1"/>
          <p:nvPr/>
        </p:nvSpPr>
        <p:spPr>
          <a:xfrm>
            <a:off x="6419588" y="4714483"/>
            <a:ext cx="461986"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1%</a:t>
            </a:r>
          </a:p>
        </p:txBody>
      </p:sp>
      <p:sp>
        <p:nvSpPr>
          <p:cNvPr id="42" name="Rectangle 41">
            <a:extLst>
              <a:ext uri="{FF2B5EF4-FFF2-40B4-BE49-F238E27FC236}">
                <a16:creationId xmlns:a16="http://schemas.microsoft.com/office/drawing/2014/main" id="{BA09E3FC-97F8-441C-AEF4-858D0C4FDC1D}"/>
              </a:ext>
            </a:extLst>
          </p:cNvPr>
          <p:cNvSpPr/>
          <p:nvPr/>
        </p:nvSpPr>
        <p:spPr>
          <a:xfrm>
            <a:off x="1288044" y="4620826"/>
            <a:ext cx="457200" cy="438912"/>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endParaRPr lang="en-US"/>
          </a:p>
        </p:txBody>
      </p:sp>
      <p:sp>
        <p:nvSpPr>
          <p:cNvPr id="43" name="TextBox 42">
            <a:extLst>
              <a:ext uri="{FF2B5EF4-FFF2-40B4-BE49-F238E27FC236}">
                <a16:creationId xmlns:a16="http://schemas.microsoft.com/office/drawing/2014/main" id="{BE17A621-66E4-45B0-9E53-330B893FC000}"/>
              </a:ext>
            </a:extLst>
          </p:cNvPr>
          <p:cNvSpPr txBox="1"/>
          <p:nvPr/>
        </p:nvSpPr>
        <p:spPr>
          <a:xfrm>
            <a:off x="1290471" y="4311259"/>
            <a:ext cx="461986"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a:r>
              <a:rPr lang="en-US" sz="1600" dirty="0">
                <a:latin typeface="Futura Std Medium" panose="020B0702020204020203" pitchFamily="34" charset="0"/>
              </a:rPr>
              <a:t>3%</a:t>
            </a:r>
          </a:p>
        </p:txBody>
      </p:sp>
      <p:sp>
        <p:nvSpPr>
          <p:cNvPr id="46" name="TextBox 45">
            <a:extLst>
              <a:ext uri="{FF2B5EF4-FFF2-40B4-BE49-F238E27FC236}">
                <a16:creationId xmlns:a16="http://schemas.microsoft.com/office/drawing/2014/main" id="{42DA3DD2-E084-4036-88C5-462C2FCD0D22}"/>
              </a:ext>
            </a:extLst>
          </p:cNvPr>
          <p:cNvSpPr txBox="1"/>
          <p:nvPr/>
        </p:nvSpPr>
        <p:spPr>
          <a:xfrm rot="16200000">
            <a:off x="-516799" y="3523791"/>
            <a:ext cx="2117969" cy="338554"/>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1600" b="1" dirty="0">
                <a:latin typeface="Futura Std Book" panose="020B0502020204020303" pitchFamily="34" charset="0"/>
              </a:rPr>
              <a:t>Percent of Projects</a:t>
            </a:r>
          </a:p>
        </p:txBody>
      </p:sp>
    </p:spTree>
    <p:extLst>
      <p:ext uri="{BB962C8B-B14F-4D97-AF65-F5344CB8AC3E}">
        <p14:creationId xmlns:p14="http://schemas.microsoft.com/office/powerpoint/2010/main" val="1304191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7D4F-29EB-4C49-94B1-C0B48C1F337A}"/>
              </a:ext>
            </a:extLst>
          </p:cNvPr>
          <p:cNvSpPr>
            <a:spLocks noGrp="1"/>
          </p:cNvSpPr>
          <p:nvPr>
            <p:ph type="title"/>
          </p:nvPr>
        </p:nvSpPr>
        <p:spPr>
          <a:xfrm>
            <a:off x="457200" y="929440"/>
            <a:ext cx="8229600" cy="10632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The research portfolios of AHRQ and NIH both have a broad scope but different research objectives</a:t>
            </a:r>
          </a:p>
        </p:txBody>
      </p:sp>
      <p:cxnSp>
        <p:nvCxnSpPr>
          <p:cNvPr id="18" name="Straight Connector 17">
            <a:extLst>
              <a:ext uri="{FF2B5EF4-FFF2-40B4-BE49-F238E27FC236}">
                <a16:creationId xmlns:a16="http://schemas.microsoft.com/office/drawing/2014/main" id="{4CE2108C-3BAA-48F6-ADF4-8C795E51DBE8}"/>
              </a:ext>
            </a:extLst>
          </p:cNvPr>
          <p:cNvCxnSpPr/>
          <p:nvPr/>
        </p:nvCxnSpPr>
        <p:spPr>
          <a:xfrm>
            <a:off x="238337" y="3541566"/>
            <a:ext cx="8270656" cy="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6A014C4-BFAE-43DF-BB9E-BD159B05B7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53390"/>
          <a:stretch/>
        </p:blipFill>
        <p:spPr>
          <a:xfrm>
            <a:off x="557113" y="2372992"/>
            <a:ext cx="1157949" cy="469433"/>
          </a:xfrm>
          <a:prstGeom prst="rect">
            <a:avLst/>
          </a:prstGeom>
        </p:spPr>
      </p:pic>
      <p:pic>
        <p:nvPicPr>
          <p:cNvPr id="15" name="Picture 14">
            <a:extLst>
              <a:ext uri="{FF2B5EF4-FFF2-40B4-BE49-F238E27FC236}">
                <a16:creationId xmlns:a16="http://schemas.microsoft.com/office/drawing/2014/main" id="{0D7935E6-4485-40E1-9AC3-36121222875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02158" y="3823306"/>
            <a:ext cx="867857" cy="602263"/>
          </a:xfrm>
          <a:prstGeom prst="rect">
            <a:avLst/>
          </a:prstGeom>
        </p:spPr>
      </p:pic>
      <p:sp>
        <p:nvSpPr>
          <p:cNvPr id="20" name="Content Placeholder 2">
            <a:extLst>
              <a:ext uri="{FF2B5EF4-FFF2-40B4-BE49-F238E27FC236}">
                <a16:creationId xmlns:a16="http://schemas.microsoft.com/office/drawing/2014/main" id="{304751A6-1C04-4DA0-BDB0-EE80D1FB46B6}"/>
              </a:ext>
            </a:extLst>
          </p:cNvPr>
          <p:cNvSpPr txBox="1">
            <a:spLocks/>
          </p:cNvSpPr>
          <p:nvPr/>
        </p:nvSpPr>
        <p:spPr>
          <a:xfrm>
            <a:off x="1715062" y="2208394"/>
            <a:ext cx="3235994" cy="929468"/>
          </a:xfrm>
          <a:prstGeom prst="rect">
            <a:avLst/>
          </a:prstGeo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31770">
              <a:spcBef>
                <a:spcPts val="400"/>
              </a:spcBef>
            </a:pPr>
            <a:r>
              <a:rPr lang="en-US" sz="2000" dirty="0">
                <a:solidFill>
                  <a:prstClr val="black"/>
                </a:solidFill>
              </a:rPr>
              <a:t>Improve health care systems and outcomes</a:t>
            </a:r>
          </a:p>
        </p:txBody>
      </p:sp>
      <p:sp>
        <p:nvSpPr>
          <p:cNvPr id="27" name="Content Placeholder 2">
            <a:extLst>
              <a:ext uri="{FF2B5EF4-FFF2-40B4-BE49-F238E27FC236}">
                <a16:creationId xmlns:a16="http://schemas.microsoft.com/office/drawing/2014/main" id="{D9B585B1-E7C1-4B69-9FFC-3E7E4B578660}"/>
              </a:ext>
            </a:extLst>
          </p:cNvPr>
          <p:cNvSpPr txBox="1">
            <a:spLocks/>
          </p:cNvSpPr>
          <p:nvPr/>
        </p:nvSpPr>
        <p:spPr>
          <a:xfrm>
            <a:off x="1828384" y="3790558"/>
            <a:ext cx="3235994" cy="807878"/>
          </a:xfrm>
          <a:prstGeom prst="rect">
            <a:avLst/>
          </a:prstGeo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31770">
              <a:spcBef>
                <a:spcPts val="600"/>
              </a:spcBef>
            </a:pPr>
            <a:r>
              <a:rPr lang="en-US" sz="2000" dirty="0">
                <a:solidFill>
                  <a:prstClr val="black"/>
                </a:solidFill>
              </a:rPr>
              <a:t>Enhance health, lengthen life, and reduce illness</a:t>
            </a:r>
          </a:p>
        </p:txBody>
      </p:sp>
      <p:sp>
        <p:nvSpPr>
          <p:cNvPr id="28" name="Content Placeholder 2">
            <a:extLst>
              <a:ext uri="{FF2B5EF4-FFF2-40B4-BE49-F238E27FC236}">
                <a16:creationId xmlns:a16="http://schemas.microsoft.com/office/drawing/2014/main" id="{F3299FFE-C58E-4608-B56F-FCE26F82203F}"/>
              </a:ext>
            </a:extLst>
          </p:cNvPr>
          <p:cNvSpPr txBox="1">
            <a:spLocks/>
          </p:cNvSpPr>
          <p:nvPr/>
        </p:nvSpPr>
        <p:spPr>
          <a:xfrm>
            <a:off x="5064379" y="2218598"/>
            <a:ext cx="3235995" cy="1370125"/>
          </a:xfrm>
          <a:prstGeom prst="rect">
            <a:avLst/>
          </a:prstGeo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30183">
              <a:spcBef>
                <a:spcPts val="400"/>
              </a:spcBef>
            </a:pPr>
            <a:r>
              <a:rPr lang="en-US" sz="1500" dirty="0">
                <a:solidFill>
                  <a:prstClr val="black"/>
                </a:solidFill>
              </a:rPr>
              <a:t>The only agency with a mandate to generate HSR</a:t>
            </a:r>
          </a:p>
          <a:p>
            <a:pPr marL="285743" indent="-230183">
              <a:spcBef>
                <a:spcPts val="400"/>
              </a:spcBef>
            </a:pPr>
            <a:r>
              <a:rPr lang="en-US" sz="1500" dirty="0">
                <a:solidFill>
                  <a:prstClr val="black"/>
                </a:solidFill>
              </a:rPr>
              <a:t>Authorized as the lead federal agency for PCR, </a:t>
            </a:r>
            <a:r>
              <a:rPr lang="en-US" sz="1500" i="1" dirty="0">
                <a:solidFill>
                  <a:prstClr val="black"/>
                </a:solidFill>
              </a:rPr>
              <a:t>but does not receive designated funding</a:t>
            </a:r>
          </a:p>
        </p:txBody>
      </p:sp>
      <p:sp>
        <p:nvSpPr>
          <p:cNvPr id="29" name="Content Placeholder 2">
            <a:extLst>
              <a:ext uri="{FF2B5EF4-FFF2-40B4-BE49-F238E27FC236}">
                <a16:creationId xmlns:a16="http://schemas.microsoft.com/office/drawing/2014/main" id="{CDE2EA39-0E65-413F-80BD-A4A441EE80DA}"/>
              </a:ext>
            </a:extLst>
          </p:cNvPr>
          <p:cNvSpPr txBox="1">
            <a:spLocks/>
          </p:cNvSpPr>
          <p:nvPr/>
        </p:nvSpPr>
        <p:spPr>
          <a:xfrm>
            <a:off x="5064379" y="3800764"/>
            <a:ext cx="3235995" cy="807878"/>
          </a:xfrm>
          <a:prstGeom prst="rect">
            <a:avLst/>
          </a:prstGeo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285743" indent="-230183">
              <a:spcBef>
                <a:spcPts val="400"/>
              </a:spcBef>
            </a:pPr>
            <a:r>
              <a:rPr lang="en-US" sz="1500" dirty="0">
                <a:solidFill>
                  <a:prstClr val="black"/>
                </a:solidFill>
              </a:rPr>
              <a:t>Focus on specific diseases, body systems, and populations</a:t>
            </a:r>
          </a:p>
        </p:txBody>
      </p:sp>
      <p:cxnSp>
        <p:nvCxnSpPr>
          <p:cNvPr id="30" name="Straight Connector 29">
            <a:extLst>
              <a:ext uri="{FF2B5EF4-FFF2-40B4-BE49-F238E27FC236}">
                <a16:creationId xmlns:a16="http://schemas.microsoft.com/office/drawing/2014/main" id="{75D9DDC3-5141-4A9E-BFFA-ADC015E0E72A}"/>
              </a:ext>
            </a:extLst>
          </p:cNvPr>
          <p:cNvCxnSpPr/>
          <p:nvPr/>
        </p:nvCxnSpPr>
        <p:spPr>
          <a:xfrm>
            <a:off x="238337" y="2111727"/>
            <a:ext cx="82706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79DA13-18E9-4831-949E-C0E74DE9643F}"/>
              </a:ext>
            </a:extLst>
          </p:cNvPr>
          <p:cNvCxnSpPr/>
          <p:nvPr/>
        </p:nvCxnSpPr>
        <p:spPr>
          <a:xfrm>
            <a:off x="238337" y="4784219"/>
            <a:ext cx="827065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768C8D3-C613-4C76-BE5B-A8083EA177C4}"/>
              </a:ext>
            </a:extLst>
          </p:cNvPr>
          <p:cNvSpPr txBox="1"/>
          <p:nvPr/>
        </p:nvSpPr>
        <p:spPr>
          <a:xfrm>
            <a:off x="938842" y="5018560"/>
            <a:ext cx="7587749" cy="70788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000" dirty="0">
                <a:solidFill>
                  <a:srgbClr val="1F497D"/>
                </a:solidFill>
                <a:latin typeface="Futura Std Book" pitchFamily="34" charset="0"/>
                <a:ea typeface="+mj-ea"/>
                <a:cs typeface="+mj-cs"/>
              </a:rPr>
              <a:t>Other agencies’ PCR portfolios are more limited in scope based on their missions and operational needs</a:t>
            </a:r>
            <a:endParaRPr lang="en-US" sz="2000" dirty="0"/>
          </a:p>
        </p:txBody>
      </p:sp>
    </p:spTree>
    <p:extLst>
      <p:ext uri="{BB962C8B-B14F-4D97-AF65-F5344CB8AC3E}">
        <p14:creationId xmlns:p14="http://schemas.microsoft.com/office/powerpoint/2010/main" val="39969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772"/>
            <a:ext cx="8229600" cy="10632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Overlap in agency PCR portfolios was less of a concern than prioritization and coordination</a:t>
            </a:r>
          </a:p>
        </p:txBody>
      </p:sp>
      <p:sp>
        <p:nvSpPr>
          <p:cNvPr id="9" name="Text Placeholder 16">
            <a:extLst>
              <a:ext uri="{FF2B5EF4-FFF2-40B4-BE49-F238E27FC236}">
                <a16:creationId xmlns:a16="http://schemas.microsoft.com/office/drawing/2014/main" id="{F891E467-8881-4A1D-B249-8A648239100B}"/>
              </a:ext>
            </a:extLst>
          </p:cNvPr>
          <p:cNvSpPr>
            <a:spLocks noGrp="1"/>
          </p:cNvSpPr>
          <p:nvPr>
            <p:ph type="body" sz="quarter" idx="10"/>
          </p:nvPr>
        </p:nvSpPr>
        <p:spPr>
          <a:xfrm>
            <a:off x="1082432" y="2582975"/>
            <a:ext cx="7061200" cy="125254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2400"/>
              </a:spcBef>
              <a:buClr>
                <a:srgbClr val="1F497D"/>
              </a:buClr>
            </a:pPr>
            <a:r>
              <a:rPr lang="en-US" dirty="0">
                <a:solidFill>
                  <a:prstClr val="black"/>
                </a:solidFill>
              </a:rPr>
              <a:t>Size of PCR portfolios viewed as small compared to need</a:t>
            </a:r>
          </a:p>
          <a:p>
            <a:pPr>
              <a:spcBef>
                <a:spcPts val="2400"/>
              </a:spcBef>
              <a:buClr>
                <a:srgbClr val="1F497D"/>
              </a:buClr>
            </a:pPr>
            <a:r>
              <a:rPr lang="en-US" dirty="0">
                <a:solidFill>
                  <a:prstClr val="black"/>
                </a:solidFill>
              </a:rPr>
              <a:t>Lack of dedicated funding for coordination of PCR</a:t>
            </a:r>
          </a:p>
        </p:txBody>
      </p:sp>
    </p:spTree>
    <p:extLst>
      <p:ext uri="{BB962C8B-B14F-4D97-AF65-F5344CB8AC3E}">
        <p14:creationId xmlns:p14="http://schemas.microsoft.com/office/powerpoint/2010/main" val="36945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509" y="1097614"/>
            <a:ext cx="7491046" cy="10632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We identified two overarching research gaps in PCR</a:t>
            </a:r>
          </a:p>
        </p:txBody>
      </p:sp>
      <p:sp>
        <p:nvSpPr>
          <p:cNvPr id="9" name="Text Placeholder 16">
            <a:extLst>
              <a:ext uri="{FF2B5EF4-FFF2-40B4-BE49-F238E27FC236}">
                <a16:creationId xmlns:a16="http://schemas.microsoft.com/office/drawing/2014/main" id="{F891E467-8881-4A1D-B249-8A648239100B}"/>
              </a:ext>
            </a:extLst>
          </p:cNvPr>
          <p:cNvSpPr>
            <a:spLocks noGrp="1"/>
          </p:cNvSpPr>
          <p:nvPr>
            <p:ph type="body" sz="quarter" idx="10"/>
          </p:nvPr>
        </p:nvSpPr>
        <p:spPr>
          <a:xfrm>
            <a:off x="1082432" y="2582975"/>
            <a:ext cx="7061200" cy="125254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spcBef>
                <a:spcPts val="2400"/>
              </a:spcBef>
              <a:buClr>
                <a:srgbClr val="1F497D"/>
              </a:buClr>
            </a:pPr>
            <a:r>
              <a:rPr lang="en-US" dirty="0">
                <a:solidFill>
                  <a:prstClr val="black"/>
                </a:solidFill>
              </a:rPr>
              <a:t>Core functions of primary care to holistically address patient needs</a:t>
            </a:r>
          </a:p>
          <a:p>
            <a:pPr>
              <a:spcBef>
                <a:spcPts val="2400"/>
              </a:spcBef>
              <a:buClr>
                <a:srgbClr val="1F497D"/>
              </a:buClr>
            </a:pPr>
            <a:r>
              <a:rPr lang="en-US" dirty="0">
                <a:solidFill>
                  <a:prstClr val="black"/>
                </a:solidFill>
              </a:rPr>
              <a:t>Primary care transformation and role in the wider health care system</a:t>
            </a:r>
          </a:p>
        </p:txBody>
      </p:sp>
    </p:spTree>
    <p:extLst>
      <p:ext uri="{BB962C8B-B14F-4D97-AF65-F5344CB8AC3E}">
        <p14:creationId xmlns:p14="http://schemas.microsoft.com/office/powerpoint/2010/main" val="303271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1849"/>
            <a:ext cx="8229600" cy="1063229"/>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We proposed three recommendations specific to </a:t>
            </a:r>
            <a:br>
              <a:rPr lang="en-US" dirty="0"/>
            </a:br>
            <a:r>
              <a:rPr lang="en-US" dirty="0"/>
              <a:t>federally funded PCR</a:t>
            </a:r>
          </a:p>
        </p:txBody>
      </p:sp>
      <p:sp>
        <p:nvSpPr>
          <p:cNvPr id="3" name="Content Placeholder 2"/>
          <p:cNvSpPr>
            <a:spLocks noGrp="1"/>
          </p:cNvSpPr>
          <p:nvPr>
            <p:ph type="body" sz="quarter" idx="10"/>
          </p:nvPr>
        </p:nvSpPr>
        <p:spPr>
          <a:xfrm>
            <a:off x="705853" y="2141586"/>
            <a:ext cx="7788443" cy="3260293"/>
          </a:xfr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457189" indent="-457189">
              <a:spcBef>
                <a:spcPts val="2000"/>
              </a:spcBef>
              <a:buFont typeface="+mj-lt"/>
              <a:buAutoNum type="arabicPeriod"/>
            </a:pPr>
            <a:r>
              <a:rPr lang="en-US" sz="2100" dirty="0"/>
              <a:t>Initiate a </a:t>
            </a:r>
            <a:r>
              <a:rPr lang="en-US" sz="2100" b="1" i="1" dirty="0"/>
              <a:t>strategic planning process </a:t>
            </a:r>
            <a:r>
              <a:rPr lang="en-US" sz="2100" dirty="0"/>
              <a:t>across federal agencies dedicated to prioritizing PCR research areas                   </a:t>
            </a:r>
            <a:r>
              <a:rPr lang="en-US" sz="2100" i="1" dirty="0"/>
              <a:t>(HHS and VA departmental leaders)</a:t>
            </a:r>
          </a:p>
          <a:p>
            <a:pPr marL="457189" indent="-457189">
              <a:spcBef>
                <a:spcPts val="2000"/>
              </a:spcBef>
              <a:buFont typeface="+mj-lt"/>
              <a:buAutoNum type="arabicPeriod"/>
            </a:pPr>
            <a:r>
              <a:rPr lang="en-US" sz="2100" dirty="0"/>
              <a:t>Establish a </a:t>
            </a:r>
            <a:r>
              <a:rPr lang="en-US" sz="2100" b="1" i="1" dirty="0"/>
              <a:t>review process to proactively identify </a:t>
            </a:r>
            <a:r>
              <a:rPr lang="en-US" sz="2100" dirty="0"/>
              <a:t>areas of </a:t>
            </a:r>
            <a:r>
              <a:rPr lang="en-US" sz="2100" b="1" i="1" dirty="0"/>
              <a:t>potential PCR overlap</a:t>
            </a:r>
            <a:r>
              <a:rPr lang="en-US" sz="2100" dirty="0"/>
              <a:t> across agencies                        </a:t>
            </a:r>
            <a:r>
              <a:rPr lang="en-US" sz="2100" i="1" dirty="0"/>
              <a:t>(HHS and VA departmental leaders)</a:t>
            </a:r>
            <a:endParaRPr lang="en-US" sz="2100" dirty="0"/>
          </a:p>
          <a:p>
            <a:pPr marL="457189" indent="-457189">
              <a:spcBef>
                <a:spcPts val="2000"/>
              </a:spcBef>
              <a:buFont typeface="+mj-lt"/>
              <a:buAutoNum type="arabicPeriod"/>
            </a:pPr>
            <a:r>
              <a:rPr lang="en-US" sz="2100" dirty="0"/>
              <a:t>Provide </a:t>
            </a:r>
            <a:r>
              <a:rPr lang="en-US" sz="2100" b="1" i="1" dirty="0"/>
              <a:t>targeted funding </a:t>
            </a:r>
            <a:r>
              <a:rPr lang="en-US" sz="2100" dirty="0"/>
              <a:t>for a </a:t>
            </a:r>
            <a:r>
              <a:rPr lang="en-US" sz="2100" b="1" i="1" dirty="0"/>
              <a:t>hub for federal PCR </a:t>
            </a:r>
            <a:r>
              <a:rPr lang="en-US" sz="2100" dirty="0"/>
              <a:t>to both fund core PCR gaps </a:t>
            </a:r>
            <a:r>
              <a:rPr lang="en-US" sz="2100" i="1" dirty="0"/>
              <a:t>and</a:t>
            </a:r>
            <a:r>
              <a:rPr lang="en-US" sz="2100" dirty="0"/>
              <a:t> coordinate PCR across agencies </a:t>
            </a:r>
            <a:r>
              <a:rPr lang="en-US" sz="2100" i="1" dirty="0"/>
              <a:t>(Congress)</a:t>
            </a:r>
            <a:endParaRPr lang="en-US" sz="2100" b="1" i="1" dirty="0"/>
          </a:p>
        </p:txBody>
      </p:sp>
    </p:spTree>
    <p:extLst>
      <p:ext uri="{BB962C8B-B14F-4D97-AF65-F5344CB8AC3E}">
        <p14:creationId xmlns:p14="http://schemas.microsoft.com/office/powerpoint/2010/main" val="2197454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6668"/>
            <a:ext cx="8229600" cy="1063229"/>
          </a:xfr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We reviewed three options for Congress to create </a:t>
            </a:r>
            <a:br>
              <a:rPr lang="en-US" dirty="0"/>
            </a:br>
            <a:r>
              <a:rPr lang="en-US" dirty="0"/>
              <a:t>a funded hub for federal PCR</a:t>
            </a:r>
          </a:p>
        </p:txBody>
      </p:sp>
      <p:sp>
        <p:nvSpPr>
          <p:cNvPr id="3" name="Content Placeholder 2"/>
          <p:cNvSpPr>
            <a:spLocks noGrp="1"/>
          </p:cNvSpPr>
          <p:nvPr>
            <p:ph type="body" sz="quarter" idx="10"/>
          </p:nvPr>
        </p:nvSpPr>
        <p:spPr>
          <a:xfrm>
            <a:off x="822030" y="2240807"/>
            <a:ext cx="6721770" cy="3650525"/>
          </a:xfrm>
        </p:spPr>
        <p:txBody>
          <a:bodyPr anchor="t" anchorCtr="1">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dirty="0"/>
              <a:t>Provide targeted funding for PCR to AHRQ           </a:t>
            </a:r>
            <a:r>
              <a:rPr lang="en-US" i="1" dirty="0"/>
              <a:t>This is the most expeditious option</a:t>
            </a:r>
            <a:endParaRPr lang="en-US" dirty="0"/>
          </a:p>
          <a:p>
            <a:r>
              <a:rPr lang="en-US" dirty="0"/>
              <a:t>Create an independent PCR operating division within HHS</a:t>
            </a:r>
          </a:p>
          <a:p>
            <a:r>
              <a:rPr lang="en-US" dirty="0"/>
              <a:t>Create a PCR institute within NIH                            </a:t>
            </a:r>
            <a:r>
              <a:rPr lang="en-US" i="1" dirty="0"/>
              <a:t>We recommend against this option</a:t>
            </a:r>
            <a:endParaRPr lang="en-US" dirty="0"/>
          </a:p>
        </p:txBody>
      </p:sp>
    </p:spTree>
    <p:extLst>
      <p:ext uri="{BB962C8B-B14F-4D97-AF65-F5344CB8AC3E}">
        <p14:creationId xmlns:p14="http://schemas.microsoft.com/office/powerpoint/2010/main" val="9080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9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16B5-6B40-4A34-9485-35DCD6068EF6}"/>
              </a:ext>
            </a:extLst>
          </p:cNvPr>
          <p:cNvSpPr>
            <a:spLocks noGrp="1"/>
          </p:cNvSpPr>
          <p:nvPr>
            <p:ph type="title"/>
          </p:nvPr>
        </p:nvSpPr>
        <p:spPr>
          <a:xfrm>
            <a:off x="628650" y="990600"/>
            <a:ext cx="7886700" cy="852489"/>
          </a:xfrm>
        </p:spPr>
        <p:txBody>
          <a:bodyPr/>
          <a:lstStyle/>
          <a:p>
            <a:r>
              <a:rPr lang="en-US" dirty="0"/>
              <a:t>Why this study on PC Research?</a:t>
            </a:r>
          </a:p>
        </p:txBody>
      </p:sp>
      <p:sp>
        <p:nvSpPr>
          <p:cNvPr id="3" name="Content Placeholder 2">
            <a:extLst>
              <a:ext uri="{FF2B5EF4-FFF2-40B4-BE49-F238E27FC236}">
                <a16:creationId xmlns:a16="http://schemas.microsoft.com/office/drawing/2014/main" id="{F8B7BCC9-69E0-4914-A8C1-D6733AB336D5}"/>
              </a:ext>
            </a:extLst>
          </p:cNvPr>
          <p:cNvSpPr>
            <a:spLocks noGrp="1"/>
          </p:cNvSpPr>
          <p:nvPr>
            <p:ph idx="1"/>
          </p:nvPr>
        </p:nvSpPr>
        <p:spPr>
          <a:xfrm>
            <a:off x="1614488" y="2081213"/>
            <a:ext cx="5915025" cy="3645694"/>
          </a:xfrm>
        </p:spPr>
        <p:txBody>
          <a:bodyPr>
            <a:normAutofit fontScale="70000" lnSpcReduction="20000"/>
          </a:bodyPr>
          <a:lstStyle/>
          <a:p>
            <a:r>
              <a:rPr lang="en-US" dirty="0"/>
              <a:t>Concerns that primary care research has been underfunded for the past 2 decades</a:t>
            </a:r>
          </a:p>
          <a:p>
            <a:r>
              <a:rPr lang="en-US" dirty="0"/>
              <a:t>Concerns that primary care research may just be part of what the NIH and AHRQ already do</a:t>
            </a:r>
          </a:p>
          <a:p>
            <a:r>
              <a:rPr lang="en-US" dirty="0"/>
              <a:t>Who is facilitating, managing, guiding any federal investments in primary care research</a:t>
            </a:r>
          </a:p>
          <a:p>
            <a:r>
              <a:rPr lang="en-US" dirty="0"/>
              <a:t>Is there overlap?</a:t>
            </a:r>
          </a:p>
          <a:p>
            <a:r>
              <a:rPr lang="en-US" dirty="0"/>
              <a:t>The Administration’s FY 2018 budget recommended moving several AHRQ activities to the NIH. </a:t>
            </a:r>
          </a:p>
          <a:p>
            <a:r>
              <a:rPr lang="en-US" dirty="0"/>
              <a:t>Congress felt it was important for AHRQ to fund a study to look at these questions related to Primary Care Research funding, coordination, and impact.</a:t>
            </a:r>
          </a:p>
          <a:p>
            <a:endParaRPr lang="en-US" sz="1800" dirty="0"/>
          </a:p>
        </p:txBody>
      </p:sp>
    </p:spTree>
    <p:extLst>
      <p:ext uri="{BB962C8B-B14F-4D97-AF65-F5344CB8AC3E}">
        <p14:creationId xmlns:p14="http://schemas.microsoft.com/office/powerpoint/2010/main" val="50087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DAD19-B07F-4614-9710-9326C0D59527}"/>
              </a:ext>
            </a:extLst>
          </p:cNvPr>
          <p:cNvSpPr/>
          <p:nvPr/>
        </p:nvSpPr>
        <p:spPr>
          <a:xfrm>
            <a:off x="457200" y="2800350"/>
            <a:ext cx="800100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solidFill>
                  <a:srgbClr val="49789D"/>
                </a:solidFill>
              </a:rPr>
              <a:t>Time to Invest in Primary Care Research: Findings from an Independent </a:t>
            </a:r>
          </a:p>
          <a:p>
            <a:pPr algn="ctr"/>
            <a:r>
              <a:rPr lang="en-US" sz="2700" b="1" dirty="0">
                <a:solidFill>
                  <a:srgbClr val="49789D"/>
                </a:solidFill>
              </a:rPr>
              <a:t>Congressionally Mandated Study</a:t>
            </a:r>
            <a:endParaRPr lang="en-US" sz="2700" b="1" dirty="0">
              <a:solidFill>
                <a:srgbClr val="49789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102303-F932-5546-B3FA-7AF2FA7F0C58}"/>
              </a:ext>
            </a:extLst>
          </p:cNvPr>
          <p:cNvPicPr>
            <a:picLocks noChangeAspect="1"/>
          </p:cNvPicPr>
          <p:nvPr/>
        </p:nvPicPr>
        <p:blipFill>
          <a:blip r:embed="rId3"/>
          <a:stretch>
            <a:fillRect/>
          </a:stretch>
        </p:blipFill>
        <p:spPr>
          <a:xfrm>
            <a:off x="6057900" y="6083779"/>
            <a:ext cx="914400" cy="431321"/>
          </a:xfrm>
          <a:prstGeom prst="rect">
            <a:avLst/>
          </a:prstGeom>
        </p:spPr>
      </p:pic>
      <p:pic>
        <p:nvPicPr>
          <p:cNvPr id="6" name="Picture 5">
            <a:extLst>
              <a:ext uri="{FF2B5EF4-FFF2-40B4-BE49-F238E27FC236}">
                <a16:creationId xmlns:a16="http://schemas.microsoft.com/office/drawing/2014/main" id="{02226D1E-921D-3246-A121-E539E8913762}"/>
              </a:ext>
            </a:extLst>
          </p:cNvPr>
          <p:cNvPicPr>
            <a:picLocks noChangeAspect="1"/>
          </p:cNvPicPr>
          <p:nvPr/>
        </p:nvPicPr>
        <p:blipFill>
          <a:blip r:embed="rId4"/>
          <a:stretch>
            <a:fillRect/>
          </a:stretch>
        </p:blipFill>
        <p:spPr>
          <a:xfrm>
            <a:off x="2686050" y="6121837"/>
            <a:ext cx="1485900" cy="450413"/>
          </a:xfrm>
          <a:prstGeom prst="rect">
            <a:avLst/>
          </a:prstGeom>
        </p:spPr>
      </p:pic>
      <p:pic>
        <p:nvPicPr>
          <p:cNvPr id="8" name="Picture 7">
            <a:extLst>
              <a:ext uri="{FF2B5EF4-FFF2-40B4-BE49-F238E27FC236}">
                <a16:creationId xmlns:a16="http://schemas.microsoft.com/office/drawing/2014/main" id="{B9B7C000-19FE-FA46-AF69-8EEEB90B3473}"/>
              </a:ext>
            </a:extLst>
          </p:cNvPr>
          <p:cNvPicPr>
            <a:picLocks noChangeAspect="1"/>
          </p:cNvPicPr>
          <p:nvPr/>
        </p:nvPicPr>
        <p:blipFill>
          <a:blip r:embed="rId5"/>
          <a:stretch>
            <a:fillRect/>
          </a:stretch>
        </p:blipFill>
        <p:spPr>
          <a:xfrm>
            <a:off x="7258050" y="6172200"/>
            <a:ext cx="1552575" cy="279035"/>
          </a:xfrm>
          <a:prstGeom prst="rect">
            <a:avLst/>
          </a:prstGeom>
        </p:spPr>
      </p:pic>
      <p:pic>
        <p:nvPicPr>
          <p:cNvPr id="10" name="Picture 9">
            <a:extLst>
              <a:ext uri="{FF2B5EF4-FFF2-40B4-BE49-F238E27FC236}">
                <a16:creationId xmlns:a16="http://schemas.microsoft.com/office/drawing/2014/main" id="{12AA7F98-CFE3-2445-9086-C076AC31106A}"/>
              </a:ext>
            </a:extLst>
          </p:cNvPr>
          <p:cNvPicPr>
            <a:picLocks noChangeAspect="1"/>
          </p:cNvPicPr>
          <p:nvPr/>
        </p:nvPicPr>
        <p:blipFill>
          <a:blip r:embed="rId6"/>
          <a:stretch>
            <a:fillRect/>
          </a:stretch>
        </p:blipFill>
        <p:spPr>
          <a:xfrm>
            <a:off x="4400550" y="6057900"/>
            <a:ext cx="1485900" cy="550333"/>
          </a:xfrm>
          <a:prstGeom prst="rect">
            <a:avLst/>
          </a:prstGeom>
        </p:spPr>
      </p:pic>
    </p:spTree>
    <p:extLst>
      <p:ext uri="{BB962C8B-B14F-4D97-AF65-F5344CB8AC3E}">
        <p14:creationId xmlns:p14="http://schemas.microsoft.com/office/powerpoint/2010/main" val="2475192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48891"/>
            <a:ext cx="6286500" cy="1304510"/>
          </a:xfrm>
        </p:spPr>
        <p:txBody>
          <a:bodyPr>
            <a:noAutofit/>
          </a:bodyPr>
          <a:lstStyle/>
          <a:p>
            <a:r>
              <a:rPr lang="en-US" sz="1950" dirty="0">
                <a:solidFill>
                  <a:srgbClr val="49789D"/>
                </a:solidFill>
              </a:rPr>
              <a:t>Society of General internal medicine</a:t>
            </a:r>
          </a:p>
        </p:txBody>
      </p:sp>
      <p:sp>
        <p:nvSpPr>
          <p:cNvPr id="3" name="Subtitle 2"/>
          <p:cNvSpPr>
            <a:spLocks noGrp="1"/>
          </p:cNvSpPr>
          <p:nvPr>
            <p:ph type="subTitle" idx="1"/>
          </p:nvPr>
        </p:nvSpPr>
        <p:spPr>
          <a:xfrm>
            <a:off x="2000250" y="4400551"/>
            <a:ext cx="5143500" cy="965614"/>
          </a:xfrm>
        </p:spPr>
        <p:txBody>
          <a:bodyPr>
            <a:normAutofit fontScale="70000" lnSpcReduction="20000"/>
          </a:bodyPr>
          <a:lstStyle/>
          <a:p>
            <a:pPr lvl="0">
              <a:lnSpc>
                <a:spcPct val="100000"/>
              </a:lnSpc>
            </a:pPr>
            <a:r>
              <a:rPr lang="en-US" b="1" dirty="0"/>
              <a:t>Jean S. Kutner, MD, MSPH</a:t>
            </a:r>
            <a:endParaRPr lang="en-US" dirty="0"/>
          </a:p>
          <a:p>
            <a:pPr>
              <a:lnSpc>
                <a:spcPct val="100000"/>
              </a:lnSpc>
            </a:pPr>
            <a:r>
              <a:rPr lang="en-US" dirty="0"/>
              <a:t>President, Society of General Internal Medicine</a:t>
            </a:r>
          </a:p>
          <a:p>
            <a:pPr>
              <a:lnSpc>
                <a:spcPct val="100000"/>
              </a:lnSpc>
            </a:pPr>
            <a:r>
              <a:rPr lang="en-US" dirty="0"/>
              <a:t>Professor of Medicine, University of Colorado School of Medicine</a:t>
            </a:r>
            <a:endParaRPr lang="en-US" sz="21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71750"/>
            <a:ext cx="1800225" cy="857250"/>
          </a:xfrm>
          <a:prstGeom prst="rect">
            <a:avLst/>
          </a:prstGeom>
        </p:spPr>
      </p:pic>
    </p:spTree>
    <p:extLst>
      <p:ext uri="{BB962C8B-B14F-4D97-AF65-F5344CB8AC3E}">
        <p14:creationId xmlns:p14="http://schemas.microsoft.com/office/powerpoint/2010/main" val="10630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49789D"/>
                </a:solidFill>
              </a:rPr>
              <a:t>SGIM Mission &amp; vision</a:t>
            </a:r>
          </a:p>
        </p:txBody>
      </p:sp>
      <p:sp>
        <p:nvSpPr>
          <p:cNvPr id="3" name="Content Placeholder 2"/>
          <p:cNvSpPr>
            <a:spLocks noGrp="1"/>
          </p:cNvSpPr>
          <p:nvPr>
            <p:ph idx="1"/>
          </p:nvPr>
        </p:nvSpPr>
        <p:spPr/>
        <p:txBody>
          <a:bodyPr>
            <a:normAutofit/>
          </a:bodyPr>
          <a:lstStyle/>
          <a:p>
            <a:pPr marL="0" indent="0">
              <a:buNone/>
            </a:pPr>
            <a:r>
              <a:rPr lang="en-US" b="1" dirty="0"/>
              <a:t>What is our mission?</a:t>
            </a:r>
            <a:endParaRPr lang="en-US" dirty="0"/>
          </a:p>
          <a:p>
            <a:r>
              <a:rPr lang="en-US" dirty="0"/>
              <a:t>Our mission is to cultivate innovative educators, researchers, and clinicians in academic general internal medicine, leading the way to better health for everyone.</a:t>
            </a:r>
            <a:br>
              <a:rPr lang="en-US" dirty="0"/>
            </a:br>
            <a:endParaRPr lang="en-US" dirty="0"/>
          </a:p>
          <a:p>
            <a:pPr marL="0" indent="0">
              <a:buNone/>
            </a:pPr>
            <a:r>
              <a:rPr lang="en-US" b="1" dirty="0"/>
              <a:t>What is our vision?</a:t>
            </a:r>
            <a:endParaRPr lang="en-US" dirty="0"/>
          </a:p>
          <a:p>
            <a:r>
              <a:rPr lang="en-US" dirty="0"/>
              <a:t>Our vision is a just system of care in which all people can achieve optimal health.</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242" y="1063999"/>
            <a:ext cx="1143000" cy="1143000"/>
          </a:xfrm>
          <a:prstGeom prst="rect">
            <a:avLst/>
          </a:prstGeom>
        </p:spPr>
      </p:pic>
    </p:spTree>
    <p:extLst>
      <p:ext uri="{BB962C8B-B14F-4D97-AF65-F5344CB8AC3E}">
        <p14:creationId xmlns:p14="http://schemas.microsoft.com/office/powerpoint/2010/main" val="2518603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9789D"/>
                </a:solidFill>
              </a:rPr>
              <a:t>Goals</a:t>
            </a:r>
          </a:p>
        </p:txBody>
      </p:sp>
      <p:sp>
        <p:nvSpPr>
          <p:cNvPr id="3" name="Content Placeholder 2"/>
          <p:cNvSpPr>
            <a:spLocks noGrp="1"/>
          </p:cNvSpPr>
          <p:nvPr>
            <p:ph idx="1"/>
          </p:nvPr>
        </p:nvSpPr>
        <p:spPr>
          <a:xfrm>
            <a:off x="1428750" y="2366010"/>
            <a:ext cx="6286500" cy="3154680"/>
          </a:xfrm>
        </p:spPr>
        <p:txBody>
          <a:bodyPr/>
          <a:lstStyle/>
          <a:p>
            <a:pPr lvl="0"/>
            <a:r>
              <a:rPr lang="en-US" sz="2400" dirty="0"/>
              <a:t>Explain the difference between Primary Care Research (PCR) and Health Services Research (HSR) </a:t>
            </a:r>
          </a:p>
          <a:p>
            <a:pPr marL="0" indent="0">
              <a:buNone/>
            </a:pPr>
            <a:endParaRPr lang="en-US" sz="2400" dirty="0"/>
          </a:p>
          <a:p>
            <a:pPr lvl="0"/>
            <a:r>
              <a:rPr lang="en-US" sz="2400" dirty="0"/>
              <a:t>Describe the need for PCR</a:t>
            </a:r>
          </a:p>
          <a:p>
            <a:pPr marL="0" indent="0">
              <a:buNone/>
            </a:pPr>
            <a:endParaRPr lang="en-US" sz="2400" dirty="0"/>
          </a:p>
          <a:p>
            <a:pPr lvl="0"/>
            <a:r>
              <a:rPr lang="en-US" sz="2400" dirty="0"/>
              <a:t>Provide examples of PCR</a:t>
            </a:r>
          </a:p>
          <a:p>
            <a:pPr marL="0" indent="0">
              <a:buNone/>
            </a:pPr>
            <a:endParaRPr lang="en-US" dirty="0"/>
          </a:p>
        </p:txBody>
      </p:sp>
    </p:spTree>
    <p:extLst>
      <p:ext uri="{BB962C8B-B14F-4D97-AF65-F5344CB8AC3E}">
        <p14:creationId xmlns:p14="http://schemas.microsoft.com/office/powerpoint/2010/main" val="2811569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504597"/>
            <a:ext cx="6400800" cy="1131570"/>
          </a:xfrm>
        </p:spPr>
        <p:txBody>
          <a:bodyPr>
            <a:normAutofit fontScale="90000"/>
          </a:bodyPr>
          <a:lstStyle/>
          <a:p>
            <a:r>
              <a:rPr lang="en-US" cap="none" dirty="0">
                <a:solidFill>
                  <a:srgbClr val="49789D"/>
                </a:solidFill>
              </a:rPr>
              <a:t>Difference Between Primary Care Research (PCR) and Health Services Research (HSR)</a:t>
            </a:r>
          </a:p>
        </p:txBody>
      </p:sp>
      <p:sp>
        <p:nvSpPr>
          <p:cNvPr id="3" name="Content Placeholder 2"/>
          <p:cNvSpPr>
            <a:spLocks noGrp="1"/>
          </p:cNvSpPr>
          <p:nvPr>
            <p:ph idx="1"/>
          </p:nvPr>
        </p:nvSpPr>
        <p:spPr>
          <a:xfrm>
            <a:off x="1000125" y="2209800"/>
            <a:ext cx="7143750" cy="4339590"/>
          </a:xfrm>
        </p:spPr>
        <p:txBody>
          <a:bodyPr>
            <a:normAutofit/>
          </a:bodyPr>
          <a:lstStyle/>
          <a:p>
            <a:r>
              <a:rPr lang="en-US" sz="1600" b="1" dirty="0"/>
              <a:t>HSR: fulfills at least one of two conditions:</a:t>
            </a:r>
          </a:p>
          <a:p>
            <a:pPr lvl="1"/>
            <a:r>
              <a:rPr lang="en-US" sz="1600" dirty="0"/>
              <a:t> addresses at least one of three “output” domains (Quality of Care, Cost and Utilization, or Equity); and at least one of the “input” domains, OR</a:t>
            </a:r>
          </a:p>
          <a:p>
            <a:pPr lvl="1"/>
            <a:r>
              <a:rPr lang="en-US" sz="1600" dirty="0"/>
              <a:t> addresses the Organization of Care “input” domain (Organization of Care, Financing of Care, Social Factors, and Personal Preferences and Behavior)</a:t>
            </a:r>
          </a:p>
          <a:p>
            <a:pPr marL="171450" lvl="1" indent="0">
              <a:buNone/>
            </a:pPr>
            <a:endParaRPr lang="en-US" sz="1600" dirty="0"/>
          </a:p>
          <a:p>
            <a:r>
              <a:rPr lang="en-US" sz="1600" b="1" dirty="0"/>
              <a:t>PCR includes:</a:t>
            </a:r>
          </a:p>
          <a:p>
            <a:pPr lvl="1"/>
            <a:r>
              <a:rPr lang="en-US" sz="1600" dirty="0"/>
              <a:t> research on the </a:t>
            </a:r>
            <a:r>
              <a:rPr lang="en-US" sz="1600" b="1" dirty="0"/>
              <a:t>delivery</a:t>
            </a:r>
            <a:r>
              <a:rPr lang="en-US" sz="1600" dirty="0"/>
              <a:t> of primary care (which may use HSR methodologies); </a:t>
            </a:r>
            <a:r>
              <a:rPr lang="en-US" sz="1600" b="1" dirty="0"/>
              <a:t>AND</a:t>
            </a:r>
          </a:p>
          <a:p>
            <a:pPr lvl="1"/>
            <a:r>
              <a:rPr lang="en-US" sz="1600" b="1" dirty="0"/>
              <a:t>clinical</a:t>
            </a:r>
            <a:r>
              <a:rPr lang="en-US" sz="1600" dirty="0"/>
              <a:t> studies of common conditions in primary care (without a HSR component)</a:t>
            </a:r>
          </a:p>
          <a:p>
            <a:pPr marL="171450" lvl="1" indent="0">
              <a:buNone/>
            </a:pPr>
            <a:endParaRPr lang="en-US" sz="1600" dirty="0"/>
          </a:p>
          <a:p>
            <a:r>
              <a:rPr lang="en-US" sz="1600" b="1" dirty="0"/>
              <a:t>PCR:  </a:t>
            </a:r>
            <a:r>
              <a:rPr lang="en-US" sz="1600" dirty="0"/>
              <a:t>addresses primary care professionals, services, or settings, </a:t>
            </a:r>
            <a:r>
              <a:rPr lang="en-US" sz="1600" i="1" dirty="0"/>
              <a:t>regardless</a:t>
            </a:r>
            <a:r>
              <a:rPr lang="en-US" sz="1600" dirty="0"/>
              <a:t> of whether it also meets criteria for HSR.</a:t>
            </a:r>
          </a:p>
        </p:txBody>
      </p:sp>
    </p:spTree>
    <p:extLst>
      <p:ext uri="{BB962C8B-B14F-4D97-AF65-F5344CB8AC3E}">
        <p14:creationId xmlns:p14="http://schemas.microsoft.com/office/powerpoint/2010/main" val="2859975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a:solidFill>
                  <a:srgbClr val="49789D"/>
                </a:solidFill>
              </a:rPr>
              <a:t>Difference Between Primary Care Research (PCR) and Health Services Research (HSR)</a:t>
            </a:r>
          </a:p>
        </p:txBody>
      </p:sp>
      <p:sp>
        <p:nvSpPr>
          <p:cNvPr id="3" name="Content Placeholder 2"/>
          <p:cNvSpPr>
            <a:spLocks noGrp="1"/>
          </p:cNvSpPr>
          <p:nvPr>
            <p:ph idx="1"/>
          </p:nvPr>
        </p:nvSpPr>
        <p:spPr>
          <a:xfrm>
            <a:off x="1371600" y="2366010"/>
            <a:ext cx="6457950" cy="3154680"/>
          </a:xfrm>
        </p:spPr>
        <p:txBody>
          <a:bodyPr>
            <a:normAutofit fontScale="85000" lnSpcReduction="20000"/>
          </a:bodyPr>
          <a:lstStyle/>
          <a:p>
            <a:r>
              <a:rPr lang="en-US" dirty="0"/>
              <a:t>The distinction of PCR from HSR is in the </a:t>
            </a:r>
            <a:r>
              <a:rPr lang="en-US" b="1" dirty="0"/>
              <a:t>specific focus on clinical primary care</a:t>
            </a:r>
            <a:r>
              <a:rPr lang="en-US" dirty="0"/>
              <a:t>, recognizing the central role that primary care plays in leading to higher quality, safer, and more affordable care.</a:t>
            </a:r>
          </a:p>
          <a:p>
            <a:r>
              <a:rPr lang="en-US" dirty="0"/>
              <a:t>While HSR </a:t>
            </a:r>
            <a:r>
              <a:rPr lang="en-US" i="1" dirty="0"/>
              <a:t>may</a:t>
            </a:r>
            <a:r>
              <a:rPr lang="en-US" dirty="0"/>
              <a:t> address primary care topics, HSR often focuses on topics like insurance benefit design or health care policy changes.</a:t>
            </a:r>
          </a:p>
          <a:p>
            <a:r>
              <a:rPr lang="en-US" dirty="0"/>
              <a:t>Research questions addressed by HSR may yield findings important for primary care.</a:t>
            </a:r>
          </a:p>
          <a:p>
            <a:pPr marL="0" indent="0">
              <a:buNone/>
            </a:pPr>
            <a:endParaRPr lang="en-US" dirty="0"/>
          </a:p>
          <a:p>
            <a:r>
              <a:rPr lang="en-US" i="1" dirty="0"/>
              <a:t>HSR and PCR are thus complementary</a:t>
            </a:r>
          </a:p>
          <a:p>
            <a:endParaRPr lang="en-US" dirty="0"/>
          </a:p>
        </p:txBody>
      </p:sp>
    </p:spTree>
    <p:extLst>
      <p:ext uri="{BB962C8B-B14F-4D97-AF65-F5344CB8AC3E}">
        <p14:creationId xmlns:p14="http://schemas.microsoft.com/office/powerpoint/2010/main" val="191367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1520" y="592183"/>
            <a:ext cx="7680960" cy="1131570"/>
          </a:xfrm>
        </p:spPr>
        <p:txBody>
          <a:bodyPr>
            <a:normAutofit fontScale="90000"/>
          </a:bodyPr>
          <a:lstStyle/>
          <a:p>
            <a:r>
              <a:rPr lang="en-US" cap="none" dirty="0">
                <a:solidFill>
                  <a:srgbClr val="49789D"/>
                </a:solidFill>
              </a:rPr>
              <a:t>Need For Primary Care Research (PCR)</a:t>
            </a:r>
            <a:br>
              <a:rPr lang="en-US" b="1" dirty="0"/>
            </a:br>
            <a:endParaRPr lang="en-US" dirty="0"/>
          </a:p>
        </p:txBody>
      </p:sp>
      <p:sp>
        <p:nvSpPr>
          <p:cNvPr id="3" name="Content Placeholder 2"/>
          <p:cNvSpPr>
            <a:spLocks noGrp="1"/>
          </p:cNvSpPr>
          <p:nvPr>
            <p:ph idx="1"/>
          </p:nvPr>
        </p:nvSpPr>
        <p:spPr>
          <a:xfrm>
            <a:off x="1295400" y="2366010"/>
            <a:ext cx="6762750" cy="3577590"/>
          </a:xfrm>
        </p:spPr>
        <p:txBody>
          <a:bodyPr>
            <a:normAutofit fontScale="85000" lnSpcReduction="20000"/>
          </a:bodyPr>
          <a:lstStyle/>
          <a:p>
            <a:r>
              <a:rPr lang="en-US" dirty="0"/>
              <a:t>PCR can inform our attempts to enhance the quality, effectiveness, and value of clinical care, while also addressing important issues such as health care disparities and the care of underserved populations. </a:t>
            </a:r>
          </a:p>
          <a:p>
            <a:endParaRPr lang="en-US" dirty="0"/>
          </a:p>
          <a:p>
            <a:r>
              <a:rPr lang="en-US" dirty="0"/>
              <a:t>More PCR is needed to examine the core functions of primary care, and transform the role of primary care in the health care system, including its role in reducing disparities. </a:t>
            </a:r>
          </a:p>
          <a:p>
            <a:endParaRPr lang="en-US" dirty="0"/>
          </a:p>
          <a:p>
            <a:r>
              <a:rPr lang="en-US" dirty="0"/>
              <a:t>Realizing the full potential of improvements in primary care processes and outcomes requires research </a:t>
            </a:r>
            <a:r>
              <a:rPr lang="en-US" i="1" dirty="0"/>
              <a:t>specifically focused on how clinical care is delivered in primary care settings</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3970619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solidFill>
                  <a:srgbClr val="49789D"/>
                </a:solidFill>
              </a:rPr>
              <a:t>Examples of primary care research (PCR): Innovative ways to provide primary care</a:t>
            </a:r>
          </a:p>
        </p:txBody>
      </p:sp>
    </p:spTree>
    <p:extLst>
      <p:ext uri="{BB962C8B-B14F-4D97-AF65-F5344CB8AC3E}">
        <p14:creationId xmlns:p14="http://schemas.microsoft.com/office/powerpoint/2010/main" val="263743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0412" y="633412"/>
            <a:ext cx="8229600" cy="1224915"/>
          </a:xfrm>
        </p:spPr>
        <p:txBody>
          <a:bodyPr>
            <a:normAutofit fontScale="90000"/>
          </a:bodyPr>
          <a:lstStyle/>
          <a:p>
            <a:r>
              <a:rPr lang="en-US" sz="2700" b="1" i="1" cap="none" dirty="0">
                <a:solidFill>
                  <a:srgbClr val="49789D"/>
                </a:solidFill>
              </a:rPr>
              <a:t>An Effectiveness Evaluation Of A Primary Care–embedded Clinical Pharmacist–led Intervention Among Blacks With Diabetes</a:t>
            </a:r>
            <a:br>
              <a:rPr lang="en-US" b="1" i="1" cap="none" dirty="0"/>
            </a:br>
            <a:endParaRPr lang="en-US" i="1" cap="none" dirty="0"/>
          </a:p>
        </p:txBody>
      </p:sp>
      <p:sp>
        <p:nvSpPr>
          <p:cNvPr id="3" name="Content Placeholder 2"/>
          <p:cNvSpPr>
            <a:spLocks noGrp="1"/>
          </p:cNvSpPr>
          <p:nvPr>
            <p:ph idx="1"/>
          </p:nvPr>
        </p:nvSpPr>
        <p:spPr>
          <a:xfrm>
            <a:off x="457200" y="2205582"/>
            <a:ext cx="8153400" cy="4038600"/>
          </a:xfrm>
        </p:spPr>
        <p:txBody>
          <a:bodyPr>
            <a:normAutofit fontScale="32500" lnSpcReduction="20000"/>
          </a:bodyPr>
          <a:lstStyle/>
          <a:p>
            <a:pPr marL="0" indent="0">
              <a:buNone/>
            </a:pPr>
            <a:endParaRPr lang="en-US" sz="6000" i="1" dirty="0"/>
          </a:p>
          <a:p>
            <a:r>
              <a:rPr lang="en-US" sz="6000" dirty="0"/>
              <a:t>Examined impact of a primary care-embedded clinical pharmacist-led intervention on cardiovascular risk factor control (diabetes and blood pressure) among Black patients in a large healthcare system</a:t>
            </a:r>
          </a:p>
          <a:p>
            <a:pPr lvl="1"/>
            <a:r>
              <a:rPr lang="en-US" sz="6000" dirty="0"/>
              <a:t>Co-managed complex patients along with primary care physicians</a:t>
            </a:r>
          </a:p>
          <a:p>
            <a:r>
              <a:rPr lang="en-US" sz="6000" dirty="0"/>
              <a:t>Results:</a:t>
            </a:r>
          </a:p>
          <a:p>
            <a:pPr lvl="1"/>
            <a:r>
              <a:rPr lang="en-US" sz="6000" dirty="0"/>
              <a:t>Improved diabetes control (Hemoglobin A1c)</a:t>
            </a:r>
          </a:p>
          <a:p>
            <a:pPr lvl="1"/>
            <a:r>
              <a:rPr lang="en-US" sz="6000" dirty="0"/>
              <a:t>Insignificant improvements in blood pressure</a:t>
            </a:r>
          </a:p>
          <a:p>
            <a:r>
              <a:rPr lang="en-US" sz="6000" dirty="0"/>
              <a:t>Demonstrated how a team-based primary-care intervention could improve diabetes control in vulnerable patients</a:t>
            </a:r>
            <a:endParaRPr lang="en-US" sz="3750" dirty="0"/>
          </a:p>
          <a:p>
            <a:pPr marL="0" indent="0">
              <a:buNone/>
            </a:pPr>
            <a:endParaRPr lang="en-US" dirty="0"/>
          </a:p>
          <a:p>
            <a:pPr marL="0" indent="0">
              <a:buNone/>
            </a:pPr>
            <a:r>
              <a:rPr lang="en-US" sz="5400" dirty="0" err="1"/>
              <a:t>Narain</a:t>
            </a:r>
            <a:r>
              <a:rPr lang="en-US" sz="5400" dirty="0"/>
              <a:t>, K.D.C., </a:t>
            </a:r>
            <a:r>
              <a:rPr lang="en-US" sz="5400" dirty="0" err="1"/>
              <a:t>Doppee</a:t>
            </a:r>
            <a:r>
              <a:rPr lang="en-US" sz="5400" dirty="0"/>
              <a:t>, D., Li, N. </a:t>
            </a:r>
            <a:r>
              <a:rPr lang="en-US" sz="5400" i="1" dirty="0"/>
              <a:t>et al.</a:t>
            </a:r>
            <a:r>
              <a:rPr lang="en-US" sz="5400" dirty="0"/>
              <a:t>  </a:t>
            </a:r>
            <a:r>
              <a:rPr lang="en-US" sz="5400" i="1" dirty="0"/>
              <a:t>J GEN INTERN MED </a:t>
            </a:r>
            <a:r>
              <a:rPr lang="en-US" sz="5400" b="1" dirty="0"/>
              <a:t>35, </a:t>
            </a:r>
            <a:r>
              <a:rPr lang="en-US" sz="5400" dirty="0"/>
              <a:t>2569–2575 (2020). (</a:t>
            </a:r>
            <a:r>
              <a:rPr lang="en-US" sz="5400" u="sng" dirty="0">
                <a:hlinkClick r:id="rId2"/>
              </a:rPr>
              <a:t>https://pubmed.ncbi.nlm.nih.gov/32144694</a:t>
            </a:r>
            <a:r>
              <a:rPr lang="en-US" sz="5400" u="sng" dirty="0"/>
              <a:t>)</a:t>
            </a:r>
          </a:p>
        </p:txBody>
      </p:sp>
    </p:spTree>
    <p:extLst>
      <p:ext uri="{BB962C8B-B14F-4D97-AF65-F5344CB8AC3E}">
        <p14:creationId xmlns:p14="http://schemas.microsoft.com/office/powerpoint/2010/main" val="850151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7345" y="381000"/>
            <a:ext cx="7009310" cy="1255167"/>
          </a:xfrm>
        </p:spPr>
        <p:txBody>
          <a:bodyPr>
            <a:normAutofit/>
          </a:bodyPr>
          <a:lstStyle/>
          <a:p>
            <a:r>
              <a:rPr lang="en-US" sz="2100" b="1" i="1" cap="none" dirty="0">
                <a:solidFill>
                  <a:srgbClr val="49789D"/>
                </a:solidFill>
              </a:rPr>
              <a:t>Randomized Trial Of Reverse Co-located Integrated Care On Persons With Severe, Persistent Mental Illness In Southern Texas</a:t>
            </a:r>
          </a:p>
        </p:txBody>
      </p:sp>
      <p:sp>
        <p:nvSpPr>
          <p:cNvPr id="3" name="Content Placeholder 2"/>
          <p:cNvSpPr>
            <a:spLocks noGrp="1"/>
          </p:cNvSpPr>
          <p:nvPr>
            <p:ph idx="1"/>
          </p:nvPr>
        </p:nvSpPr>
        <p:spPr>
          <a:xfrm>
            <a:off x="533400" y="2209800"/>
            <a:ext cx="8381999" cy="4267200"/>
          </a:xfrm>
        </p:spPr>
        <p:txBody>
          <a:bodyPr>
            <a:noAutofit/>
          </a:bodyPr>
          <a:lstStyle/>
          <a:p>
            <a:r>
              <a:rPr lang="en-US" sz="1800" dirty="0"/>
              <a:t>Examined effects of physically locating primary care within behavioral health settings (“reverse co-located integrated care”) on persons with severe, persistent mental illness and chronic medical diseases</a:t>
            </a:r>
          </a:p>
          <a:p>
            <a:pPr lvl="1"/>
            <a:r>
              <a:rPr lang="en-US" sz="1600" dirty="0"/>
              <a:t>Predominantly Hispanic population; socioeconomically distressed area</a:t>
            </a:r>
          </a:p>
          <a:p>
            <a:r>
              <a:rPr lang="en-US" sz="1800" dirty="0"/>
              <a:t>Results:</a:t>
            </a:r>
          </a:p>
          <a:p>
            <a:pPr lvl="1"/>
            <a:r>
              <a:rPr lang="en-US" sz="1600" dirty="0"/>
              <a:t>Improved: Systolic blood pressure, diabetes control (Hemoglobin A1c)</a:t>
            </a:r>
          </a:p>
          <a:p>
            <a:pPr lvl="1"/>
            <a:r>
              <a:rPr lang="en-US" sz="1600" dirty="0"/>
              <a:t>No change: Diastolic blood pressure, cholesterol, body mass index, depressive symptoms</a:t>
            </a:r>
          </a:p>
          <a:p>
            <a:r>
              <a:rPr lang="en-US" sz="1800" dirty="0"/>
              <a:t>Showed that co-locating primary care services in mental health centers can improve physical health outcomes for patients with serious persistent mental illness in an underserved community</a:t>
            </a:r>
          </a:p>
          <a:p>
            <a:pPr marL="0" indent="0">
              <a:buNone/>
            </a:pPr>
            <a:r>
              <a:rPr lang="en-US" sz="1600" dirty="0" err="1"/>
              <a:t>Errichetti</a:t>
            </a:r>
            <a:r>
              <a:rPr lang="en-US" sz="1600" dirty="0"/>
              <a:t>, K.S., Flynn, A., </a:t>
            </a:r>
            <a:r>
              <a:rPr lang="en-US" sz="1600" dirty="0" err="1"/>
              <a:t>Gaitan</a:t>
            </a:r>
            <a:r>
              <a:rPr lang="en-US" sz="1600" dirty="0"/>
              <a:t>, E. </a:t>
            </a:r>
            <a:r>
              <a:rPr lang="en-US" sz="1600" i="1" dirty="0"/>
              <a:t>et al.</a:t>
            </a:r>
            <a:r>
              <a:rPr lang="en-US" sz="1600" dirty="0"/>
              <a:t>  </a:t>
            </a:r>
            <a:r>
              <a:rPr lang="en-US" sz="1600" i="1" dirty="0"/>
              <a:t>J GEN INTERN MED </a:t>
            </a:r>
            <a:r>
              <a:rPr lang="en-US" sz="1600" b="1" dirty="0"/>
              <a:t>35, </a:t>
            </a:r>
            <a:r>
              <a:rPr lang="en-US" sz="1600" dirty="0"/>
              <a:t>2035–2042 (2020). </a:t>
            </a:r>
            <a:r>
              <a:rPr lang="en-US" sz="1350" dirty="0"/>
              <a:t>(</a:t>
            </a:r>
            <a:r>
              <a:rPr lang="en-US" sz="1350" u="sng" dirty="0">
                <a:hlinkClick r:id="rId2"/>
              </a:rPr>
              <a:t>https://pubmed.ncbi.nlm.nih.gov/32314132/</a:t>
            </a:r>
            <a:r>
              <a:rPr lang="en-US" sz="1350" dirty="0"/>
              <a:t>)</a:t>
            </a:r>
          </a:p>
        </p:txBody>
      </p:sp>
    </p:spTree>
    <p:extLst>
      <p:ext uri="{BB962C8B-B14F-4D97-AF65-F5344CB8AC3E}">
        <p14:creationId xmlns:p14="http://schemas.microsoft.com/office/powerpoint/2010/main" val="109679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id="{C6DDC2E9-D9F0-4A9B-9097-60FBF587F3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8294" y="990600"/>
            <a:ext cx="7127412" cy="4591132"/>
          </a:xfrm>
        </p:spPr>
      </p:pic>
    </p:spTree>
    <p:extLst>
      <p:ext uri="{BB962C8B-B14F-4D97-AF65-F5344CB8AC3E}">
        <p14:creationId xmlns:p14="http://schemas.microsoft.com/office/powerpoint/2010/main" val="849258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504597"/>
            <a:ext cx="6114464" cy="1131570"/>
          </a:xfrm>
        </p:spPr>
        <p:txBody>
          <a:bodyPr>
            <a:normAutofit/>
          </a:bodyPr>
          <a:lstStyle/>
          <a:p>
            <a:r>
              <a:rPr lang="en-US" sz="2100" b="1" i="1" cap="none" dirty="0">
                <a:solidFill>
                  <a:srgbClr val="49789D"/>
                </a:solidFill>
              </a:rPr>
              <a:t>Effectiveness Of Advance Care Planning Group Visits Among Older Adults In Primary Care</a:t>
            </a:r>
          </a:p>
        </p:txBody>
      </p:sp>
      <p:sp>
        <p:nvSpPr>
          <p:cNvPr id="3" name="Content Placeholder 2"/>
          <p:cNvSpPr>
            <a:spLocks noGrp="1"/>
          </p:cNvSpPr>
          <p:nvPr>
            <p:ph idx="1"/>
          </p:nvPr>
        </p:nvSpPr>
        <p:spPr>
          <a:xfrm>
            <a:off x="533400" y="2286000"/>
            <a:ext cx="8229600" cy="4114800"/>
          </a:xfrm>
        </p:spPr>
        <p:txBody>
          <a:bodyPr>
            <a:normAutofit fontScale="25000" lnSpcReduction="20000"/>
          </a:bodyPr>
          <a:lstStyle/>
          <a:p>
            <a:pPr marL="0" indent="0">
              <a:buNone/>
            </a:pPr>
            <a:endParaRPr lang="en-US" dirty="0"/>
          </a:p>
          <a:p>
            <a:r>
              <a:rPr lang="en-US" sz="7200" dirty="0"/>
              <a:t>Evaluated a primary care-based group visit model to enhance advance care planning</a:t>
            </a:r>
          </a:p>
          <a:p>
            <a:pPr marL="0" indent="0">
              <a:buNone/>
            </a:pPr>
            <a:endParaRPr lang="en-US" sz="7200" dirty="0"/>
          </a:p>
          <a:p>
            <a:r>
              <a:rPr lang="en-US" sz="7200" dirty="0"/>
              <a:t>Results: Increased advance care planning documentation</a:t>
            </a:r>
          </a:p>
          <a:p>
            <a:pPr marL="0" indent="0">
              <a:buNone/>
            </a:pPr>
            <a:endParaRPr lang="en-US" sz="7200" dirty="0"/>
          </a:p>
          <a:p>
            <a:r>
              <a:rPr lang="en-US" sz="7200" dirty="0"/>
              <a:t> Demonstrated that integrating an ACP-focused structured group visit into primary care can increase ACP documentation, medical decision-maker documentation, and readiness to participate in ACP</a:t>
            </a:r>
          </a:p>
          <a:p>
            <a:pPr lvl="1"/>
            <a:endParaRPr lang="en-US" sz="4000" dirty="0"/>
          </a:p>
          <a:p>
            <a:pPr marL="0" indent="0">
              <a:buNone/>
            </a:pPr>
            <a:endParaRPr lang="en-US" sz="4000" dirty="0"/>
          </a:p>
          <a:p>
            <a:pPr marL="0" indent="0">
              <a:buNone/>
            </a:pPr>
            <a:endParaRPr lang="en-US" sz="4000" dirty="0"/>
          </a:p>
          <a:p>
            <a:pPr marL="0" indent="0">
              <a:buNone/>
            </a:pPr>
            <a:r>
              <a:rPr lang="en-US" sz="5600" dirty="0"/>
              <a:t>Lum HD, Dukes J, </a:t>
            </a:r>
            <a:r>
              <a:rPr lang="en-US" sz="5600" dirty="0" err="1"/>
              <a:t>Daddato</a:t>
            </a:r>
            <a:r>
              <a:rPr lang="en-US" sz="5600" dirty="0"/>
              <a:t> AE, Juarez-Colunga E, </a:t>
            </a:r>
            <a:r>
              <a:rPr lang="en-US" sz="5600" dirty="0" err="1"/>
              <a:t>Shanbhag</a:t>
            </a:r>
            <a:r>
              <a:rPr lang="en-US" sz="5600" dirty="0"/>
              <a:t> P, Kutner JS, Levy CR, Sudore RL. J Am </a:t>
            </a:r>
            <a:r>
              <a:rPr lang="en-US" sz="5600" dirty="0" err="1"/>
              <a:t>Geriatr</a:t>
            </a:r>
            <a:r>
              <a:rPr lang="en-US" sz="5600" dirty="0"/>
              <a:t> Soc. 2020 Jul 29. </a:t>
            </a:r>
            <a:r>
              <a:rPr lang="en-US" sz="5600" dirty="0" err="1"/>
              <a:t>doi</a:t>
            </a:r>
            <a:r>
              <a:rPr lang="en-US" sz="5600" dirty="0"/>
              <a:t>: 10.1111/jgs.16694. </a:t>
            </a:r>
            <a:r>
              <a:rPr lang="en-US" sz="5600" dirty="0" err="1"/>
              <a:t>Epub</a:t>
            </a:r>
            <a:r>
              <a:rPr lang="en-US" sz="5600" dirty="0"/>
              <a:t> ahead of print. PMID: 32726475. (</a:t>
            </a:r>
            <a:r>
              <a:rPr lang="en-US" sz="5600" dirty="0">
                <a:hlinkClick r:id="rId2"/>
              </a:rPr>
              <a:t>https://pubmed.ncbi.nlm.nih.gov/32726475/</a:t>
            </a:r>
            <a:r>
              <a:rPr lang="en-US" sz="5600" dirty="0"/>
              <a:t>)</a:t>
            </a:r>
          </a:p>
        </p:txBody>
      </p:sp>
    </p:spTree>
    <p:extLst>
      <p:ext uri="{BB962C8B-B14F-4D97-AF65-F5344CB8AC3E}">
        <p14:creationId xmlns:p14="http://schemas.microsoft.com/office/powerpoint/2010/main" val="2592956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000" dirty="0">
                <a:solidFill>
                  <a:srgbClr val="49789D"/>
                </a:solidFill>
              </a:rPr>
              <a:t>Example of primary care research (PCR): impact of primary care on “output” domains</a:t>
            </a:r>
          </a:p>
        </p:txBody>
      </p:sp>
    </p:spTree>
    <p:extLst>
      <p:ext uri="{BB962C8B-B14F-4D97-AF65-F5344CB8AC3E}">
        <p14:creationId xmlns:p14="http://schemas.microsoft.com/office/powerpoint/2010/main" val="1883415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86600" cy="1295400"/>
          </a:xfrm>
        </p:spPr>
        <p:txBody>
          <a:bodyPr>
            <a:normAutofit/>
          </a:bodyPr>
          <a:lstStyle/>
          <a:p>
            <a:r>
              <a:rPr lang="en-US" sz="2100" b="1" i="1" cap="none" dirty="0">
                <a:solidFill>
                  <a:srgbClr val="49789D"/>
                </a:solidFill>
              </a:rPr>
              <a:t>Quality And Experience Of Outpatient Care In The United States For Adults With Or Without Primary Care</a:t>
            </a:r>
          </a:p>
        </p:txBody>
      </p:sp>
      <p:sp>
        <p:nvSpPr>
          <p:cNvPr id="3" name="Content Placeholder 2"/>
          <p:cNvSpPr>
            <a:spLocks noGrp="1"/>
          </p:cNvSpPr>
          <p:nvPr>
            <p:ph idx="1"/>
          </p:nvPr>
        </p:nvSpPr>
        <p:spPr>
          <a:xfrm>
            <a:off x="582385" y="2057400"/>
            <a:ext cx="7979229" cy="4419600"/>
          </a:xfrm>
        </p:spPr>
        <p:txBody>
          <a:bodyPr>
            <a:normAutofit fontScale="92500" lnSpcReduction="10000"/>
          </a:bodyPr>
          <a:lstStyle/>
          <a:p>
            <a:r>
              <a:rPr lang="en-US" sz="1950" dirty="0"/>
              <a:t>Nationally representative analysis of noninstitutionalized US adults who participated in the Medical Expenditure Panel Survey (MEPS) (2002-2014)</a:t>
            </a:r>
          </a:p>
          <a:p>
            <a:pPr lvl="1"/>
            <a:r>
              <a:rPr lang="en-US" sz="1950" dirty="0"/>
              <a:t>Compared clinical quality and patient experience measures for those with and without primary care</a:t>
            </a:r>
          </a:p>
          <a:p>
            <a:endParaRPr lang="en-US" sz="1950" dirty="0"/>
          </a:p>
          <a:p>
            <a:r>
              <a:rPr lang="en-US" sz="1950" dirty="0"/>
              <a:t> Results: Receipt of primary care associated with receipt of more high-value care, slightly more low-value care and better healthcare access and experience</a:t>
            </a:r>
          </a:p>
          <a:p>
            <a:pPr marL="0" indent="0">
              <a:buNone/>
            </a:pPr>
            <a:endParaRPr lang="en-US" sz="1950" dirty="0"/>
          </a:p>
          <a:p>
            <a:r>
              <a:rPr lang="en-US" sz="1950" dirty="0"/>
              <a:t>Quantified potential benefits of primary care on output domains of quality and experience of care</a:t>
            </a:r>
          </a:p>
          <a:p>
            <a:pPr marL="0" indent="0">
              <a:buNone/>
            </a:pPr>
            <a:endParaRPr lang="en-US" dirty="0"/>
          </a:p>
          <a:p>
            <a:pPr marL="0" indent="0">
              <a:buNone/>
            </a:pPr>
            <a:r>
              <a:rPr lang="en-US" sz="1725" dirty="0"/>
              <a:t>Levine DM, Landon BE, Linder JA. JAMA Intern Med. 2019 Mar 1;179(3):363-372. </a:t>
            </a:r>
            <a:r>
              <a:rPr lang="en-US" sz="1725" dirty="0" err="1"/>
              <a:t>doi</a:t>
            </a:r>
            <a:r>
              <a:rPr lang="en-US" sz="1725" dirty="0"/>
              <a:t>: 10.1001/jamainternmed.2018.6716. (</a:t>
            </a:r>
            <a:r>
              <a:rPr lang="en-US" sz="1725" u="sng" dirty="0">
                <a:hlinkClick r:id="rId2"/>
              </a:rPr>
              <a:t>https://pubmed.ncbi.nlm.nih.gov/30688977</a:t>
            </a:r>
            <a:r>
              <a:rPr lang="en-US" u="sng" dirty="0">
                <a:hlinkClick r:id="rId2"/>
              </a:rPr>
              <a:t>/</a:t>
            </a:r>
            <a:r>
              <a:rPr lang="en-US" dirty="0"/>
              <a:t>)</a:t>
            </a:r>
          </a:p>
        </p:txBody>
      </p:sp>
    </p:spTree>
    <p:extLst>
      <p:ext uri="{BB962C8B-B14F-4D97-AF65-F5344CB8AC3E}">
        <p14:creationId xmlns:p14="http://schemas.microsoft.com/office/powerpoint/2010/main" val="4169388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9789D"/>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2366010"/>
            <a:ext cx="6495464" cy="3806190"/>
          </a:xfrm>
        </p:spPr>
        <p:txBody>
          <a:bodyPr>
            <a:normAutofit/>
          </a:bodyPr>
          <a:lstStyle/>
          <a:p>
            <a:pPr marL="0" indent="0">
              <a:buNone/>
            </a:pPr>
            <a:r>
              <a:rPr lang="en-US" sz="1800" b="1" u="sng" dirty="0"/>
              <a:t>Contact Us</a:t>
            </a:r>
          </a:p>
          <a:p>
            <a:pPr marL="0" indent="0">
              <a:buNone/>
            </a:pPr>
            <a:r>
              <a:rPr lang="en-US" sz="1800" b="1" dirty="0"/>
              <a:t>Toll</a:t>
            </a:r>
            <a:r>
              <a:rPr lang="en-US" sz="1800" dirty="0"/>
              <a:t> </a:t>
            </a:r>
            <a:r>
              <a:rPr lang="en-US" sz="1800" b="1" dirty="0"/>
              <a:t>Free</a:t>
            </a:r>
            <a:r>
              <a:rPr lang="en-US" sz="1800" dirty="0"/>
              <a:t> - 800-822-3060 </a:t>
            </a:r>
          </a:p>
          <a:p>
            <a:pPr marL="0" indent="0">
              <a:buNone/>
            </a:pPr>
            <a:r>
              <a:rPr lang="en-US" sz="1800" b="1" dirty="0"/>
              <a:t>Email</a:t>
            </a:r>
            <a:r>
              <a:rPr lang="en-US" sz="1800" dirty="0"/>
              <a:t> – </a:t>
            </a:r>
            <a:r>
              <a:rPr lang="en-US" sz="1800" u="sng" dirty="0">
                <a:hlinkClick r:id="rId3"/>
              </a:rPr>
              <a:t>info@sgim.org</a:t>
            </a:r>
            <a:endParaRPr lang="en-US" sz="1800" u="sng" dirty="0"/>
          </a:p>
          <a:p>
            <a:pPr marL="0" indent="0">
              <a:buNone/>
            </a:pPr>
            <a:r>
              <a:rPr lang="en-US" sz="1800" b="1" dirty="0"/>
              <a:t>Website </a:t>
            </a:r>
            <a:r>
              <a:rPr lang="en-US" sz="1800" dirty="0"/>
              <a:t>– </a:t>
            </a:r>
            <a:r>
              <a:rPr lang="en-US" sz="1800" dirty="0">
                <a:hlinkClick r:id="rId4"/>
              </a:rPr>
              <a:t>www.sgim.org</a:t>
            </a:r>
            <a:endParaRPr lang="en-US" sz="1800" dirty="0"/>
          </a:p>
          <a:p>
            <a:pPr marL="0" indent="0">
              <a:buNone/>
            </a:pPr>
            <a:endParaRPr lang="en-US" dirty="0"/>
          </a:p>
          <a:p>
            <a:pPr marL="0" indent="0">
              <a:buNone/>
            </a:pPr>
            <a:endParaRPr lang="en-US" sz="1800" dirty="0"/>
          </a:p>
          <a:p>
            <a:pPr marL="0" indent="0">
              <a:buNone/>
            </a:pPr>
            <a:endParaRPr lang="en-US" dirty="0"/>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89" y="339271"/>
            <a:ext cx="2895600" cy="1378857"/>
          </a:xfrm>
          <a:prstGeom prst="rect">
            <a:avLst/>
          </a:prstGeom>
        </p:spPr>
      </p:pic>
    </p:spTree>
    <p:extLst>
      <p:ext uri="{BB962C8B-B14F-4D97-AF65-F5344CB8AC3E}">
        <p14:creationId xmlns:p14="http://schemas.microsoft.com/office/powerpoint/2010/main" val="1906940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DAD19-B07F-4614-9710-9326C0D59527}"/>
              </a:ext>
            </a:extLst>
          </p:cNvPr>
          <p:cNvSpPr/>
          <p:nvPr/>
        </p:nvSpPr>
        <p:spPr>
          <a:xfrm>
            <a:off x="457200" y="2800350"/>
            <a:ext cx="800100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solidFill>
                  <a:srgbClr val="49789D"/>
                </a:solidFill>
              </a:rPr>
              <a:t>Time to Invest in Primary Care Research: Findings from an Independent </a:t>
            </a:r>
          </a:p>
          <a:p>
            <a:pPr algn="ctr"/>
            <a:r>
              <a:rPr lang="en-US" sz="2700" b="1" dirty="0">
                <a:solidFill>
                  <a:srgbClr val="49789D"/>
                </a:solidFill>
              </a:rPr>
              <a:t>Congressionally Mandated Study</a:t>
            </a:r>
            <a:endParaRPr lang="en-US" sz="2700" b="1" dirty="0">
              <a:solidFill>
                <a:srgbClr val="49789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102303-F932-5546-B3FA-7AF2FA7F0C58}"/>
              </a:ext>
            </a:extLst>
          </p:cNvPr>
          <p:cNvPicPr>
            <a:picLocks noChangeAspect="1"/>
          </p:cNvPicPr>
          <p:nvPr/>
        </p:nvPicPr>
        <p:blipFill>
          <a:blip r:embed="rId3"/>
          <a:stretch>
            <a:fillRect/>
          </a:stretch>
        </p:blipFill>
        <p:spPr>
          <a:xfrm>
            <a:off x="6057900" y="6159979"/>
            <a:ext cx="914400" cy="431321"/>
          </a:xfrm>
          <a:prstGeom prst="rect">
            <a:avLst/>
          </a:prstGeom>
        </p:spPr>
      </p:pic>
      <p:pic>
        <p:nvPicPr>
          <p:cNvPr id="6" name="Picture 5">
            <a:extLst>
              <a:ext uri="{FF2B5EF4-FFF2-40B4-BE49-F238E27FC236}">
                <a16:creationId xmlns:a16="http://schemas.microsoft.com/office/drawing/2014/main" id="{02226D1E-921D-3246-A121-E539E8913762}"/>
              </a:ext>
            </a:extLst>
          </p:cNvPr>
          <p:cNvPicPr>
            <a:picLocks noChangeAspect="1"/>
          </p:cNvPicPr>
          <p:nvPr/>
        </p:nvPicPr>
        <p:blipFill>
          <a:blip r:embed="rId4"/>
          <a:stretch>
            <a:fillRect/>
          </a:stretch>
        </p:blipFill>
        <p:spPr>
          <a:xfrm>
            <a:off x="2686050" y="6198037"/>
            <a:ext cx="1485900" cy="450413"/>
          </a:xfrm>
          <a:prstGeom prst="rect">
            <a:avLst/>
          </a:prstGeom>
        </p:spPr>
      </p:pic>
      <p:pic>
        <p:nvPicPr>
          <p:cNvPr id="8" name="Picture 7">
            <a:extLst>
              <a:ext uri="{FF2B5EF4-FFF2-40B4-BE49-F238E27FC236}">
                <a16:creationId xmlns:a16="http://schemas.microsoft.com/office/drawing/2014/main" id="{B9B7C000-19FE-FA46-AF69-8EEEB90B3473}"/>
              </a:ext>
            </a:extLst>
          </p:cNvPr>
          <p:cNvPicPr>
            <a:picLocks noChangeAspect="1"/>
          </p:cNvPicPr>
          <p:nvPr/>
        </p:nvPicPr>
        <p:blipFill>
          <a:blip r:embed="rId5"/>
          <a:stretch>
            <a:fillRect/>
          </a:stretch>
        </p:blipFill>
        <p:spPr>
          <a:xfrm>
            <a:off x="7258050" y="6248400"/>
            <a:ext cx="1552575" cy="279035"/>
          </a:xfrm>
          <a:prstGeom prst="rect">
            <a:avLst/>
          </a:prstGeom>
        </p:spPr>
      </p:pic>
      <p:pic>
        <p:nvPicPr>
          <p:cNvPr id="10" name="Picture 9">
            <a:extLst>
              <a:ext uri="{FF2B5EF4-FFF2-40B4-BE49-F238E27FC236}">
                <a16:creationId xmlns:a16="http://schemas.microsoft.com/office/drawing/2014/main" id="{12AA7F98-CFE3-2445-9086-C076AC31106A}"/>
              </a:ext>
            </a:extLst>
          </p:cNvPr>
          <p:cNvPicPr>
            <a:picLocks noChangeAspect="1"/>
          </p:cNvPicPr>
          <p:nvPr/>
        </p:nvPicPr>
        <p:blipFill>
          <a:blip r:embed="rId6"/>
          <a:stretch>
            <a:fillRect/>
          </a:stretch>
        </p:blipFill>
        <p:spPr>
          <a:xfrm>
            <a:off x="4400550" y="6134100"/>
            <a:ext cx="1485900" cy="550333"/>
          </a:xfrm>
          <a:prstGeom prst="rect">
            <a:avLst/>
          </a:prstGeom>
        </p:spPr>
      </p:pic>
    </p:spTree>
    <p:extLst>
      <p:ext uri="{BB962C8B-B14F-4D97-AF65-F5344CB8AC3E}">
        <p14:creationId xmlns:p14="http://schemas.microsoft.com/office/powerpoint/2010/main" val="1487487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61911A9-CB8E-4EEC-9BD3-B10C988F675A}"/>
              </a:ext>
            </a:extLst>
          </p:cNvPr>
          <p:cNvSpPr>
            <a:spLocks noGrp="1" noChangeArrowheads="1"/>
          </p:cNvSpPr>
          <p:nvPr>
            <p:ph type="title"/>
          </p:nvPr>
        </p:nvSpPr>
        <p:spPr>
          <a:xfrm>
            <a:off x="1485900" y="914400"/>
            <a:ext cx="6172200" cy="742950"/>
          </a:xfrm>
        </p:spPr>
        <p:txBody>
          <a:bodyPr/>
          <a:lstStyle/>
          <a:p>
            <a:pPr eaLnBrk="1" hangingPunct="1"/>
            <a:r>
              <a:rPr lang="en-US" altLang="en-US" b="1"/>
              <a:t>Primary Care Research: </a:t>
            </a:r>
            <a:r>
              <a:rPr lang="en-US" altLang="en-US" sz="2400" b="1" i="1"/>
              <a:t>Neglected &amp; Functionally Homeless </a:t>
            </a:r>
          </a:p>
        </p:txBody>
      </p:sp>
      <p:sp>
        <p:nvSpPr>
          <p:cNvPr id="94211" name="Rectangle 3">
            <a:extLst>
              <a:ext uri="{FF2B5EF4-FFF2-40B4-BE49-F238E27FC236}">
                <a16:creationId xmlns:a16="http://schemas.microsoft.com/office/drawing/2014/main" id="{B5C3543D-287E-439D-99AF-E793A05E0663}"/>
              </a:ext>
            </a:extLst>
          </p:cNvPr>
          <p:cNvSpPr>
            <a:spLocks noGrp="1" noChangeArrowheads="1"/>
          </p:cNvSpPr>
          <p:nvPr>
            <p:ph type="body" idx="1"/>
          </p:nvPr>
        </p:nvSpPr>
        <p:spPr>
          <a:xfrm>
            <a:off x="1343025" y="1943100"/>
            <a:ext cx="5314950" cy="3943350"/>
          </a:xfrm>
        </p:spPr>
        <p:txBody>
          <a:bodyPr/>
          <a:lstStyle/>
          <a:p>
            <a:pPr eaLnBrk="1" hangingPunct="1">
              <a:lnSpc>
                <a:spcPct val="90000"/>
              </a:lnSpc>
              <a:buFontTx/>
              <a:buNone/>
            </a:pPr>
            <a:r>
              <a:rPr lang="en-US" altLang="en-US" sz="1650" b="1">
                <a:solidFill>
                  <a:schemeClr val="accent2"/>
                </a:solidFill>
              </a:rPr>
              <a:t>AHRQ</a:t>
            </a:r>
          </a:p>
          <a:p>
            <a:pPr eaLnBrk="1" hangingPunct="1">
              <a:lnSpc>
                <a:spcPct val="90000"/>
              </a:lnSpc>
            </a:pPr>
            <a:r>
              <a:rPr lang="en-US" altLang="en-US" sz="1500"/>
              <a:t>Congressional mandate to provide a ‘home’ for primary care research, but no funding specific to primary care research</a:t>
            </a:r>
            <a:endParaRPr lang="en-US" altLang="en-US" sz="1650"/>
          </a:p>
          <a:p>
            <a:pPr eaLnBrk="1" hangingPunct="1">
              <a:lnSpc>
                <a:spcPct val="90000"/>
              </a:lnSpc>
              <a:buFontTx/>
              <a:buNone/>
            </a:pPr>
            <a:r>
              <a:rPr lang="en-US" altLang="en-US" sz="1650" b="1">
                <a:solidFill>
                  <a:schemeClr val="accent2"/>
                </a:solidFill>
              </a:rPr>
              <a:t>National Institutes of Health (NIH)</a:t>
            </a:r>
          </a:p>
          <a:p>
            <a:pPr eaLnBrk="1" hangingPunct="1">
              <a:lnSpc>
                <a:spcPct val="90000"/>
              </a:lnSpc>
            </a:pPr>
            <a:r>
              <a:rPr lang="en-US" altLang="en-US" sz="1500"/>
              <a:t>disease-based institutes &amp; centers</a:t>
            </a:r>
          </a:p>
          <a:p>
            <a:pPr eaLnBrk="1" hangingPunct="1">
              <a:lnSpc>
                <a:spcPct val="90000"/>
              </a:lnSpc>
            </a:pPr>
            <a:r>
              <a:rPr lang="en-US" altLang="en-US" sz="1500"/>
              <a:t>greatest supporter of biomedical research in U.S.</a:t>
            </a:r>
          </a:p>
          <a:p>
            <a:pPr eaLnBrk="1" hangingPunct="1">
              <a:lnSpc>
                <a:spcPct val="90000"/>
              </a:lnSpc>
            </a:pPr>
            <a:r>
              <a:rPr lang="en-US" altLang="en-US" sz="1500"/>
              <a:t>uniquely positioned to drive new kinds of research </a:t>
            </a:r>
          </a:p>
          <a:p>
            <a:pPr eaLnBrk="1" hangingPunct="1">
              <a:lnSpc>
                <a:spcPct val="90000"/>
              </a:lnSpc>
            </a:pPr>
            <a:r>
              <a:rPr lang="en-US" altLang="en-US" sz="1500"/>
              <a:t>struggling to get science into practice to improve health</a:t>
            </a:r>
          </a:p>
          <a:p>
            <a:pPr eaLnBrk="1" hangingPunct="1">
              <a:lnSpc>
                <a:spcPct val="90000"/>
              </a:lnSpc>
              <a:buFontTx/>
              <a:buNone/>
            </a:pPr>
            <a:r>
              <a:rPr lang="en-US" altLang="en-US" sz="1650" b="1">
                <a:solidFill>
                  <a:schemeClr val="accent2"/>
                </a:solidFill>
              </a:rPr>
              <a:t>PCORI</a:t>
            </a:r>
          </a:p>
          <a:p>
            <a:pPr eaLnBrk="1" hangingPunct="1">
              <a:lnSpc>
                <a:spcPct val="90000"/>
              </a:lnSpc>
            </a:pPr>
            <a:r>
              <a:rPr lang="en-US" altLang="en-US" sz="1500"/>
              <a:t>Two studies of first rounds of funding revealing little attention to core primary care research or issues</a:t>
            </a:r>
          </a:p>
          <a:p>
            <a:pPr eaLnBrk="1" hangingPunct="1">
              <a:lnSpc>
                <a:spcPct val="90000"/>
              </a:lnSpc>
            </a:pPr>
            <a:r>
              <a:rPr lang="en-US" altLang="en-US" sz="1500"/>
              <a:t>2 lead investigators reviewing all early grants note that only 18% of PCORI studies involve ANY primary care sites, despite over 50% of US healthcare being conducted there</a:t>
            </a:r>
          </a:p>
          <a:p>
            <a:pPr eaLnBrk="1" hangingPunct="1">
              <a:lnSpc>
                <a:spcPct val="90000"/>
              </a:lnSpc>
            </a:pPr>
            <a:endParaRPr lang="en-US" altLang="en-US" sz="1500"/>
          </a:p>
        </p:txBody>
      </p:sp>
      <p:pic>
        <p:nvPicPr>
          <p:cNvPr id="94212" name="Picture 4" descr="nih logo">
            <a:extLst>
              <a:ext uri="{FF2B5EF4-FFF2-40B4-BE49-F238E27FC236}">
                <a16:creationId xmlns:a16="http://schemas.microsoft.com/office/drawing/2014/main" id="{ADE6AA19-10D3-4878-948F-89025B0C4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700" y="2995613"/>
            <a:ext cx="9144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6" descr="question_mark">
            <a:extLst>
              <a:ext uri="{FF2B5EF4-FFF2-40B4-BE49-F238E27FC236}">
                <a16:creationId xmlns:a16="http://schemas.microsoft.com/office/drawing/2014/main" id="{EA5DFEC9-FC42-412F-8728-383E5A37C7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51" y="4743450"/>
            <a:ext cx="745331"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7716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1000"/>
                                        <p:tgtEl>
                                          <p:spTgt spid="94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1000"/>
                                        <p:tgtEl>
                                          <p:spTgt spid="942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42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94211">
                                            <p:txEl>
                                              <p:pRg st="3" end="3"/>
                                            </p:txEl>
                                          </p:spTgt>
                                        </p:tgtEl>
                                        <p:attrNameLst>
                                          <p:attrName>style.visibility</p:attrName>
                                        </p:attrNameLst>
                                      </p:cBhvr>
                                      <p:to>
                                        <p:strVal val="visible"/>
                                      </p:to>
                                    </p:set>
                                    <p:animEffect transition="in" filter="fade">
                                      <p:cBhvr>
                                        <p:cTn id="19" dur="1000"/>
                                        <p:tgtEl>
                                          <p:spTgt spid="94211">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4211">
                                            <p:txEl>
                                              <p:pRg st="4" end="4"/>
                                            </p:txEl>
                                          </p:spTgt>
                                        </p:tgtEl>
                                        <p:attrNameLst>
                                          <p:attrName>style.visibility</p:attrName>
                                        </p:attrNameLst>
                                      </p:cBhvr>
                                      <p:to>
                                        <p:strVal val="visible"/>
                                      </p:to>
                                    </p:set>
                                    <p:animEffect transition="in" filter="fade">
                                      <p:cBhvr>
                                        <p:cTn id="22" dur="1000"/>
                                        <p:tgtEl>
                                          <p:spTgt spid="9421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4211">
                                            <p:txEl>
                                              <p:pRg st="5" end="5"/>
                                            </p:txEl>
                                          </p:spTgt>
                                        </p:tgtEl>
                                        <p:attrNameLst>
                                          <p:attrName>style.visibility</p:attrName>
                                        </p:attrNameLst>
                                      </p:cBhvr>
                                      <p:to>
                                        <p:strVal val="visible"/>
                                      </p:to>
                                    </p:set>
                                    <p:animEffect transition="in" filter="fade">
                                      <p:cBhvr>
                                        <p:cTn id="25" dur="1000"/>
                                        <p:tgtEl>
                                          <p:spTgt spid="94211">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4211">
                                            <p:txEl>
                                              <p:pRg st="6" end="6"/>
                                            </p:txEl>
                                          </p:spTgt>
                                        </p:tgtEl>
                                        <p:attrNameLst>
                                          <p:attrName>style.visibility</p:attrName>
                                        </p:attrNameLst>
                                      </p:cBhvr>
                                      <p:to>
                                        <p:strVal val="visible"/>
                                      </p:to>
                                    </p:set>
                                    <p:animEffect transition="in" filter="fade">
                                      <p:cBhvr>
                                        <p:cTn id="28" dur="1000"/>
                                        <p:tgtEl>
                                          <p:spTgt spid="94211">
                                            <p:txEl>
                                              <p:pRg st="6" end="6"/>
                                            </p:txEl>
                                          </p:spTgt>
                                        </p:tgtEl>
                                      </p:cBhvr>
                                    </p:animEffect>
                                  </p:childTnLst>
                                </p:cTn>
                              </p:par>
                            </p:childTnLst>
                          </p:cTn>
                        </p:par>
                        <p:par>
                          <p:cTn id="29" fill="hold" nodeType="afterGroup">
                            <p:stCondLst>
                              <p:cond delay="1000"/>
                            </p:stCondLst>
                            <p:childTnLst>
                              <p:par>
                                <p:cTn id="30" presetID="10" presetClass="entr" presetSubtype="0" fill="hold" nodeType="afterEffect">
                                  <p:stCondLst>
                                    <p:cond delay="0"/>
                                  </p:stCondLst>
                                  <p:childTnLst>
                                    <p:set>
                                      <p:cBhvr>
                                        <p:cTn id="31" dur="1" fill="hold">
                                          <p:stCondLst>
                                            <p:cond delay="0"/>
                                          </p:stCondLst>
                                        </p:cTn>
                                        <p:tgtEl>
                                          <p:spTgt spid="94212"/>
                                        </p:tgtEl>
                                        <p:attrNameLst>
                                          <p:attrName>style.visibility</p:attrName>
                                        </p:attrNameLst>
                                      </p:cBhvr>
                                      <p:to>
                                        <p:strVal val="visible"/>
                                      </p:to>
                                    </p:set>
                                    <p:animEffect transition="in" filter="fade">
                                      <p:cBhvr>
                                        <p:cTn id="32" dur="2000"/>
                                        <p:tgtEl>
                                          <p:spTgt spid="942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421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94211">
                                            <p:txEl>
                                              <p:pRg st="8" end="8"/>
                                            </p:txEl>
                                          </p:spTgt>
                                        </p:tgtEl>
                                        <p:attrNameLst>
                                          <p:attrName>style.visibility</p:attrName>
                                        </p:attrNameLst>
                                      </p:cBhvr>
                                      <p:to>
                                        <p:strVal val="visible"/>
                                      </p:to>
                                    </p:set>
                                    <p:animEffect transition="in" filter="fade">
                                      <p:cBhvr>
                                        <p:cTn id="41" dur="1000"/>
                                        <p:tgtEl>
                                          <p:spTgt spid="94211">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94211">
                                            <p:txEl>
                                              <p:pRg st="9" end="9"/>
                                            </p:txEl>
                                          </p:spTgt>
                                        </p:tgtEl>
                                        <p:attrNameLst>
                                          <p:attrName>style.visibility</p:attrName>
                                        </p:attrNameLst>
                                      </p:cBhvr>
                                      <p:to>
                                        <p:strVal val="visible"/>
                                      </p:to>
                                    </p:set>
                                    <p:animEffect transition="in" filter="fade">
                                      <p:cBhvr>
                                        <p:cTn id="46" dur="1000"/>
                                        <p:tgtEl>
                                          <p:spTgt spid="94211">
                                            <p:txEl>
                                              <p:pRg st="9" end="9"/>
                                            </p:txEl>
                                          </p:spTgt>
                                        </p:tgtEl>
                                      </p:cBhvr>
                                    </p:animEffect>
                                  </p:childTnLst>
                                </p:cTn>
                              </p:par>
                            </p:childTnLst>
                          </p:cTn>
                        </p:par>
                        <p:par>
                          <p:cTn id="47" fill="hold" nodeType="afterGroup">
                            <p:stCondLst>
                              <p:cond delay="1000"/>
                            </p:stCondLst>
                            <p:childTnLst>
                              <p:par>
                                <p:cTn id="48" presetID="10" presetClass="entr" presetSubtype="0" fill="hold" nodeType="afterEffect">
                                  <p:stCondLst>
                                    <p:cond delay="0"/>
                                  </p:stCondLst>
                                  <p:childTnLst>
                                    <p:set>
                                      <p:cBhvr>
                                        <p:cTn id="49" dur="1" fill="hold">
                                          <p:stCondLst>
                                            <p:cond delay="0"/>
                                          </p:stCondLst>
                                        </p:cTn>
                                        <p:tgtEl>
                                          <p:spTgt spid="94214"/>
                                        </p:tgtEl>
                                        <p:attrNameLst>
                                          <p:attrName>style.visibility</p:attrName>
                                        </p:attrNameLst>
                                      </p:cBhvr>
                                      <p:to>
                                        <p:strVal val="visible"/>
                                      </p:to>
                                    </p:set>
                                    <p:animEffect transition="in" filter="fade">
                                      <p:cBhvr>
                                        <p:cTn id="50" dur="2000"/>
                                        <p:tgtEl>
                                          <p:spTgt spid="9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11">
            <a:extLst>
              <a:ext uri="{FF2B5EF4-FFF2-40B4-BE49-F238E27FC236}">
                <a16:creationId xmlns:a16="http://schemas.microsoft.com/office/drawing/2014/main" id="{44F0170D-6A1B-4FF9-9D24-0AC5B18F0258}"/>
              </a:ext>
            </a:extLst>
          </p:cNvPr>
          <p:cNvSpPr txBox="1">
            <a:spLocks noChangeArrowheads="1"/>
          </p:cNvSpPr>
          <p:nvPr/>
        </p:nvSpPr>
        <p:spPr bwMode="auto">
          <a:xfrm>
            <a:off x="6396377" y="5538241"/>
            <a:ext cx="2438400" cy="830997"/>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rPr>
              <a:t>0.3%</a:t>
            </a:r>
            <a:r>
              <a:rPr lang="en-US" altLang="en-US" sz="2100" b="1" dirty="0">
                <a:solidFill>
                  <a:srgbClr val="FF0000"/>
                </a:solidFill>
                <a:latin typeface="Times New Roman" panose="02020603050405020304" pitchFamily="18" charset="0"/>
              </a:rPr>
              <a:t> grants</a:t>
            </a:r>
          </a:p>
          <a:p>
            <a:pPr eaLnBrk="1" hangingPunct="1">
              <a:spcBef>
                <a:spcPct val="0"/>
              </a:spcBef>
              <a:buFontTx/>
              <a:buNone/>
            </a:pPr>
            <a:r>
              <a:rPr lang="en-US" altLang="en-US" sz="2400" b="1" dirty="0">
                <a:solidFill>
                  <a:srgbClr val="FF0000"/>
                </a:solidFill>
                <a:latin typeface="Times New Roman" panose="02020603050405020304" pitchFamily="18" charset="0"/>
              </a:rPr>
              <a:t>0.2%</a:t>
            </a:r>
            <a:r>
              <a:rPr lang="en-US" altLang="en-US" sz="2100" b="1" dirty="0">
                <a:solidFill>
                  <a:srgbClr val="FF0000"/>
                </a:solidFill>
                <a:latin typeface="Times New Roman" panose="02020603050405020304" pitchFamily="18" charset="0"/>
              </a:rPr>
              <a:t> dollars</a:t>
            </a:r>
          </a:p>
        </p:txBody>
      </p:sp>
      <p:pic>
        <p:nvPicPr>
          <p:cNvPr id="26626" name="Picture 2" descr="magnifying_glass">
            <a:extLst>
              <a:ext uri="{FF2B5EF4-FFF2-40B4-BE49-F238E27FC236}">
                <a16:creationId xmlns:a16="http://schemas.microsoft.com/office/drawing/2014/main" id="{E468CFF0-3A02-46DD-886B-ED06A5BFD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211" t="15790" r="41579" b="35789"/>
          <a:stretch>
            <a:fillRect/>
          </a:stretch>
        </p:blipFill>
        <p:spPr bwMode="auto">
          <a:xfrm>
            <a:off x="6400800" y="4000500"/>
            <a:ext cx="1600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pie">
            <a:extLst>
              <a:ext uri="{FF2B5EF4-FFF2-40B4-BE49-F238E27FC236}">
                <a16:creationId xmlns:a16="http://schemas.microsoft.com/office/drawing/2014/main" id="{5E72EE25-1058-433C-9AE3-D1299FF396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00" b="6721"/>
          <a:stretch>
            <a:fillRect/>
          </a:stretch>
        </p:blipFill>
        <p:spPr bwMode="auto">
          <a:xfrm>
            <a:off x="293914" y="1514001"/>
            <a:ext cx="6000750" cy="536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7">
            <a:extLst>
              <a:ext uri="{FF2B5EF4-FFF2-40B4-BE49-F238E27FC236}">
                <a16:creationId xmlns:a16="http://schemas.microsoft.com/office/drawing/2014/main" id="{0ABE25EA-29B7-4E0F-9F68-1DF69C87FD80}"/>
              </a:ext>
            </a:extLst>
          </p:cNvPr>
          <p:cNvSpPr txBox="1">
            <a:spLocks noChangeArrowheads="1"/>
          </p:cNvSpPr>
          <p:nvPr/>
        </p:nvSpPr>
        <p:spPr bwMode="auto">
          <a:xfrm>
            <a:off x="2800350" y="3429001"/>
            <a:ext cx="20002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26632" name="Text Box 8">
            <a:extLst>
              <a:ext uri="{FF2B5EF4-FFF2-40B4-BE49-F238E27FC236}">
                <a16:creationId xmlns:a16="http://schemas.microsoft.com/office/drawing/2014/main" id="{9F9E3BDC-3FC0-4968-BB1D-26652865F06C}"/>
              </a:ext>
            </a:extLst>
          </p:cNvPr>
          <p:cNvSpPr txBox="1">
            <a:spLocks noChangeArrowheads="1"/>
          </p:cNvSpPr>
          <p:nvPr/>
        </p:nvSpPr>
        <p:spPr bwMode="auto">
          <a:xfrm>
            <a:off x="2628900" y="3546873"/>
            <a:ext cx="2743200" cy="1546577"/>
          </a:xfrm>
          <a:prstGeom prst="rect">
            <a:avLst/>
          </a:prstGeom>
          <a:solidFill>
            <a:schemeClr val="bg1">
              <a:alpha val="50195"/>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50" b="1" dirty="0">
                <a:latin typeface="Times New Roman" panose="02020603050405020304" pitchFamily="18" charset="0"/>
              </a:rPr>
              <a:t>NIH</a:t>
            </a:r>
          </a:p>
          <a:p>
            <a:pPr algn="ctr" eaLnBrk="1" hangingPunct="1">
              <a:spcBef>
                <a:spcPct val="0"/>
              </a:spcBef>
              <a:buFontTx/>
              <a:buNone/>
            </a:pPr>
            <a:r>
              <a:rPr lang="en-US" altLang="en-US" sz="2700" b="1" dirty="0">
                <a:latin typeface="Times New Roman" panose="02020603050405020304" pitchFamily="18" charset="0"/>
              </a:rPr>
              <a:t>46,700 GRANTS</a:t>
            </a:r>
          </a:p>
          <a:p>
            <a:pPr algn="ctr" eaLnBrk="1" hangingPunct="1">
              <a:spcBef>
                <a:spcPct val="0"/>
              </a:spcBef>
              <a:buFontTx/>
              <a:buNone/>
            </a:pPr>
            <a:r>
              <a:rPr lang="en-US" altLang="en-US" sz="2700" b="1" dirty="0">
                <a:latin typeface="Times New Roman" panose="02020603050405020304" pitchFamily="18" charset="0"/>
              </a:rPr>
              <a:t>$20,200M</a:t>
            </a:r>
          </a:p>
        </p:txBody>
      </p:sp>
      <p:sp>
        <p:nvSpPr>
          <p:cNvPr id="26633" name="Text Box 9">
            <a:extLst>
              <a:ext uri="{FF2B5EF4-FFF2-40B4-BE49-F238E27FC236}">
                <a16:creationId xmlns:a16="http://schemas.microsoft.com/office/drawing/2014/main" id="{CE7B7035-945D-418D-93AB-E776E57D9495}"/>
              </a:ext>
            </a:extLst>
          </p:cNvPr>
          <p:cNvSpPr txBox="1">
            <a:spLocks noChangeArrowheads="1"/>
          </p:cNvSpPr>
          <p:nvPr/>
        </p:nvSpPr>
        <p:spPr bwMode="auto">
          <a:xfrm>
            <a:off x="6343650" y="2817019"/>
            <a:ext cx="1371600" cy="1269578"/>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50" b="1">
                <a:latin typeface="Times New Roman" panose="02020603050405020304" pitchFamily="18" charset="0"/>
              </a:rPr>
              <a:t>FM</a:t>
            </a:r>
          </a:p>
          <a:p>
            <a:pPr algn="ctr" eaLnBrk="1" hangingPunct="1">
              <a:spcBef>
                <a:spcPct val="0"/>
              </a:spcBef>
              <a:buFontTx/>
              <a:buNone/>
            </a:pPr>
            <a:r>
              <a:rPr lang="en-US" altLang="en-US" sz="1800" b="1">
                <a:latin typeface="Times New Roman" panose="02020603050405020304" pitchFamily="18" charset="0"/>
              </a:rPr>
              <a:t>154 grants</a:t>
            </a:r>
          </a:p>
          <a:p>
            <a:pPr algn="ctr" eaLnBrk="1" hangingPunct="1">
              <a:spcBef>
                <a:spcPct val="0"/>
              </a:spcBef>
              <a:buFontTx/>
              <a:buNone/>
            </a:pPr>
            <a:r>
              <a:rPr lang="en-US" altLang="en-US" sz="1800" b="1">
                <a:latin typeface="Times New Roman" panose="02020603050405020304" pitchFamily="18" charset="0"/>
              </a:rPr>
              <a:t>$45M</a:t>
            </a:r>
            <a:r>
              <a:rPr lang="en-US" altLang="en-US" sz="1350" b="1">
                <a:latin typeface="Times New Roman" panose="02020603050405020304" pitchFamily="18" charset="0"/>
              </a:rPr>
              <a:t> </a:t>
            </a:r>
          </a:p>
        </p:txBody>
      </p:sp>
      <p:pic>
        <p:nvPicPr>
          <p:cNvPr id="26634" name="Picture 10" descr="pieStrawberry">
            <a:extLst>
              <a:ext uri="{FF2B5EF4-FFF2-40B4-BE49-F238E27FC236}">
                <a16:creationId xmlns:a16="http://schemas.microsoft.com/office/drawing/2014/main" id="{C24B96CA-C463-4092-BD95-32F7AD7F12EE}"/>
              </a:ext>
            </a:extLst>
          </p:cNvPr>
          <p:cNvPicPr>
            <a:picLocks noChangeAspect="1" noChangeArrowheads="1"/>
          </p:cNvPicPr>
          <p:nvPr/>
        </p:nvPicPr>
        <p:blipFill>
          <a:blip r:embed="rId5">
            <a:lum bright="16000"/>
            <a:extLst>
              <a:ext uri="{28A0092B-C50C-407E-A947-70E740481C1C}">
                <a14:useLocalDpi xmlns:a14="http://schemas.microsoft.com/office/drawing/2010/main" val="0"/>
              </a:ext>
            </a:extLst>
          </a:blip>
          <a:srcRect l="-3145" t="16118" r="-3145"/>
          <a:stretch>
            <a:fillRect/>
          </a:stretch>
        </p:blipFill>
        <p:spPr bwMode="auto">
          <a:xfrm>
            <a:off x="6915150" y="4582716"/>
            <a:ext cx="228600" cy="16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2" descr="pieStrawberry">
            <a:extLst>
              <a:ext uri="{FF2B5EF4-FFF2-40B4-BE49-F238E27FC236}">
                <a16:creationId xmlns:a16="http://schemas.microsoft.com/office/drawing/2014/main" id="{82C962D8-FDA1-4CFF-9C7A-4A0B10004DE2}"/>
              </a:ext>
            </a:extLst>
          </p:cNvPr>
          <p:cNvPicPr>
            <a:picLocks noChangeAspect="1" noChangeArrowheads="1"/>
          </p:cNvPicPr>
          <p:nvPr/>
        </p:nvPicPr>
        <p:blipFill>
          <a:blip r:embed="rId6">
            <a:lum bright="16000"/>
            <a:extLst>
              <a:ext uri="{28A0092B-C50C-407E-A947-70E740481C1C}">
                <a14:useLocalDpi xmlns:a14="http://schemas.microsoft.com/office/drawing/2010/main" val="0"/>
              </a:ext>
            </a:extLst>
          </a:blip>
          <a:srcRect l="-3145" t="16118" r="-3145"/>
          <a:stretch>
            <a:fillRect/>
          </a:stretch>
        </p:blipFill>
        <p:spPr bwMode="auto">
          <a:xfrm>
            <a:off x="6572250" y="4343400"/>
            <a:ext cx="914400"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13">
            <a:extLst>
              <a:ext uri="{FF2B5EF4-FFF2-40B4-BE49-F238E27FC236}">
                <a16:creationId xmlns:a16="http://schemas.microsoft.com/office/drawing/2014/main" id="{82698296-F82B-4468-B6EE-5C8349FE806E}"/>
              </a:ext>
            </a:extLst>
          </p:cNvPr>
          <p:cNvSpPr>
            <a:spLocks noChangeArrowheads="1"/>
          </p:cNvSpPr>
          <p:nvPr/>
        </p:nvSpPr>
        <p:spPr bwMode="auto">
          <a:xfrm>
            <a:off x="6507956" y="2149079"/>
            <a:ext cx="16002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700" b="1" dirty="0">
                <a:solidFill>
                  <a:schemeClr val="accent2"/>
                </a:solidFill>
              </a:rPr>
              <a:t>(2006)</a:t>
            </a:r>
            <a:endParaRPr lang="en-US" altLang="en-US" sz="2700" dirty="0">
              <a:solidFill>
                <a:schemeClr val="accent2"/>
              </a:solidFill>
            </a:endParaRPr>
          </a:p>
        </p:txBody>
      </p:sp>
      <p:sp>
        <p:nvSpPr>
          <p:cNvPr id="5131" name="Rectangle 15">
            <a:extLst>
              <a:ext uri="{FF2B5EF4-FFF2-40B4-BE49-F238E27FC236}">
                <a16:creationId xmlns:a16="http://schemas.microsoft.com/office/drawing/2014/main" id="{4B5CEA00-E225-415F-82FE-375A429B0C24}"/>
              </a:ext>
            </a:extLst>
          </p:cNvPr>
          <p:cNvSpPr>
            <a:spLocks noGrp="1" noChangeArrowheads="1"/>
          </p:cNvSpPr>
          <p:nvPr>
            <p:ph type="title"/>
          </p:nvPr>
        </p:nvSpPr>
        <p:spPr>
          <a:xfrm>
            <a:off x="1476647" y="470450"/>
            <a:ext cx="6343650" cy="1072693"/>
          </a:xfrm>
          <a:noFill/>
        </p:spPr>
        <p:txBody>
          <a:bodyPr/>
          <a:lstStyle/>
          <a:p>
            <a:pPr eaLnBrk="1" hangingPunct="1"/>
            <a:r>
              <a:rPr lang="en-US" altLang="en-US" b="1" dirty="0"/>
              <a:t>Summary: All NIH Grants - Results</a:t>
            </a:r>
          </a:p>
        </p:txBody>
      </p:sp>
    </p:spTree>
    <p:extLst>
      <p:ext uri="{BB962C8B-B14F-4D97-AF65-F5344CB8AC3E}">
        <p14:creationId xmlns:p14="http://schemas.microsoft.com/office/powerpoint/2010/main" val="664516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500" fill="hold"/>
                                        <p:tgtEl>
                                          <p:spTgt spid="26627"/>
                                        </p:tgtEl>
                                        <p:attrNameLst>
                                          <p:attrName>ppt_w</p:attrName>
                                        </p:attrNameLst>
                                      </p:cBhvr>
                                      <p:tavLst>
                                        <p:tav tm="0">
                                          <p:val>
                                            <p:fltVal val="0"/>
                                          </p:val>
                                        </p:tav>
                                        <p:tav tm="100000">
                                          <p:val>
                                            <p:strVal val="#ppt_w"/>
                                          </p:val>
                                        </p:tav>
                                      </p:tavLst>
                                    </p:anim>
                                    <p:anim calcmode="lin" valueType="num">
                                      <p:cBhvr>
                                        <p:cTn id="8" dur="500" fill="hold"/>
                                        <p:tgtEl>
                                          <p:spTgt spid="266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6632"/>
                                        </p:tgtEl>
                                        <p:attrNameLst>
                                          <p:attrName>style.visibility</p:attrName>
                                        </p:attrNameLst>
                                      </p:cBhvr>
                                      <p:to>
                                        <p:strVal val="visible"/>
                                      </p:to>
                                    </p:set>
                                    <p:animEffect transition="in" filter="box(in)">
                                      <p:cBhvr>
                                        <p:cTn id="13" dur="500"/>
                                        <p:tgtEl>
                                          <p:spTgt spid="26632"/>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66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66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6633"/>
                                        </p:tgtEl>
                                        <p:attrNameLst>
                                          <p:attrName>style.visibility</p:attrName>
                                        </p:attrNameLst>
                                      </p:cBhvr>
                                      <p:to>
                                        <p:strVal val="visible"/>
                                      </p:to>
                                    </p:set>
                                    <p:animEffect transition="in" filter="box(in)">
                                      <p:cBhvr>
                                        <p:cTn id="25" dur="500"/>
                                        <p:tgtEl>
                                          <p:spTgt spid="266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26626"/>
                                        </p:tgtEl>
                                        <p:attrNameLst>
                                          <p:attrName>style.visibility</p:attrName>
                                        </p:attrNameLst>
                                      </p:cBhvr>
                                      <p:to>
                                        <p:strVal val="visible"/>
                                      </p:to>
                                    </p:set>
                                    <p:anim calcmode="lin" valueType="num">
                                      <p:cBhvr additive="base">
                                        <p:cTn id="30" dur="500" fill="hold"/>
                                        <p:tgtEl>
                                          <p:spTgt spid="26626"/>
                                        </p:tgtEl>
                                        <p:attrNameLst>
                                          <p:attrName>ppt_x</p:attrName>
                                        </p:attrNameLst>
                                      </p:cBhvr>
                                      <p:tavLst>
                                        <p:tav tm="0">
                                          <p:val>
                                            <p:strVal val="1+#ppt_w/2"/>
                                          </p:val>
                                        </p:tav>
                                        <p:tav tm="100000">
                                          <p:val>
                                            <p:strVal val="#ppt_x"/>
                                          </p:val>
                                        </p:tav>
                                      </p:tavLst>
                                    </p:anim>
                                    <p:anim calcmode="lin" valueType="num">
                                      <p:cBhvr additive="base">
                                        <p:cTn id="31" dur="500" fill="hold"/>
                                        <p:tgtEl>
                                          <p:spTgt spid="26626"/>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500"/>
                            </p:stCondLst>
                            <p:childTnLst>
                              <p:par>
                                <p:cTn id="33" presetID="23" presetClass="entr" presetSubtype="16" fill="hold" nodeType="afterEffect">
                                  <p:stCondLst>
                                    <p:cond delay="0"/>
                                  </p:stCondLst>
                                  <p:childTnLst>
                                    <p:set>
                                      <p:cBhvr>
                                        <p:cTn id="34" dur="1" fill="hold">
                                          <p:stCondLst>
                                            <p:cond delay="0"/>
                                          </p:stCondLst>
                                        </p:cTn>
                                        <p:tgtEl>
                                          <p:spTgt spid="26636"/>
                                        </p:tgtEl>
                                        <p:attrNameLst>
                                          <p:attrName>style.visibility</p:attrName>
                                        </p:attrNameLst>
                                      </p:cBhvr>
                                      <p:to>
                                        <p:strVal val="visible"/>
                                      </p:to>
                                    </p:set>
                                    <p:anim calcmode="lin" valueType="num">
                                      <p:cBhvr>
                                        <p:cTn id="35" dur="500" fill="hold"/>
                                        <p:tgtEl>
                                          <p:spTgt spid="26636"/>
                                        </p:tgtEl>
                                        <p:attrNameLst>
                                          <p:attrName>ppt_w</p:attrName>
                                        </p:attrNameLst>
                                      </p:cBhvr>
                                      <p:tavLst>
                                        <p:tav tm="0">
                                          <p:val>
                                            <p:fltVal val="0"/>
                                          </p:val>
                                        </p:tav>
                                        <p:tav tm="100000">
                                          <p:val>
                                            <p:strVal val="#ppt_w"/>
                                          </p:val>
                                        </p:tav>
                                      </p:tavLst>
                                    </p:anim>
                                    <p:anim calcmode="lin" valueType="num">
                                      <p:cBhvr>
                                        <p:cTn id="36" dur="500" fill="hold"/>
                                        <p:tgtEl>
                                          <p:spTgt spid="26636"/>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3" presetClass="entr" presetSubtype="16" fill="hold" grpId="0" nodeType="afterEffect">
                                  <p:stCondLst>
                                    <p:cond delay="0"/>
                                  </p:stCondLst>
                                  <p:childTnLst>
                                    <p:set>
                                      <p:cBhvr>
                                        <p:cTn id="39" dur="1" fill="hold">
                                          <p:stCondLst>
                                            <p:cond delay="0"/>
                                          </p:stCondLst>
                                        </p:cTn>
                                        <p:tgtEl>
                                          <p:spTgt spid="26635"/>
                                        </p:tgtEl>
                                        <p:attrNameLst>
                                          <p:attrName>style.visibility</p:attrName>
                                        </p:attrNameLst>
                                      </p:cBhvr>
                                      <p:to>
                                        <p:strVal val="visible"/>
                                      </p:to>
                                    </p:set>
                                    <p:anim calcmode="lin" valueType="num">
                                      <p:cBhvr>
                                        <p:cTn id="40" dur="500" fill="hold"/>
                                        <p:tgtEl>
                                          <p:spTgt spid="26635"/>
                                        </p:tgtEl>
                                        <p:attrNameLst>
                                          <p:attrName>ppt_w</p:attrName>
                                        </p:attrNameLst>
                                      </p:cBhvr>
                                      <p:tavLst>
                                        <p:tav tm="0">
                                          <p:val>
                                            <p:fltVal val="0"/>
                                          </p:val>
                                        </p:tav>
                                        <p:tav tm="100000">
                                          <p:val>
                                            <p:strVal val="#ppt_w"/>
                                          </p:val>
                                        </p:tav>
                                      </p:tavLst>
                                    </p:anim>
                                    <p:anim calcmode="lin" valueType="num">
                                      <p:cBhvr>
                                        <p:cTn id="41" dur="500" fill="hold"/>
                                        <p:tgtEl>
                                          <p:spTgt spid="266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32" grpId="0" animBg="1"/>
      <p:bldP spid="26633" grpId="0" animBg="1"/>
      <p:bldP spid="2663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CBA8B05-4091-4058-958B-EDBE6F75FC6B}"/>
              </a:ext>
            </a:extLst>
          </p:cNvPr>
          <p:cNvSpPr>
            <a:spLocks noGrp="1" noChangeArrowheads="1"/>
          </p:cNvSpPr>
          <p:nvPr>
            <p:ph type="title"/>
          </p:nvPr>
        </p:nvSpPr>
        <p:spPr>
          <a:xfrm>
            <a:off x="304800" y="274638"/>
            <a:ext cx="8382000" cy="1401762"/>
          </a:xfrm>
        </p:spPr>
        <p:txBody>
          <a:bodyPr/>
          <a:lstStyle/>
          <a:p>
            <a:r>
              <a:rPr lang="en-US" altLang="en-US" dirty="0"/>
              <a:t>Not improving</a:t>
            </a:r>
            <a:br>
              <a:rPr lang="en-US" altLang="en-US" dirty="0"/>
            </a:br>
            <a:r>
              <a:rPr lang="en-US" altLang="en-US" sz="2100" dirty="0"/>
              <a:t>(as 2016, 2019 Studies of NIH Funding confirm)</a:t>
            </a:r>
            <a:endParaRPr lang="en-US" altLang="en-US" dirty="0"/>
          </a:p>
        </p:txBody>
      </p:sp>
      <p:pic>
        <p:nvPicPr>
          <p:cNvPr id="7171" name="Content Placeholder 4">
            <a:extLst>
              <a:ext uri="{FF2B5EF4-FFF2-40B4-BE49-F238E27FC236}">
                <a16:creationId xmlns:a16="http://schemas.microsoft.com/office/drawing/2014/main" id="{1A02A021-7E73-4698-9867-F962056957B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68864" t="21819" r="15454" b="9058"/>
          <a:stretch>
            <a:fillRect/>
          </a:stretch>
        </p:blipFill>
        <p:spPr>
          <a:xfrm rot="180000">
            <a:off x="4700588" y="2012156"/>
            <a:ext cx="3200400" cy="3968354"/>
          </a:xfrm>
        </p:spPr>
      </p:pic>
      <p:pic>
        <p:nvPicPr>
          <p:cNvPr id="4" name="Picture 3">
            <a:extLst>
              <a:ext uri="{FF2B5EF4-FFF2-40B4-BE49-F238E27FC236}">
                <a16:creationId xmlns:a16="http://schemas.microsoft.com/office/drawing/2014/main" id="{41926E15-3280-4D63-926E-0ED70B1BEB67}"/>
              </a:ext>
            </a:extLst>
          </p:cNvPr>
          <p:cNvPicPr>
            <a:picLocks noChangeAspect="1"/>
          </p:cNvPicPr>
          <p:nvPr/>
        </p:nvPicPr>
        <p:blipFill rotWithShape="1">
          <a:blip r:embed="rId4"/>
          <a:srcRect l="65833" t="14445" r="16667" b="41111"/>
          <a:stretch/>
        </p:blipFill>
        <p:spPr>
          <a:xfrm>
            <a:off x="1200150" y="2857500"/>
            <a:ext cx="3986213" cy="2847297"/>
          </a:xfrm>
          <a:prstGeom prst="rect">
            <a:avLst/>
          </a:prstGeom>
          <a:scene3d>
            <a:camera prst="orthographicFront">
              <a:rot lat="0" lon="0" rev="600000"/>
            </a:camera>
            <a:lightRig rig="threePt" dir="t"/>
          </a:scene3d>
        </p:spPr>
      </p:pic>
    </p:spTree>
    <p:extLst>
      <p:ext uri="{BB962C8B-B14F-4D97-AF65-F5344CB8AC3E}">
        <p14:creationId xmlns:p14="http://schemas.microsoft.com/office/powerpoint/2010/main" val="2185011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EC9A083A-31AA-40F7-9A96-39A9E06BCB26}"/>
              </a:ext>
            </a:extLst>
          </p:cNvPr>
          <p:cNvSpPr>
            <a:spLocks noChangeArrowheads="1"/>
          </p:cNvSpPr>
          <p:nvPr/>
        </p:nvSpPr>
        <p:spPr bwMode="auto">
          <a:xfrm>
            <a:off x="1143000" y="1581931"/>
            <a:ext cx="4171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chemeClr val="accent2"/>
                </a:solidFill>
              </a:rPr>
              <a:t>The Bad News:</a:t>
            </a:r>
          </a:p>
        </p:txBody>
      </p:sp>
      <p:pic>
        <p:nvPicPr>
          <p:cNvPr id="62468" name="Picture 4" descr="Board%20Room">
            <a:extLst>
              <a:ext uri="{FF2B5EF4-FFF2-40B4-BE49-F238E27FC236}">
                <a16:creationId xmlns:a16="http://schemas.microsoft.com/office/drawing/2014/main" id="{37157589-EFC4-4D15-A99B-55BAABA3F73F}"/>
              </a:ext>
            </a:extLst>
          </p:cNvPr>
          <p:cNvPicPr>
            <a:picLocks noChangeAspect="1" noChangeArrowheads="1"/>
          </p:cNvPicPr>
          <p:nvPr/>
        </p:nvPicPr>
        <p:blipFill>
          <a:blip r:embed="rId3">
            <a:lum bright="20000"/>
            <a:extLst>
              <a:ext uri="{28A0092B-C50C-407E-A947-70E740481C1C}">
                <a14:useLocalDpi xmlns:a14="http://schemas.microsoft.com/office/drawing/2010/main" val="0"/>
              </a:ext>
            </a:extLst>
          </a:blip>
          <a:srcRect l="8708" t="30032"/>
          <a:stretch>
            <a:fillRect/>
          </a:stretch>
        </p:blipFill>
        <p:spPr bwMode="auto">
          <a:xfrm>
            <a:off x="160626" y="2003208"/>
            <a:ext cx="8572068" cy="492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AutoShape 8">
            <a:extLst>
              <a:ext uri="{FF2B5EF4-FFF2-40B4-BE49-F238E27FC236}">
                <a16:creationId xmlns:a16="http://schemas.microsoft.com/office/drawing/2014/main" id="{AAA59E35-C3AB-4289-817A-AFCB5A92E6EC}"/>
              </a:ext>
            </a:extLst>
          </p:cNvPr>
          <p:cNvSpPr>
            <a:spLocks noChangeArrowheads="1"/>
          </p:cNvSpPr>
          <p:nvPr/>
        </p:nvSpPr>
        <p:spPr bwMode="auto">
          <a:xfrm rot="10800000">
            <a:off x="3611110" y="2823272"/>
            <a:ext cx="3809311" cy="971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245 w 21600"/>
              <a:gd name="T13" fmla="*/ 4245 h 21600"/>
              <a:gd name="T14" fmla="*/ 17355 w 21600"/>
              <a:gd name="T15" fmla="*/ 17355 h 21600"/>
            </a:gdLst>
            <a:ahLst/>
            <a:cxnLst>
              <a:cxn ang="T8">
                <a:pos x="T0" y="T1"/>
              </a:cxn>
              <a:cxn ang="T9">
                <a:pos x="T2" y="T3"/>
              </a:cxn>
              <a:cxn ang="T10">
                <a:pos x="T4" y="T5"/>
              </a:cxn>
              <a:cxn ang="T11">
                <a:pos x="T6" y="T7"/>
              </a:cxn>
            </a:cxnLst>
            <a:rect l="T12" t="T13" r="T14" b="T15"/>
            <a:pathLst>
              <a:path w="21600" h="21600">
                <a:moveTo>
                  <a:pt x="0" y="0"/>
                </a:moveTo>
                <a:lnTo>
                  <a:pt x="4890" y="21600"/>
                </a:lnTo>
                <a:lnTo>
                  <a:pt x="16710" y="21600"/>
                </a:lnTo>
                <a:lnTo>
                  <a:pt x="21600" y="0"/>
                </a:lnTo>
                <a:lnTo>
                  <a:pt x="0" y="0"/>
                </a:lnTo>
                <a:close/>
              </a:path>
            </a:pathLst>
          </a:custGeom>
          <a:solidFill>
            <a:schemeClr val="bg1">
              <a:alpha val="25098"/>
            </a:scheme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62470" name="Text Box 6">
            <a:extLst>
              <a:ext uri="{FF2B5EF4-FFF2-40B4-BE49-F238E27FC236}">
                <a16:creationId xmlns:a16="http://schemas.microsoft.com/office/drawing/2014/main" id="{B85BCD36-E666-403D-9F14-D32FA393BE9B}"/>
              </a:ext>
            </a:extLst>
          </p:cNvPr>
          <p:cNvSpPr txBox="1">
            <a:spLocks noChangeArrowheads="1"/>
          </p:cNvSpPr>
          <p:nvPr/>
        </p:nvSpPr>
        <p:spPr bwMode="auto">
          <a:xfrm>
            <a:off x="3318938" y="2829836"/>
            <a:ext cx="4558683" cy="807913"/>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300" b="1">
                <a:latin typeface="Times New Roman" panose="02020603050405020304" pitchFamily="18" charset="0"/>
              </a:rPr>
              <a:t>NIH</a:t>
            </a:r>
          </a:p>
          <a:p>
            <a:pPr algn="ctr" eaLnBrk="1" hangingPunct="1">
              <a:spcBef>
                <a:spcPct val="0"/>
              </a:spcBef>
              <a:buFontTx/>
              <a:buNone/>
            </a:pPr>
            <a:r>
              <a:rPr lang="en-US" altLang="en-US" sz="1950" b="1">
                <a:latin typeface="Times New Roman" panose="02020603050405020304" pitchFamily="18" charset="0"/>
              </a:rPr>
              <a:t>295 </a:t>
            </a:r>
            <a:r>
              <a:rPr lang="en-US" altLang="en-US" sz="1350" b="1">
                <a:latin typeface="Times New Roman" panose="02020603050405020304" pitchFamily="18" charset="0"/>
              </a:rPr>
              <a:t>committees*,  </a:t>
            </a:r>
            <a:r>
              <a:rPr lang="en-US" altLang="en-US" sz="1950" b="1">
                <a:latin typeface="Times New Roman" panose="02020603050405020304" pitchFamily="18" charset="0"/>
              </a:rPr>
              <a:t>5,464</a:t>
            </a:r>
            <a:r>
              <a:rPr lang="en-US" altLang="en-US" sz="1350" b="1">
                <a:latin typeface="Times New Roman" panose="02020603050405020304" pitchFamily="18" charset="0"/>
              </a:rPr>
              <a:t> members</a:t>
            </a:r>
          </a:p>
        </p:txBody>
      </p:sp>
      <p:pic>
        <p:nvPicPr>
          <p:cNvPr id="62479" name="Picture 15" descr="magnifying_glass">
            <a:extLst>
              <a:ext uri="{FF2B5EF4-FFF2-40B4-BE49-F238E27FC236}">
                <a16:creationId xmlns:a16="http://schemas.microsoft.com/office/drawing/2014/main" id="{EDCCCCB5-DE19-4933-9F9F-D2C054FBF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95" t="15790" r="39999" b="8421"/>
          <a:stretch>
            <a:fillRect/>
          </a:stretch>
        </p:blipFill>
        <p:spPr bwMode="auto">
          <a:xfrm>
            <a:off x="6598012" y="3978053"/>
            <a:ext cx="2136859" cy="23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14" descr="KidsChairs">
            <a:extLst>
              <a:ext uri="{FF2B5EF4-FFF2-40B4-BE49-F238E27FC236}">
                <a16:creationId xmlns:a16="http://schemas.microsoft.com/office/drawing/2014/main" id="{42620BE1-BD79-4108-8A62-7156E3BCA3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200" t="-10934" r="-1335" b="-8534"/>
          <a:stretch>
            <a:fillRect/>
          </a:stretch>
        </p:blipFill>
        <p:spPr bwMode="auto">
          <a:xfrm>
            <a:off x="7538648" y="4648146"/>
            <a:ext cx="453273" cy="51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0" name="Text Box 16">
            <a:extLst>
              <a:ext uri="{FF2B5EF4-FFF2-40B4-BE49-F238E27FC236}">
                <a16:creationId xmlns:a16="http://schemas.microsoft.com/office/drawing/2014/main" id="{C9C182B1-DFA3-4E57-9A7E-3FBCAA5E37B2}"/>
              </a:ext>
            </a:extLst>
          </p:cNvPr>
          <p:cNvSpPr txBox="1">
            <a:spLocks noChangeArrowheads="1"/>
          </p:cNvSpPr>
          <p:nvPr/>
        </p:nvSpPr>
        <p:spPr bwMode="auto">
          <a:xfrm>
            <a:off x="5423219" y="4104363"/>
            <a:ext cx="1311402" cy="1107996"/>
          </a:xfrm>
          <a:prstGeom prst="rect">
            <a:avLst/>
          </a:prstGeom>
          <a:solidFill>
            <a:srgbClr val="99CCFF">
              <a:alpha val="5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000" b="1" dirty="0">
                <a:latin typeface="Times New Roman" panose="02020603050405020304" pitchFamily="18" charset="0"/>
              </a:rPr>
              <a:t>FM</a:t>
            </a:r>
          </a:p>
          <a:p>
            <a:pPr eaLnBrk="1" hangingPunct="1">
              <a:spcBef>
                <a:spcPct val="0"/>
              </a:spcBef>
              <a:buFontTx/>
              <a:buNone/>
            </a:pPr>
            <a:r>
              <a:rPr lang="en-US" altLang="en-US" sz="1800" b="1" dirty="0">
                <a:latin typeface="Times New Roman" panose="02020603050405020304" pitchFamily="18" charset="0"/>
              </a:rPr>
              <a:t>19</a:t>
            </a:r>
            <a:r>
              <a:rPr lang="en-US" altLang="en-US" sz="1200" b="1" dirty="0">
                <a:latin typeface="Times New Roman" panose="02020603050405020304" pitchFamily="18" charset="0"/>
              </a:rPr>
              <a:t> committees</a:t>
            </a:r>
          </a:p>
          <a:p>
            <a:pPr eaLnBrk="1" hangingPunct="1">
              <a:spcBef>
                <a:spcPct val="0"/>
              </a:spcBef>
              <a:buFontTx/>
              <a:buNone/>
            </a:pPr>
            <a:r>
              <a:rPr lang="en-US" altLang="en-US" sz="1800" b="1" dirty="0">
                <a:latin typeface="Times New Roman" panose="02020603050405020304" pitchFamily="18" charset="0"/>
              </a:rPr>
              <a:t>21 </a:t>
            </a:r>
            <a:r>
              <a:rPr lang="en-US" altLang="en-US" sz="1200" b="1" dirty="0">
                <a:latin typeface="Times New Roman" panose="02020603050405020304" pitchFamily="18" charset="0"/>
              </a:rPr>
              <a:t>members</a:t>
            </a:r>
          </a:p>
        </p:txBody>
      </p:sp>
      <p:sp>
        <p:nvSpPr>
          <p:cNvPr id="62481" name="Text Box 17">
            <a:extLst>
              <a:ext uri="{FF2B5EF4-FFF2-40B4-BE49-F238E27FC236}">
                <a16:creationId xmlns:a16="http://schemas.microsoft.com/office/drawing/2014/main" id="{94D82235-B4A3-4BCA-861E-A1628E383233}"/>
              </a:ext>
            </a:extLst>
          </p:cNvPr>
          <p:cNvSpPr txBox="1">
            <a:spLocks noChangeArrowheads="1"/>
          </p:cNvSpPr>
          <p:nvPr/>
        </p:nvSpPr>
        <p:spPr bwMode="auto">
          <a:xfrm>
            <a:off x="6679394" y="5494144"/>
            <a:ext cx="1998327" cy="738664"/>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100" b="1">
                <a:solidFill>
                  <a:schemeClr val="accent2"/>
                </a:solidFill>
                <a:latin typeface="Times New Roman" panose="02020603050405020304" pitchFamily="18" charset="0"/>
              </a:rPr>
              <a:t>6.4% </a:t>
            </a:r>
            <a:r>
              <a:rPr lang="en-US" altLang="en-US" sz="1500" b="1">
                <a:solidFill>
                  <a:schemeClr val="accent2"/>
                </a:solidFill>
                <a:latin typeface="Times New Roman" panose="02020603050405020304" pitchFamily="18" charset="0"/>
              </a:rPr>
              <a:t>committees</a:t>
            </a:r>
          </a:p>
          <a:p>
            <a:pPr eaLnBrk="1" hangingPunct="1">
              <a:spcBef>
                <a:spcPct val="0"/>
              </a:spcBef>
              <a:buFontTx/>
              <a:buNone/>
            </a:pPr>
            <a:r>
              <a:rPr lang="en-US" altLang="en-US" sz="2100" b="1">
                <a:solidFill>
                  <a:schemeClr val="accent2"/>
                </a:solidFill>
                <a:latin typeface="Times New Roman" panose="02020603050405020304" pitchFamily="18" charset="0"/>
              </a:rPr>
              <a:t>0.4% </a:t>
            </a:r>
            <a:r>
              <a:rPr lang="en-US" altLang="en-US" sz="1500" b="1">
                <a:solidFill>
                  <a:schemeClr val="accent2"/>
                </a:solidFill>
                <a:latin typeface="Times New Roman" panose="02020603050405020304" pitchFamily="18" charset="0"/>
              </a:rPr>
              <a:t>members</a:t>
            </a:r>
          </a:p>
        </p:txBody>
      </p:sp>
      <p:pic>
        <p:nvPicPr>
          <p:cNvPr id="62482" name="Picture 18" descr="KidsChairs">
            <a:extLst>
              <a:ext uri="{FF2B5EF4-FFF2-40B4-BE49-F238E27FC236}">
                <a16:creationId xmlns:a16="http://schemas.microsoft.com/office/drawing/2014/main" id="{01B42EE3-216E-4B7D-9BC0-83A437460B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200" t="3999" r="13599" b="6400"/>
          <a:stretch>
            <a:fillRect/>
          </a:stretch>
        </p:blipFill>
        <p:spPr bwMode="auto">
          <a:xfrm>
            <a:off x="7320595" y="4366322"/>
            <a:ext cx="728476" cy="97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21">
            <a:extLst>
              <a:ext uri="{FF2B5EF4-FFF2-40B4-BE49-F238E27FC236}">
                <a16:creationId xmlns:a16="http://schemas.microsoft.com/office/drawing/2014/main" id="{F2F41FF4-AA30-4FF8-855A-0654F239EA0C}"/>
              </a:ext>
            </a:extLst>
          </p:cNvPr>
          <p:cNvSpPr>
            <a:spLocks noGrp="1" noChangeArrowheads="1"/>
          </p:cNvSpPr>
          <p:nvPr>
            <p:ph type="title"/>
          </p:nvPr>
        </p:nvSpPr>
        <p:spPr>
          <a:xfrm>
            <a:off x="990600" y="467916"/>
            <a:ext cx="7010400" cy="1075133"/>
          </a:xfrm>
          <a:noFill/>
        </p:spPr>
        <p:txBody>
          <a:bodyPr/>
          <a:lstStyle/>
          <a:p>
            <a:pPr eaLnBrk="1" hangingPunct="1"/>
            <a:r>
              <a:rPr lang="en-US" altLang="en-US" b="1" dirty="0"/>
              <a:t>Committees - Results</a:t>
            </a:r>
          </a:p>
        </p:txBody>
      </p:sp>
    </p:spTree>
    <p:extLst>
      <p:ext uri="{BB962C8B-B14F-4D97-AF65-F5344CB8AC3E}">
        <p14:creationId xmlns:p14="http://schemas.microsoft.com/office/powerpoint/2010/main" val="321280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500" fill="hold"/>
                                        <p:tgtEl>
                                          <p:spTgt spid="62468"/>
                                        </p:tgtEl>
                                        <p:attrNameLst>
                                          <p:attrName>ppt_w</p:attrName>
                                        </p:attrNameLst>
                                      </p:cBhvr>
                                      <p:tavLst>
                                        <p:tav tm="0">
                                          <p:val>
                                            <p:fltVal val="0"/>
                                          </p:val>
                                        </p:tav>
                                        <p:tav tm="100000">
                                          <p:val>
                                            <p:strVal val="#ppt_w"/>
                                          </p:val>
                                        </p:tav>
                                      </p:tavLst>
                                    </p:anim>
                                    <p:anim calcmode="lin" valueType="num">
                                      <p:cBhvr>
                                        <p:cTn id="8" dur="500" fill="hold"/>
                                        <p:tgtEl>
                                          <p:spTgt spid="6246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62472"/>
                                        </p:tgtEl>
                                        <p:attrNameLst>
                                          <p:attrName>style.visibility</p:attrName>
                                        </p:attrNameLst>
                                      </p:cBhvr>
                                      <p:to>
                                        <p:strVal val="visible"/>
                                      </p:to>
                                    </p:set>
                                    <p:animEffect transition="in" filter="box(in)">
                                      <p:cBhvr>
                                        <p:cTn id="13" dur="500"/>
                                        <p:tgtEl>
                                          <p:spTgt spid="6247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2470"/>
                                        </p:tgtEl>
                                        <p:attrNameLst>
                                          <p:attrName>style.visibility</p:attrName>
                                        </p:attrNameLst>
                                      </p:cBhvr>
                                      <p:to>
                                        <p:strVal val="visible"/>
                                      </p:to>
                                    </p:set>
                                    <p:animEffect transition="in" filter="box(in)">
                                      <p:cBhvr>
                                        <p:cTn id="16" dur="500"/>
                                        <p:tgtEl>
                                          <p:spTgt spid="624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247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2480"/>
                                        </p:tgtEl>
                                        <p:attrNameLst>
                                          <p:attrName>style.visibility</p:attrName>
                                        </p:attrNameLst>
                                      </p:cBhvr>
                                      <p:to>
                                        <p:strVal val="visible"/>
                                      </p:to>
                                    </p:set>
                                    <p:animEffect transition="in" filter="box(in)">
                                      <p:cBhvr>
                                        <p:cTn id="25" dur="500"/>
                                        <p:tgtEl>
                                          <p:spTgt spid="6248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childTnLst>
                                    <p:set>
                                      <p:cBhvr>
                                        <p:cTn id="29" dur="1" fill="hold">
                                          <p:stCondLst>
                                            <p:cond delay="0"/>
                                          </p:stCondLst>
                                        </p:cTn>
                                        <p:tgtEl>
                                          <p:spTgt spid="62479"/>
                                        </p:tgtEl>
                                        <p:attrNameLst>
                                          <p:attrName>style.visibility</p:attrName>
                                        </p:attrNameLst>
                                      </p:cBhvr>
                                      <p:to>
                                        <p:strVal val="visible"/>
                                      </p:to>
                                    </p:set>
                                    <p:anim calcmode="lin" valueType="num">
                                      <p:cBhvr additive="base">
                                        <p:cTn id="30" dur="500" fill="hold"/>
                                        <p:tgtEl>
                                          <p:spTgt spid="62479"/>
                                        </p:tgtEl>
                                        <p:attrNameLst>
                                          <p:attrName>ppt_x</p:attrName>
                                        </p:attrNameLst>
                                      </p:cBhvr>
                                      <p:tavLst>
                                        <p:tav tm="0">
                                          <p:val>
                                            <p:strVal val="1+#ppt_w/2"/>
                                          </p:val>
                                        </p:tav>
                                        <p:tav tm="100000">
                                          <p:val>
                                            <p:strVal val="#ppt_x"/>
                                          </p:val>
                                        </p:tav>
                                      </p:tavLst>
                                    </p:anim>
                                    <p:anim calcmode="lin" valueType="num">
                                      <p:cBhvr additive="base">
                                        <p:cTn id="31" dur="500" fill="hold"/>
                                        <p:tgtEl>
                                          <p:spTgt spid="62479"/>
                                        </p:tgtEl>
                                        <p:attrNameLst>
                                          <p:attrName>ppt_y</p:attrName>
                                        </p:attrNameLst>
                                      </p:cBhvr>
                                      <p:tavLst>
                                        <p:tav tm="0">
                                          <p:val>
                                            <p:strVal val="#ppt_y"/>
                                          </p:val>
                                        </p:tav>
                                        <p:tav tm="100000">
                                          <p:val>
                                            <p:strVal val="#ppt_y"/>
                                          </p:val>
                                        </p:tav>
                                      </p:tavLst>
                                    </p:anim>
                                  </p:childTnLst>
                                </p:cTn>
                              </p:par>
                              <p:par>
                                <p:cTn id="32" presetID="1" presetClass="exit" presetSubtype="0" fill="hold" nodeType="withEffect">
                                  <p:stCondLst>
                                    <p:cond delay="300"/>
                                  </p:stCondLst>
                                  <p:childTnLst>
                                    <p:set>
                                      <p:cBhvr>
                                        <p:cTn id="33" dur="1" fill="hold">
                                          <p:stCondLst>
                                            <p:cond delay="0"/>
                                          </p:stCondLst>
                                        </p:cTn>
                                        <p:tgtEl>
                                          <p:spTgt spid="62478"/>
                                        </p:tgtEl>
                                        <p:attrNameLst>
                                          <p:attrName>style.visibility</p:attrName>
                                        </p:attrNameLst>
                                      </p:cBhvr>
                                      <p:to>
                                        <p:strVal val="hidden"/>
                                      </p:to>
                                    </p:set>
                                  </p:childTnLst>
                                </p:cTn>
                              </p:par>
                            </p:childTnLst>
                          </p:cTn>
                        </p:par>
                        <p:par>
                          <p:cTn id="34" fill="hold" nodeType="afterGroup">
                            <p:stCondLst>
                              <p:cond delay="500"/>
                            </p:stCondLst>
                            <p:childTnLst>
                              <p:par>
                                <p:cTn id="35" presetID="23" presetClass="entr" presetSubtype="16" fill="hold" nodeType="afterEffect">
                                  <p:stCondLst>
                                    <p:cond delay="0"/>
                                  </p:stCondLst>
                                  <p:childTnLst>
                                    <p:set>
                                      <p:cBhvr>
                                        <p:cTn id="36" dur="1" fill="hold">
                                          <p:stCondLst>
                                            <p:cond delay="0"/>
                                          </p:stCondLst>
                                        </p:cTn>
                                        <p:tgtEl>
                                          <p:spTgt spid="62482"/>
                                        </p:tgtEl>
                                        <p:attrNameLst>
                                          <p:attrName>style.visibility</p:attrName>
                                        </p:attrNameLst>
                                      </p:cBhvr>
                                      <p:to>
                                        <p:strVal val="visible"/>
                                      </p:to>
                                    </p:set>
                                    <p:anim calcmode="lin" valueType="num">
                                      <p:cBhvr>
                                        <p:cTn id="37" dur="500" fill="hold"/>
                                        <p:tgtEl>
                                          <p:spTgt spid="62482"/>
                                        </p:tgtEl>
                                        <p:attrNameLst>
                                          <p:attrName>ppt_w</p:attrName>
                                        </p:attrNameLst>
                                      </p:cBhvr>
                                      <p:tavLst>
                                        <p:tav tm="0">
                                          <p:val>
                                            <p:fltVal val="0"/>
                                          </p:val>
                                        </p:tav>
                                        <p:tav tm="100000">
                                          <p:val>
                                            <p:strVal val="#ppt_w"/>
                                          </p:val>
                                        </p:tav>
                                      </p:tavLst>
                                    </p:anim>
                                    <p:anim calcmode="lin" valueType="num">
                                      <p:cBhvr>
                                        <p:cTn id="38" dur="500" fill="hold"/>
                                        <p:tgtEl>
                                          <p:spTgt spid="62482"/>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000"/>
                            </p:stCondLst>
                            <p:childTnLst>
                              <p:par>
                                <p:cTn id="40" presetID="23" presetClass="entr" presetSubtype="16" fill="hold" grpId="0" nodeType="afterEffect">
                                  <p:stCondLst>
                                    <p:cond delay="0"/>
                                  </p:stCondLst>
                                  <p:childTnLst>
                                    <p:set>
                                      <p:cBhvr>
                                        <p:cTn id="41" dur="1" fill="hold">
                                          <p:stCondLst>
                                            <p:cond delay="0"/>
                                          </p:stCondLst>
                                        </p:cTn>
                                        <p:tgtEl>
                                          <p:spTgt spid="62481"/>
                                        </p:tgtEl>
                                        <p:attrNameLst>
                                          <p:attrName>style.visibility</p:attrName>
                                        </p:attrNameLst>
                                      </p:cBhvr>
                                      <p:to>
                                        <p:strVal val="visible"/>
                                      </p:to>
                                    </p:set>
                                    <p:anim calcmode="lin" valueType="num">
                                      <p:cBhvr>
                                        <p:cTn id="42" dur="500" fill="hold"/>
                                        <p:tgtEl>
                                          <p:spTgt spid="62481"/>
                                        </p:tgtEl>
                                        <p:attrNameLst>
                                          <p:attrName>ppt_w</p:attrName>
                                        </p:attrNameLst>
                                      </p:cBhvr>
                                      <p:tavLst>
                                        <p:tav tm="0">
                                          <p:val>
                                            <p:fltVal val="0"/>
                                          </p:val>
                                        </p:tav>
                                        <p:tav tm="100000">
                                          <p:val>
                                            <p:strVal val="#ppt_w"/>
                                          </p:val>
                                        </p:tav>
                                      </p:tavLst>
                                    </p:anim>
                                    <p:anim calcmode="lin" valueType="num">
                                      <p:cBhvr>
                                        <p:cTn id="43" dur="500" fill="hold"/>
                                        <p:tgtEl>
                                          <p:spTgt spid="624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80" grpId="0" animBg="1"/>
      <p:bldP spid="6248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960830F-9248-47E0-AA29-47798390A9CD}"/>
              </a:ext>
            </a:extLst>
          </p:cNvPr>
          <p:cNvSpPr>
            <a:spLocks noGrp="1" noChangeArrowheads="1"/>
          </p:cNvSpPr>
          <p:nvPr>
            <p:ph type="body" idx="1"/>
          </p:nvPr>
        </p:nvSpPr>
        <p:spPr>
          <a:xfrm>
            <a:off x="1371600" y="2514600"/>
            <a:ext cx="6629400" cy="1371600"/>
          </a:xfrm>
        </p:spPr>
        <p:txBody>
          <a:bodyPr/>
          <a:lstStyle/>
          <a:p>
            <a:pPr eaLnBrk="1" hangingPunct="1"/>
            <a:r>
              <a:rPr lang="en-US" altLang="en-US" sz="1350" b="1" i="1">
                <a:solidFill>
                  <a:srgbClr val="FF0000"/>
                </a:solidFill>
              </a:rPr>
              <a:t>(hot)</a:t>
            </a:r>
            <a:r>
              <a:rPr lang="en-US" altLang="en-US" sz="1350"/>
              <a:t>  understand “complex systems”, “appreciate psychosocial, family” context</a:t>
            </a:r>
          </a:p>
          <a:p>
            <a:pPr eaLnBrk="1" hangingPunct="1"/>
            <a:r>
              <a:rPr lang="en-US" altLang="en-US" sz="1350" b="1" i="1">
                <a:solidFill>
                  <a:srgbClr val="FF0000"/>
                </a:solidFill>
              </a:rPr>
              <a:t>(hot) </a:t>
            </a:r>
            <a:r>
              <a:rPr lang="en-US" altLang="en-US" sz="1350"/>
              <a:t>“collaborate”, “team approach”, “</a:t>
            </a:r>
            <a:r>
              <a:rPr lang="en-US" altLang="en-US" sz="1350" u="sng"/>
              <a:t>incredible bridgers to communities</a:t>
            </a:r>
            <a:r>
              <a:rPr lang="en-US" altLang="en-US" sz="1350"/>
              <a:t>”</a:t>
            </a:r>
          </a:p>
          <a:p>
            <a:pPr eaLnBrk="1" hangingPunct="1">
              <a:buFontTx/>
              <a:buNone/>
            </a:pPr>
            <a:endParaRPr lang="en-US" altLang="en-US" sz="1350"/>
          </a:p>
          <a:p>
            <a:pPr eaLnBrk="1" hangingPunct="1"/>
            <a:r>
              <a:rPr lang="en-US" altLang="en-US" sz="1350" b="1" i="1">
                <a:solidFill>
                  <a:srgbClr val="0099CC"/>
                </a:solidFill>
              </a:rPr>
              <a:t>(cold)</a:t>
            </a:r>
            <a:r>
              <a:rPr lang="en-US" altLang="en-US" sz="1350"/>
              <a:t> dismissively labelled “generalists”</a:t>
            </a:r>
          </a:p>
          <a:p>
            <a:pPr eaLnBrk="1" hangingPunct="1"/>
            <a:r>
              <a:rPr lang="en-US" altLang="en-US" sz="1350" b="1" i="1">
                <a:solidFill>
                  <a:srgbClr val="0099CC"/>
                </a:solidFill>
              </a:rPr>
              <a:t>(cold) </a:t>
            </a:r>
            <a:r>
              <a:rPr lang="en-US" altLang="en-US" sz="1350"/>
              <a:t>“It's the specialist [not FP] who makes the complicated care decisions.”</a:t>
            </a:r>
          </a:p>
          <a:p>
            <a:pPr eaLnBrk="1" hangingPunct="1">
              <a:lnSpc>
                <a:spcPct val="80000"/>
              </a:lnSpc>
            </a:pPr>
            <a:endParaRPr lang="en-US" altLang="en-US" sz="1350"/>
          </a:p>
        </p:txBody>
      </p:sp>
      <p:sp>
        <p:nvSpPr>
          <p:cNvPr id="120835" name="Rectangle 3">
            <a:extLst>
              <a:ext uri="{FF2B5EF4-FFF2-40B4-BE49-F238E27FC236}">
                <a16:creationId xmlns:a16="http://schemas.microsoft.com/office/drawing/2014/main" id="{C06D2664-DD64-4F50-9F51-4DB362AA33C4}"/>
              </a:ext>
            </a:extLst>
          </p:cNvPr>
          <p:cNvSpPr>
            <a:spLocks noChangeArrowheads="1"/>
          </p:cNvSpPr>
          <p:nvPr/>
        </p:nvSpPr>
        <p:spPr bwMode="auto">
          <a:xfrm>
            <a:off x="1428750" y="2057401"/>
            <a:ext cx="6172200" cy="53091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500" i="1"/>
              <a:t>(a) clinicians</a:t>
            </a:r>
            <a:r>
              <a:rPr lang="en-US" altLang="en-US" sz="1350" i="1"/>
              <a:t> - strong patient &amp; community ties; inter-disciplinary collaboration.</a:t>
            </a:r>
            <a:r>
              <a:rPr lang="en-US" altLang="en-US" sz="1350"/>
              <a:t> </a:t>
            </a:r>
          </a:p>
        </p:txBody>
      </p:sp>
      <p:sp>
        <p:nvSpPr>
          <p:cNvPr id="120836" name="Rectangle 4">
            <a:extLst>
              <a:ext uri="{FF2B5EF4-FFF2-40B4-BE49-F238E27FC236}">
                <a16:creationId xmlns:a16="http://schemas.microsoft.com/office/drawing/2014/main" id="{DDAC60FB-DEFE-47E4-B236-09BD6CC8ED62}"/>
              </a:ext>
            </a:extLst>
          </p:cNvPr>
          <p:cNvSpPr>
            <a:spLocks noChangeArrowheads="1"/>
          </p:cNvSpPr>
          <p:nvPr/>
        </p:nvSpPr>
        <p:spPr bwMode="auto">
          <a:xfrm>
            <a:off x="1428750" y="4017170"/>
            <a:ext cx="6115050" cy="323165"/>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500" i="1"/>
              <a:t>(b) research </a:t>
            </a:r>
            <a:r>
              <a:rPr lang="en-US" altLang="en-US" sz="1350" i="1"/>
              <a:t>- FPs do limited research &amp; have weak research infrastructure.</a:t>
            </a:r>
            <a:r>
              <a:rPr lang="en-US" altLang="en-US" sz="1350"/>
              <a:t> </a:t>
            </a:r>
            <a:endParaRPr lang="en-US" altLang="en-US" sz="1500" i="1"/>
          </a:p>
        </p:txBody>
      </p:sp>
      <p:sp>
        <p:nvSpPr>
          <p:cNvPr id="120837" name="Rectangle 5">
            <a:extLst>
              <a:ext uri="{FF2B5EF4-FFF2-40B4-BE49-F238E27FC236}">
                <a16:creationId xmlns:a16="http://schemas.microsoft.com/office/drawing/2014/main" id="{3BDB4670-287C-4B7B-BDB4-43C6D331D906}"/>
              </a:ext>
            </a:extLst>
          </p:cNvPr>
          <p:cNvSpPr>
            <a:spLocks noChangeArrowheads="1"/>
          </p:cNvSpPr>
          <p:nvPr/>
        </p:nvSpPr>
        <p:spPr bwMode="auto">
          <a:xfrm>
            <a:off x="1371600" y="440055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1350" b="1" i="1">
                <a:solidFill>
                  <a:srgbClr val="FF0000"/>
                </a:solidFill>
              </a:rPr>
              <a:t>(hot) </a:t>
            </a:r>
            <a:r>
              <a:rPr lang="en-US" altLang="en-US" sz="1350"/>
              <a:t>FM research “is key”</a:t>
            </a:r>
          </a:p>
          <a:p>
            <a:pPr eaLnBrk="1" hangingPunct="1"/>
            <a:r>
              <a:rPr lang="en-US" altLang="en-US" sz="1350" b="1" i="1">
                <a:solidFill>
                  <a:srgbClr val="FF0000"/>
                </a:solidFill>
              </a:rPr>
              <a:t>(hot)</a:t>
            </a:r>
            <a:r>
              <a:rPr lang="en-US" altLang="en-US" sz="1350"/>
              <a:t> FM research gives vital “real-world perspective”. </a:t>
            </a:r>
          </a:p>
          <a:p>
            <a:pPr eaLnBrk="1" hangingPunct="1">
              <a:buFontTx/>
              <a:buNone/>
            </a:pPr>
            <a:endParaRPr lang="en-US" altLang="en-US" sz="1350"/>
          </a:p>
          <a:p>
            <a:pPr eaLnBrk="1" hangingPunct="1"/>
            <a:r>
              <a:rPr lang="en-US" altLang="en-US" sz="1350" b="1" i="1">
                <a:solidFill>
                  <a:srgbClr val="0099CC"/>
                </a:solidFill>
              </a:rPr>
              <a:t>(cold) </a:t>
            </a:r>
            <a:r>
              <a:rPr lang="en-US" altLang="en-US" sz="1350"/>
              <a:t>“more clinical than investigational” ,“don’t have research infrastructure”</a:t>
            </a:r>
          </a:p>
          <a:p>
            <a:pPr eaLnBrk="1" hangingPunct="1"/>
            <a:r>
              <a:rPr lang="en-US" altLang="en-US" sz="1350" b="1" i="1">
                <a:solidFill>
                  <a:srgbClr val="0099CC"/>
                </a:solidFill>
              </a:rPr>
              <a:t>(cold) </a:t>
            </a:r>
            <a:r>
              <a:rPr lang="en-US" altLang="en-US" sz="1350"/>
              <a:t>“just health services research”, “</a:t>
            </a:r>
            <a:r>
              <a:rPr lang="en-US" altLang="en-US" sz="1350" u="sng"/>
              <a:t>More for AHRQ or HRSA</a:t>
            </a:r>
            <a:r>
              <a:rPr lang="en-US" altLang="en-US" sz="1350"/>
              <a:t>.”</a:t>
            </a:r>
          </a:p>
        </p:txBody>
      </p:sp>
      <p:sp>
        <p:nvSpPr>
          <p:cNvPr id="11270" name="Rectangle 7">
            <a:extLst>
              <a:ext uri="{FF2B5EF4-FFF2-40B4-BE49-F238E27FC236}">
                <a16:creationId xmlns:a16="http://schemas.microsoft.com/office/drawing/2014/main" id="{ED5C45CF-6066-44A0-B61A-B86E02FDE3CE}"/>
              </a:ext>
            </a:extLst>
          </p:cNvPr>
          <p:cNvSpPr>
            <a:spLocks noChangeArrowheads="1"/>
          </p:cNvSpPr>
          <p:nvPr/>
        </p:nvSpPr>
        <p:spPr bwMode="auto">
          <a:xfrm>
            <a:off x="1371600" y="1565673"/>
            <a:ext cx="5600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2400" b="1" i="1">
                <a:solidFill>
                  <a:schemeClr val="accent2"/>
                </a:solidFill>
              </a:rPr>
              <a:t>I. Perceptions from NIH Directors:</a:t>
            </a:r>
          </a:p>
        </p:txBody>
      </p:sp>
    </p:spTree>
    <p:extLst>
      <p:ext uri="{BB962C8B-B14F-4D97-AF65-F5344CB8AC3E}">
        <p14:creationId xmlns:p14="http://schemas.microsoft.com/office/powerpoint/2010/main" val="1628311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500"/>
                                  </p:stCondLst>
                                  <p:childTnLst>
                                    <p:set>
                                      <p:cBhvr>
                                        <p:cTn id="9" dur="1" fill="hold">
                                          <p:stCondLst>
                                            <p:cond delay="0"/>
                                          </p:stCondLst>
                                        </p:cTn>
                                        <p:tgtEl>
                                          <p:spTgt spid="120834">
                                            <p:txEl>
                                              <p:pRg st="0" end="0"/>
                                            </p:txEl>
                                          </p:spTgt>
                                        </p:tgtEl>
                                        <p:attrNameLst>
                                          <p:attrName>style.visibility</p:attrName>
                                        </p:attrNameLst>
                                      </p:cBhvr>
                                      <p:to>
                                        <p:strVal val="visible"/>
                                      </p:to>
                                    </p:set>
                                    <p:animEffect transition="in" filter="fade">
                                      <p:cBhvr>
                                        <p:cTn id="10" dur="1000"/>
                                        <p:tgtEl>
                                          <p:spTgt spid="120834">
                                            <p:txEl>
                                              <p:pRg st="0" end="0"/>
                                            </p:txEl>
                                          </p:spTgt>
                                        </p:tgtEl>
                                      </p:cBhvr>
                                    </p:animEffect>
                                  </p:childTnLst>
                                </p:cTn>
                              </p:par>
                            </p:childTnLst>
                          </p:cTn>
                        </p:par>
                        <p:par>
                          <p:cTn id="11" fill="hold" nodeType="afterGroup">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120834">
                                            <p:txEl>
                                              <p:pRg st="1" end="1"/>
                                            </p:txEl>
                                          </p:spTgt>
                                        </p:tgtEl>
                                        <p:attrNameLst>
                                          <p:attrName>style.visibility</p:attrName>
                                        </p:attrNameLst>
                                      </p:cBhvr>
                                      <p:to>
                                        <p:strVal val="visible"/>
                                      </p:to>
                                    </p:set>
                                    <p:animEffect transition="in" filter="fade">
                                      <p:cBhvr>
                                        <p:cTn id="14" dur="1000"/>
                                        <p:tgtEl>
                                          <p:spTgt spid="120834">
                                            <p:txEl>
                                              <p:pRg st="1" end="1"/>
                                            </p:txEl>
                                          </p:spTgt>
                                        </p:tgtEl>
                                      </p:cBhvr>
                                    </p:animEffect>
                                  </p:childTnLst>
                                </p:cTn>
                              </p:par>
                            </p:childTnLst>
                          </p:cTn>
                        </p:par>
                        <p:par>
                          <p:cTn id="15" fill="hold" nodeType="afterGroup">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20834">
                                            <p:txEl>
                                              <p:pRg st="3" end="3"/>
                                            </p:txEl>
                                          </p:spTgt>
                                        </p:tgtEl>
                                        <p:attrNameLst>
                                          <p:attrName>style.visibility</p:attrName>
                                        </p:attrNameLst>
                                      </p:cBhvr>
                                      <p:to>
                                        <p:strVal val="visible"/>
                                      </p:to>
                                    </p:set>
                                    <p:animEffect transition="in" filter="fade">
                                      <p:cBhvr>
                                        <p:cTn id="18" dur="1000"/>
                                        <p:tgtEl>
                                          <p:spTgt spid="120834">
                                            <p:txEl>
                                              <p:pRg st="3" end="3"/>
                                            </p:txEl>
                                          </p:spTgt>
                                        </p:tgtEl>
                                      </p:cBhvr>
                                    </p:animEffect>
                                  </p:childTnLst>
                                </p:cTn>
                              </p:par>
                            </p:childTnLst>
                          </p:cTn>
                        </p:par>
                        <p:par>
                          <p:cTn id="19" fill="hold" nodeType="afterGroup">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20834">
                                            <p:txEl>
                                              <p:pRg st="4" end="4"/>
                                            </p:txEl>
                                          </p:spTgt>
                                        </p:tgtEl>
                                        <p:attrNameLst>
                                          <p:attrName>style.visibility</p:attrName>
                                        </p:attrNameLst>
                                      </p:cBhvr>
                                      <p:to>
                                        <p:strVal val="visible"/>
                                      </p:to>
                                    </p:set>
                                    <p:animEffect transition="in" filter="fade">
                                      <p:cBhvr>
                                        <p:cTn id="22" dur="1000"/>
                                        <p:tgtEl>
                                          <p:spTgt spid="12083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836"/>
                                        </p:tgtEl>
                                        <p:attrNameLst>
                                          <p:attrName>style.visibility</p:attrName>
                                        </p:attrNameLst>
                                      </p:cBhvr>
                                      <p:to>
                                        <p:strVal val="visible"/>
                                      </p:to>
                                    </p:set>
                                  </p:childTnLst>
                                </p:cTn>
                              </p:par>
                            </p:childTnLst>
                          </p:cTn>
                        </p:par>
                        <p:par>
                          <p:cTn id="27" fill="hold" nodeType="afterGroup">
                            <p:stCondLst>
                              <p:cond delay="0"/>
                            </p:stCondLst>
                            <p:childTnLst>
                              <p:par>
                                <p:cTn id="28" presetID="10" presetClass="entr" presetSubtype="0" fill="hold" nodeType="afterEffect">
                                  <p:stCondLst>
                                    <p:cond delay="500"/>
                                  </p:stCondLst>
                                  <p:childTnLst>
                                    <p:set>
                                      <p:cBhvr>
                                        <p:cTn id="29" dur="1" fill="hold">
                                          <p:stCondLst>
                                            <p:cond delay="0"/>
                                          </p:stCondLst>
                                        </p:cTn>
                                        <p:tgtEl>
                                          <p:spTgt spid="120837">
                                            <p:txEl>
                                              <p:pRg st="0" end="0"/>
                                            </p:txEl>
                                          </p:spTgt>
                                        </p:tgtEl>
                                        <p:attrNameLst>
                                          <p:attrName>style.visibility</p:attrName>
                                        </p:attrNameLst>
                                      </p:cBhvr>
                                      <p:to>
                                        <p:strVal val="visible"/>
                                      </p:to>
                                    </p:set>
                                    <p:animEffect transition="in" filter="fade">
                                      <p:cBhvr>
                                        <p:cTn id="30" dur="1000"/>
                                        <p:tgtEl>
                                          <p:spTgt spid="120837">
                                            <p:txEl>
                                              <p:pRg st="0" end="0"/>
                                            </p:txEl>
                                          </p:spTgt>
                                        </p:tgtEl>
                                      </p:cBhvr>
                                    </p:animEffect>
                                  </p:childTnLst>
                                </p:cTn>
                              </p:par>
                            </p:childTnLst>
                          </p:cTn>
                        </p:par>
                        <p:par>
                          <p:cTn id="31" fill="hold" nodeType="afterGroup">
                            <p:stCondLst>
                              <p:cond delay="1500"/>
                            </p:stCondLst>
                            <p:childTnLst>
                              <p:par>
                                <p:cTn id="32" presetID="10" presetClass="entr" presetSubtype="0" fill="hold" nodeType="afterEffect">
                                  <p:stCondLst>
                                    <p:cond delay="0"/>
                                  </p:stCondLst>
                                  <p:childTnLst>
                                    <p:set>
                                      <p:cBhvr>
                                        <p:cTn id="33" dur="1" fill="hold">
                                          <p:stCondLst>
                                            <p:cond delay="0"/>
                                          </p:stCondLst>
                                        </p:cTn>
                                        <p:tgtEl>
                                          <p:spTgt spid="120837">
                                            <p:txEl>
                                              <p:pRg st="1" end="1"/>
                                            </p:txEl>
                                          </p:spTgt>
                                        </p:tgtEl>
                                        <p:attrNameLst>
                                          <p:attrName>style.visibility</p:attrName>
                                        </p:attrNameLst>
                                      </p:cBhvr>
                                      <p:to>
                                        <p:strVal val="visible"/>
                                      </p:to>
                                    </p:set>
                                    <p:animEffect transition="in" filter="fade">
                                      <p:cBhvr>
                                        <p:cTn id="34" dur="1000"/>
                                        <p:tgtEl>
                                          <p:spTgt spid="120837">
                                            <p:txEl>
                                              <p:pRg st="1" end="1"/>
                                            </p:txEl>
                                          </p:spTgt>
                                        </p:tgtEl>
                                      </p:cBhvr>
                                    </p:animEffect>
                                  </p:childTnLst>
                                </p:cTn>
                              </p:par>
                            </p:childTnLst>
                          </p:cTn>
                        </p:par>
                        <p:par>
                          <p:cTn id="35" fill="hold" nodeType="afterGroup">
                            <p:stCondLst>
                              <p:cond delay="2500"/>
                            </p:stCondLst>
                            <p:childTnLst>
                              <p:par>
                                <p:cTn id="36" presetID="10" presetClass="entr" presetSubtype="0" fill="hold" nodeType="afterEffect">
                                  <p:stCondLst>
                                    <p:cond delay="0"/>
                                  </p:stCondLst>
                                  <p:childTnLst>
                                    <p:set>
                                      <p:cBhvr>
                                        <p:cTn id="37" dur="1" fill="hold">
                                          <p:stCondLst>
                                            <p:cond delay="0"/>
                                          </p:stCondLst>
                                        </p:cTn>
                                        <p:tgtEl>
                                          <p:spTgt spid="120837">
                                            <p:txEl>
                                              <p:pRg st="3" end="3"/>
                                            </p:txEl>
                                          </p:spTgt>
                                        </p:tgtEl>
                                        <p:attrNameLst>
                                          <p:attrName>style.visibility</p:attrName>
                                        </p:attrNameLst>
                                      </p:cBhvr>
                                      <p:to>
                                        <p:strVal val="visible"/>
                                      </p:to>
                                    </p:set>
                                    <p:animEffect transition="in" filter="fade">
                                      <p:cBhvr>
                                        <p:cTn id="38" dur="1000"/>
                                        <p:tgtEl>
                                          <p:spTgt spid="120837">
                                            <p:txEl>
                                              <p:pRg st="3" end="3"/>
                                            </p:txEl>
                                          </p:spTgt>
                                        </p:tgtEl>
                                      </p:cBhvr>
                                    </p:animEffect>
                                  </p:childTnLst>
                                </p:cTn>
                              </p:par>
                            </p:childTnLst>
                          </p:cTn>
                        </p:par>
                        <p:par>
                          <p:cTn id="39" fill="hold" nodeType="afterGroup">
                            <p:stCondLst>
                              <p:cond delay="3500"/>
                            </p:stCondLst>
                            <p:childTnLst>
                              <p:par>
                                <p:cTn id="40" presetID="10" presetClass="entr" presetSubtype="0" fill="hold" nodeType="afterEffect">
                                  <p:stCondLst>
                                    <p:cond delay="0"/>
                                  </p:stCondLst>
                                  <p:childTnLst>
                                    <p:set>
                                      <p:cBhvr>
                                        <p:cTn id="41" dur="1" fill="hold">
                                          <p:stCondLst>
                                            <p:cond delay="0"/>
                                          </p:stCondLst>
                                        </p:cTn>
                                        <p:tgtEl>
                                          <p:spTgt spid="120837">
                                            <p:txEl>
                                              <p:pRg st="4" end="4"/>
                                            </p:txEl>
                                          </p:spTgt>
                                        </p:tgtEl>
                                        <p:attrNameLst>
                                          <p:attrName>style.visibility</p:attrName>
                                        </p:attrNameLst>
                                      </p:cBhvr>
                                      <p:to>
                                        <p:strVal val="visible"/>
                                      </p:to>
                                    </p:set>
                                    <p:animEffect transition="in" filter="fade">
                                      <p:cBhvr>
                                        <p:cTn id="42" dur="1000"/>
                                        <p:tgtEl>
                                          <p:spTgt spid="1208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build="p"/>
      <p:bldP spid="120835" grpId="0" animBg="1"/>
      <p:bldP spid="1208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9ADB11-D9B6-4AB4-B1F0-837C6AA72A87}"/>
              </a:ext>
            </a:extLst>
          </p:cNvPr>
          <p:cNvGraphicFramePr>
            <a:graphicFrameLocks noGrp="1"/>
          </p:cNvGraphicFramePr>
          <p:nvPr>
            <p:extLst>
              <p:ext uri="{D42A27DB-BD31-4B8C-83A1-F6EECF244321}">
                <p14:modId xmlns:p14="http://schemas.microsoft.com/office/powerpoint/2010/main" val="4155735685"/>
              </p:ext>
            </p:extLst>
          </p:nvPr>
        </p:nvGraphicFramePr>
        <p:xfrm>
          <a:off x="1143002" y="3729030"/>
          <a:ext cx="6515099" cy="1999764"/>
        </p:xfrm>
        <a:graphic>
          <a:graphicData uri="http://schemas.openxmlformats.org/drawingml/2006/table">
            <a:tbl>
              <a:tblPr firstRow="1" firstCol="1" bandRow="1">
                <a:tableStyleId>{5C22544A-7EE6-4342-B048-85BDC9FD1C3A}</a:tableStyleId>
              </a:tblPr>
              <a:tblGrid>
                <a:gridCol w="3913031">
                  <a:extLst>
                    <a:ext uri="{9D8B030D-6E8A-4147-A177-3AD203B41FA5}">
                      <a16:colId xmlns:a16="http://schemas.microsoft.com/office/drawing/2014/main" val="1185546722"/>
                    </a:ext>
                  </a:extLst>
                </a:gridCol>
                <a:gridCol w="1648638">
                  <a:extLst>
                    <a:ext uri="{9D8B030D-6E8A-4147-A177-3AD203B41FA5}">
                      <a16:colId xmlns:a16="http://schemas.microsoft.com/office/drawing/2014/main" val="1332555488"/>
                    </a:ext>
                  </a:extLst>
                </a:gridCol>
                <a:gridCol w="953430">
                  <a:extLst>
                    <a:ext uri="{9D8B030D-6E8A-4147-A177-3AD203B41FA5}">
                      <a16:colId xmlns:a16="http://schemas.microsoft.com/office/drawing/2014/main" val="622848392"/>
                    </a:ext>
                  </a:extLst>
                </a:gridCol>
              </a:tblGrid>
              <a:tr h="531852">
                <a:tc>
                  <a:txBody>
                    <a:bodyPr/>
                    <a:lstStyle/>
                    <a:p>
                      <a:pPr marL="0" marR="0">
                        <a:spcBef>
                          <a:spcPts val="0"/>
                        </a:spcBef>
                        <a:spcAft>
                          <a:spcPts val="0"/>
                        </a:spcAft>
                      </a:pPr>
                      <a:r>
                        <a:rPr lang="en-US" sz="2400" dirty="0">
                          <a:effectLst/>
                        </a:rPr>
                        <a:t>MEPS 2017</a:t>
                      </a:r>
                      <a:endParaRPr lang="en-US" sz="2400" dirty="0">
                        <a:effectLst/>
                        <a:latin typeface="Calibri" panose="020F0502020204030204" pitchFamily="34" charset="0"/>
                        <a:ea typeface="Calibri" panose="020F0502020204030204" pitchFamily="34" charset="0"/>
                      </a:endParaRPr>
                    </a:p>
                  </a:txBody>
                  <a:tcPr marL="51435" marR="51435" marT="0" marB="0"/>
                </a:tc>
                <a:tc>
                  <a:txBody>
                    <a:bodyPr/>
                    <a:lstStyle/>
                    <a:p>
                      <a:endParaRPr lang="en-US" sz="1800">
                        <a:effectLst/>
                        <a:latin typeface="Times New Roman" panose="02020603050405020304" pitchFamily="18" charset="0"/>
                      </a:endParaRPr>
                    </a:p>
                  </a:txBody>
                  <a:tcPr marL="51435" marR="51435" marT="0" marB="0"/>
                </a:tc>
                <a:tc>
                  <a:txBody>
                    <a:bodyPr/>
                    <a:lstStyle/>
                    <a:p>
                      <a:endParaRPr lang="en-US" sz="1800">
                        <a:effectLst/>
                        <a:latin typeface="Times New Roman" panose="02020603050405020304" pitchFamily="18" charset="0"/>
                      </a:endParaRPr>
                    </a:p>
                  </a:txBody>
                  <a:tcPr marL="51435" marR="51435" marT="0" marB="0"/>
                </a:tc>
                <a:extLst>
                  <a:ext uri="{0D108BD9-81ED-4DB2-BD59-A6C34878D82A}">
                    <a16:rowId xmlns:a16="http://schemas.microsoft.com/office/drawing/2014/main" val="519502903"/>
                  </a:ext>
                </a:extLst>
              </a:tr>
              <a:tr h="531852">
                <a:tc>
                  <a:txBody>
                    <a:bodyPr/>
                    <a:lstStyle/>
                    <a:p>
                      <a:pPr marL="0" marR="0">
                        <a:spcBef>
                          <a:spcPts val="0"/>
                        </a:spcBef>
                        <a:spcAft>
                          <a:spcPts val="0"/>
                        </a:spcAft>
                      </a:pPr>
                      <a:r>
                        <a:rPr lang="en-US" sz="1800" dirty="0">
                          <a:effectLst/>
                        </a:rPr>
                        <a:t>US population seeing PC physician </a:t>
                      </a:r>
                      <a:endParaRPr lang="en-US" sz="1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800" dirty="0">
                          <a:effectLst/>
                        </a:rPr>
                        <a:t>172,002,242</a:t>
                      </a:r>
                      <a:endParaRPr lang="en-US" sz="1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2400" b="1" dirty="0">
                          <a:effectLst/>
                        </a:rPr>
                        <a:t>53%</a:t>
                      </a:r>
                      <a:endParaRPr lang="en-US" sz="2400" b="1"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1625189254"/>
                  </a:ext>
                </a:extLst>
              </a:tr>
              <a:tr h="936060">
                <a:tc>
                  <a:txBody>
                    <a:bodyPr/>
                    <a:lstStyle/>
                    <a:p>
                      <a:pPr marL="0" marR="0">
                        <a:spcBef>
                          <a:spcPts val="0"/>
                        </a:spcBef>
                        <a:spcAft>
                          <a:spcPts val="0"/>
                        </a:spcAft>
                      </a:pPr>
                      <a:r>
                        <a:rPr lang="en-US" sz="1800" dirty="0">
                          <a:effectLst/>
                        </a:rPr>
                        <a:t>Total US population</a:t>
                      </a:r>
                      <a:endParaRPr lang="en-US" sz="1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800" dirty="0">
                          <a:effectLst/>
                        </a:rPr>
                        <a:t>324,779,896 </a:t>
                      </a:r>
                      <a:endParaRPr lang="en-US" sz="1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2291450203"/>
                  </a:ext>
                </a:extLst>
              </a:tr>
            </a:tbl>
          </a:graphicData>
        </a:graphic>
      </p:graphicFrame>
      <p:graphicFrame>
        <p:nvGraphicFramePr>
          <p:cNvPr id="5" name="Table 4">
            <a:extLst>
              <a:ext uri="{FF2B5EF4-FFF2-40B4-BE49-F238E27FC236}">
                <a16:creationId xmlns:a16="http://schemas.microsoft.com/office/drawing/2014/main" id="{3A620568-A925-4636-9C49-AAC1D66FE202}"/>
              </a:ext>
            </a:extLst>
          </p:cNvPr>
          <p:cNvGraphicFramePr>
            <a:graphicFrameLocks noGrp="1"/>
          </p:cNvGraphicFramePr>
          <p:nvPr>
            <p:extLst>
              <p:ext uri="{D42A27DB-BD31-4B8C-83A1-F6EECF244321}">
                <p14:modId xmlns:p14="http://schemas.microsoft.com/office/powerpoint/2010/main" val="4152741348"/>
              </p:ext>
            </p:extLst>
          </p:nvPr>
        </p:nvGraphicFramePr>
        <p:xfrm>
          <a:off x="1143001" y="1676400"/>
          <a:ext cx="6515099" cy="1999764"/>
        </p:xfrm>
        <a:graphic>
          <a:graphicData uri="http://schemas.openxmlformats.org/drawingml/2006/table">
            <a:tbl>
              <a:tblPr firstRow="1" firstCol="1" bandRow="1">
                <a:tableStyleId>{5C22544A-7EE6-4342-B048-85BDC9FD1C3A}</a:tableStyleId>
              </a:tblPr>
              <a:tblGrid>
                <a:gridCol w="3913031">
                  <a:extLst>
                    <a:ext uri="{9D8B030D-6E8A-4147-A177-3AD203B41FA5}">
                      <a16:colId xmlns:a16="http://schemas.microsoft.com/office/drawing/2014/main" val="3062225927"/>
                    </a:ext>
                  </a:extLst>
                </a:gridCol>
                <a:gridCol w="1648638">
                  <a:extLst>
                    <a:ext uri="{9D8B030D-6E8A-4147-A177-3AD203B41FA5}">
                      <a16:colId xmlns:a16="http://schemas.microsoft.com/office/drawing/2014/main" val="3989748681"/>
                    </a:ext>
                  </a:extLst>
                </a:gridCol>
                <a:gridCol w="953430">
                  <a:extLst>
                    <a:ext uri="{9D8B030D-6E8A-4147-A177-3AD203B41FA5}">
                      <a16:colId xmlns:a16="http://schemas.microsoft.com/office/drawing/2014/main" val="3913144623"/>
                    </a:ext>
                  </a:extLst>
                </a:gridCol>
              </a:tblGrid>
              <a:tr h="666588">
                <a:tc>
                  <a:txBody>
                    <a:bodyPr/>
                    <a:lstStyle/>
                    <a:p>
                      <a:pPr marL="0" marR="0">
                        <a:spcBef>
                          <a:spcPts val="0"/>
                        </a:spcBef>
                        <a:spcAft>
                          <a:spcPts val="0"/>
                        </a:spcAft>
                      </a:pPr>
                      <a:r>
                        <a:rPr lang="en-US" sz="2400" dirty="0">
                          <a:effectLst/>
                        </a:rPr>
                        <a:t>NAMCS 2016</a:t>
                      </a:r>
                      <a:endParaRPr lang="en-US" sz="2400" dirty="0">
                        <a:effectLst/>
                        <a:latin typeface="Calibri" panose="020F0502020204030204" pitchFamily="34" charset="0"/>
                        <a:ea typeface="Calibri" panose="020F0502020204030204" pitchFamily="34" charset="0"/>
                      </a:endParaRPr>
                    </a:p>
                  </a:txBody>
                  <a:tcPr marL="51435" marR="51435" marT="0" marB="0"/>
                </a:tc>
                <a:tc>
                  <a:txBody>
                    <a:bodyPr/>
                    <a:lstStyle/>
                    <a:p>
                      <a:endParaRPr lang="en-US" sz="1400">
                        <a:effectLst/>
                        <a:latin typeface="Times New Roman" panose="02020603050405020304" pitchFamily="18" charset="0"/>
                      </a:endParaRPr>
                    </a:p>
                  </a:txBody>
                  <a:tcPr marL="51435" marR="51435" marT="0" marB="0"/>
                </a:tc>
                <a:tc>
                  <a:txBody>
                    <a:bodyPr/>
                    <a:lstStyle/>
                    <a:p>
                      <a:endParaRPr lang="en-US" sz="1400">
                        <a:effectLst/>
                        <a:latin typeface="Times New Roman" panose="02020603050405020304" pitchFamily="18" charset="0"/>
                      </a:endParaRPr>
                    </a:p>
                  </a:txBody>
                  <a:tcPr marL="51435" marR="51435" marT="0" marB="0"/>
                </a:tc>
                <a:extLst>
                  <a:ext uri="{0D108BD9-81ED-4DB2-BD59-A6C34878D82A}">
                    <a16:rowId xmlns:a16="http://schemas.microsoft.com/office/drawing/2014/main" val="1929481430"/>
                  </a:ext>
                </a:extLst>
              </a:tr>
              <a:tr h="666588">
                <a:tc>
                  <a:txBody>
                    <a:bodyPr/>
                    <a:lstStyle/>
                    <a:p>
                      <a:pPr marL="0" marR="0">
                        <a:spcBef>
                          <a:spcPts val="0"/>
                        </a:spcBef>
                        <a:spcAft>
                          <a:spcPts val="0"/>
                        </a:spcAft>
                      </a:pPr>
                      <a:r>
                        <a:rPr lang="en-US" sz="1800" dirty="0">
                          <a:effectLst/>
                        </a:rPr>
                        <a:t>All Primary Care Office-based Visits</a:t>
                      </a:r>
                      <a:endParaRPr lang="en-US" sz="1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800">
                          <a:effectLst/>
                        </a:rPr>
                        <a:t>410,258,271</a:t>
                      </a:r>
                      <a:endParaRPr lang="en-US" sz="18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2400" b="1" dirty="0">
                          <a:effectLst/>
                        </a:rPr>
                        <a:t>46%</a:t>
                      </a:r>
                      <a:endParaRPr lang="en-US" sz="2400" b="1"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629218413"/>
                  </a:ext>
                </a:extLst>
              </a:tr>
              <a:tr h="666588">
                <a:tc>
                  <a:txBody>
                    <a:bodyPr/>
                    <a:lstStyle/>
                    <a:p>
                      <a:pPr marL="0" marR="0">
                        <a:spcBef>
                          <a:spcPts val="0"/>
                        </a:spcBef>
                        <a:spcAft>
                          <a:spcPts val="0"/>
                        </a:spcAft>
                      </a:pPr>
                      <a:r>
                        <a:rPr lang="en-US" sz="1800">
                          <a:effectLst/>
                        </a:rPr>
                        <a:t>All Office-based Visits</a:t>
                      </a:r>
                      <a:endParaRPr lang="en-US" sz="180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800" dirty="0">
                          <a:effectLst/>
                        </a:rPr>
                        <a:t>883,725,178</a:t>
                      </a:r>
                      <a:endParaRPr lang="en-US" sz="1800" dirty="0">
                        <a:effectLst/>
                        <a:latin typeface="Calibri" panose="020F0502020204030204" pitchFamily="34" charset="0"/>
                        <a:ea typeface="Calibri" panose="020F0502020204030204" pitchFamily="34" charset="0"/>
                      </a:endParaRPr>
                    </a:p>
                  </a:txBody>
                  <a:tcPr marL="51435" marR="51435" marT="0" marB="0"/>
                </a:tc>
                <a:tc>
                  <a:txBody>
                    <a:bodyPr/>
                    <a:lstStyle/>
                    <a:p>
                      <a:pPr marL="0" marR="0">
                        <a:spcBef>
                          <a:spcPts val="0"/>
                        </a:spcBef>
                        <a:spcAft>
                          <a:spcPts val="0"/>
                        </a:spcAft>
                      </a:pPr>
                      <a:r>
                        <a:rPr lang="en-US" sz="1800" dirty="0">
                          <a:effectLst/>
                        </a:rPr>
                        <a:t>100%</a:t>
                      </a:r>
                      <a:endParaRPr lang="en-US" sz="18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589404987"/>
                  </a:ext>
                </a:extLst>
              </a:tr>
            </a:tbl>
          </a:graphicData>
        </a:graphic>
      </p:graphicFrame>
      <p:sp>
        <p:nvSpPr>
          <p:cNvPr id="7" name="TextBox 6">
            <a:extLst>
              <a:ext uri="{FF2B5EF4-FFF2-40B4-BE49-F238E27FC236}">
                <a16:creationId xmlns:a16="http://schemas.microsoft.com/office/drawing/2014/main" id="{6216B6B5-E520-4DF8-B53A-1D775CC7E98F}"/>
              </a:ext>
            </a:extLst>
          </p:cNvPr>
          <p:cNvSpPr txBox="1"/>
          <p:nvPr/>
        </p:nvSpPr>
        <p:spPr>
          <a:xfrm>
            <a:off x="1143002" y="898475"/>
            <a:ext cx="6412624" cy="553998"/>
          </a:xfrm>
          <a:prstGeom prst="rect">
            <a:avLst/>
          </a:prstGeom>
          <a:noFill/>
        </p:spPr>
        <p:txBody>
          <a:bodyPr wrap="square" rtlCol="0">
            <a:spAutoFit/>
          </a:bodyPr>
          <a:lstStyle/>
          <a:p>
            <a:r>
              <a:rPr lang="en-US" sz="1500" dirty="0"/>
              <a:t>Each year about half of the US population see a primary care physician. </a:t>
            </a:r>
          </a:p>
          <a:p>
            <a:r>
              <a:rPr lang="en-US" sz="1500" dirty="0"/>
              <a:t>And about half of office-based visits are to primary care.</a:t>
            </a:r>
          </a:p>
        </p:txBody>
      </p:sp>
    </p:spTree>
    <p:extLst>
      <p:ext uri="{BB962C8B-B14F-4D97-AF65-F5344CB8AC3E}">
        <p14:creationId xmlns:p14="http://schemas.microsoft.com/office/powerpoint/2010/main" val="2359467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0E922AA6-FCA5-4403-80B4-F512C9EFFB00}"/>
              </a:ext>
            </a:extLst>
          </p:cNvPr>
          <p:cNvSpPr>
            <a:spLocks noGrp="1" noChangeArrowheads="1"/>
          </p:cNvSpPr>
          <p:nvPr>
            <p:ph type="body" idx="1"/>
          </p:nvPr>
        </p:nvSpPr>
        <p:spPr>
          <a:xfrm>
            <a:off x="1371600" y="2514600"/>
            <a:ext cx="6629400" cy="3829050"/>
          </a:xfrm>
        </p:spPr>
        <p:txBody>
          <a:bodyPr/>
          <a:lstStyle/>
          <a:p>
            <a:pPr eaLnBrk="1" hangingPunct="1"/>
            <a:r>
              <a:rPr lang="en-US" altLang="en-US" sz="1350" b="1" i="1">
                <a:solidFill>
                  <a:srgbClr val="FF0000"/>
                </a:solidFill>
              </a:rPr>
              <a:t>(hot) </a:t>
            </a:r>
            <a:r>
              <a:rPr lang="en-US" altLang="en-US" sz="1350"/>
              <a:t>“doing it differently”, “created a whole new biomedical discipline”</a:t>
            </a:r>
            <a:endParaRPr lang="en-US" altLang="en-US" sz="1350" b="1" i="1">
              <a:solidFill>
                <a:srgbClr val="FF0000"/>
              </a:solidFill>
            </a:endParaRPr>
          </a:p>
          <a:p>
            <a:pPr eaLnBrk="1" hangingPunct="1"/>
            <a:r>
              <a:rPr lang="en-US" altLang="en-US" sz="1350" b="1" i="1">
                <a:solidFill>
                  <a:srgbClr val="FF0000"/>
                </a:solidFill>
              </a:rPr>
              <a:t>(hot) </a:t>
            </a:r>
            <a:r>
              <a:rPr lang="en-US" altLang="en-US" sz="1350"/>
              <a:t>“looking for a different perspective”, “really focused on community”</a:t>
            </a:r>
          </a:p>
          <a:p>
            <a:pPr eaLnBrk="1" hangingPunct="1"/>
            <a:endParaRPr lang="en-US" altLang="en-US" sz="1350"/>
          </a:p>
          <a:p>
            <a:pPr eaLnBrk="1" hangingPunct="1"/>
            <a:r>
              <a:rPr lang="en-US" altLang="en-US" sz="1350" b="1" i="1">
                <a:solidFill>
                  <a:srgbClr val="0099CC"/>
                </a:solidFill>
              </a:rPr>
              <a:t>(cold)</a:t>
            </a:r>
            <a:r>
              <a:rPr lang="en-US" altLang="en-US" sz="1350"/>
              <a:t> “translation” is “</a:t>
            </a:r>
            <a:r>
              <a:rPr lang="en-US" altLang="en-US" sz="1350" u="sng"/>
              <a:t>just a buzzword</a:t>
            </a:r>
            <a:r>
              <a:rPr lang="en-US" altLang="en-US" sz="1350"/>
              <a:t>”,“a political game by a political appointee”</a:t>
            </a:r>
          </a:p>
          <a:p>
            <a:pPr eaLnBrk="1" hangingPunct="1"/>
            <a:r>
              <a:rPr lang="en-US" altLang="en-US" sz="1350" b="1" i="1">
                <a:solidFill>
                  <a:srgbClr val="0099CC"/>
                </a:solidFill>
              </a:rPr>
              <a:t>(cold) </a:t>
            </a:r>
            <a:r>
              <a:rPr lang="en-US" altLang="en-US" sz="1350"/>
              <a:t>“just a different package”; “mission of NIH has always been the same”</a:t>
            </a:r>
          </a:p>
          <a:p>
            <a:pPr eaLnBrk="1" hangingPunct="1"/>
            <a:endParaRPr lang="en-US" altLang="en-US" sz="1350"/>
          </a:p>
          <a:p>
            <a:pPr eaLnBrk="1" hangingPunct="1"/>
            <a:endParaRPr lang="en-US" altLang="en-US" sz="1350"/>
          </a:p>
          <a:p>
            <a:pPr eaLnBrk="1" hangingPunct="1"/>
            <a:endParaRPr lang="en-US" altLang="en-US" sz="1350"/>
          </a:p>
          <a:p>
            <a:pPr eaLnBrk="1" hangingPunct="1"/>
            <a:r>
              <a:rPr lang="en-US" altLang="en-US" sz="1350" b="1" i="1">
                <a:solidFill>
                  <a:srgbClr val="FF0000"/>
                </a:solidFill>
              </a:rPr>
              <a:t>(hot)</a:t>
            </a:r>
            <a:r>
              <a:rPr lang="en-US" altLang="en-US" sz="1350"/>
              <a:t> emphasizing “bidirectional” communication: researchers </a:t>
            </a:r>
            <a:r>
              <a:rPr lang="en-US" altLang="en-US" sz="1350">
                <a:cs typeface="Arial" panose="020B0604020202020204" pitchFamily="34" charset="0"/>
              </a:rPr>
              <a:t>↔</a:t>
            </a:r>
            <a:r>
              <a:rPr lang="en-US" altLang="en-US" sz="1350"/>
              <a:t> clinicians</a:t>
            </a:r>
          </a:p>
          <a:p>
            <a:pPr eaLnBrk="1" hangingPunct="1"/>
            <a:r>
              <a:rPr lang="en-US" altLang="en-US" sz="1350" b="1" i="1">
                <a:solidFill>
                  <a:srgbClr val="FF0000"/>
                </a:solidFill>
              </a:rPr>
              <a:t>(hot) </a:t>
            </a:r>
            <a:r>
              <a:rPr lang="en-US" altLang="en-US" sz="1350"/>
              <a:t>focused on “real world, in real practices, with real patients.”</a:t>
            </a:r>
          </a:p>
          <a:p>
            <a:pPr eaLnBrk="1" hangingPunct="1"/>
            <a:endParaRPr lang="en-US" altLang="en-US" sz="1350"/>
          </a:p>
          <a:p>
            <a:pPr eaLnBrk="1" hangingPunct="1"/>
            <a:r>
              <a:rPr lang="en-US" altLang="en-US" sz="1350" b="1" i="1">
                <a:solidFill>
                  <a:srgbClr val="0099CC"/>
                </a:solidFill>
              </a:rPr>
              <a:t>(cold)</a:t>
            </a:r>
            <a:r>
              <a:rPr lang="en-US" altLang="en-US" sz="1350"/>
              <a:t> only talking between specialists “</a:t>
            </a:r>
            <a:r>
              <a:rPr lang="en-US" altLang="en-US" sz="1350" u="sng"/>
              <a:t>not </a:t>
            </a:r>
            <a:r>
              <a:rPr lang="en-US" altLang="en-US" sz="1350" i="1" u="sng"/>
              <a:t>translating</a:t>
            </a:r>
            <a:r>
              <a:rPr lang="en-US" altLang="en-US" sz="1350" u="sng"/>
              <a:t> to practice communities</a:t>
            </a:r>
            <a:r>
              <a:rPr lang="en-US" altLang="en-US" sz="1350"/>
              <a:t>.”</a:t>
            </a:r>
          </a:p>
          <a:p>
            <a:pPr eaLnBrk="1" hangingPunct="1"/>
            <a:r>
              <a:rPr lang="en-US" altLang="en-US" sz="1350" b="1" i="1">
                <a:solidFill>
                  <a:srgbClr val="0099CC"/>
                </a:solidFill>
              </a:rPr>
              <a:t>(cold) </a:t>
            </a:r>
            <a:r>
              <a:rPr lang="en-US" altLang="en-US" sz="1350"/>
              <a:t>“too much focus on controlled trials / bench-to-bedside”, “</a:t>
            </a:r>
            <a:r>
              <a:rPr lang="en-US" altLang="en-US" sz="1350" u="sng"/>
              <a:t>not real world.</a:t>
            </a:r>
            <a:r>
              <a:rPr lang="en-US" altLang="en-US" sz="1350"/>
              <a:t>” </a:t>
            </a:r>
          </a:p>
          <a:p>
            <a:pPr eaLnBrk="1" hangingPunct="1">
              <a:lnSpc>
                <a:spcPct val="80000"/>
              </a:lnSpc>
            </a:pPr>
            <a:endParaRPr lang="en-US" altLang="en-US" sz="1350"/>
          </a:p>
        </p:txBody>
      </p:sp>
      <p:sp>
        <p:nvSpPr>
          <p:cNvPr id="122883" name="Rectangle 3">
            <a:extLst>
              <a:ext uri="{FF2B5EF4-FFF2-40B4-BE49-F238E27FC236}">
                <a16:creationId xmlns:a16="http://schemas.microsoft.com/office/drawing/2014/main" id="{E8F7B613-5EDB-41D7-B8E1-614853427387}"/>
              </a:ext>
            </a:extLst>
          </p:cNvPr>
          <p:cNvSpPr>
            <a:spLocks noChangeArrowheads="1"/>
          </p:cNvSpPr>
          <p:nvPr/>
        </p:nvSpPr>
        <p:spPr bwMode="auto">
          <a:xfrm>
            <a:off x="1428750" y="2057401"/>
            <a:ext cx="6172200" cy="323165"/>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500" i="1"/>
              <a:t>(a) direction </a:t>
            </a:r>
            <a:r>
              <a:rPr lang="en-US" altLang="en-US" sz="1350" i="1"/>
              <a:t>- NIH repackaged its stated research focus, but real change?</a:t>
            </a:r>
            <a:endParaRPr lang="en-US" altLang="en-US" sz="1350"/>
          </a:p>
        </p:txBody>
      </p:sp>
      <p:sp>
        <p:nvSpPr>
          <p:cNvPr id="13316" name="Rectangle 4">
            <a:extLst>
              <a:ext uri="{FF2B5EF4-FFF2-40B4-BE49-F238E27FC236}">
                <a16:creationId xmlns:a16="http://schemas.microsoft.com/office/drawing/2014/main" id="{50840251-69BC-4FF7-9330-FA2BB9FCD6DF}"/>
              </a:ext>
            </a:extLst>
          </p:cNvPr>
          <p:cNvSpPr>
            <a:spLocks noGrp="1" noChangeArrowheads="1"/>
          </p:cNvSpPr>
          <p:nvPr>
            <p:ph type="title"/>
          </p:nvPr>
        </p:nvSpPr>
        <p:spPr>
          <a:xfrm>
            <a:off x="1485900" y="800100"/>
            <a:ext cx="6172200" cy="857250"/>
          </a:xfrm>
          <a:noFill/>
        </p:spPr>
        <p:txBody>
          <a:bodyPr/>
          <a:lstStyle/>
          <a:p>
            <a:pPr eaLnBrk="1" hangingPunct="1"/>
            <a:r>
              <a:rPr lang="en-US" altLang="en-US" b="1"/>
              <a:t>Perspectives - Results</a:t>
            </a:r>
          </a:p>
        </p:txBody>
      </p:sp>
      <p:sp>
        <p:nvSpPr>
          <p:cNvPr id="122885" name="Rectangle 5">
            <a:extLst>
              <a:ext uri="{FF2B5EF4-FFF2-40B4-BE49-F238E27FC236}">
                <a16:creationId xmlns:a16="http://schemas.microsoft.com/office/drawing/2014/main" id="{11B0A6ED-04CE-43CF-AB38-F35DF3BE9B13}"/>
              </a:ext>
            </a:extLst>
          </p:cNvPr>
          <p:cNvSpPr>
            <a:spLocks noChangeArrowheads="1"/>
          </p:cNvSpPr>
          <p:nvPr/>
        </p:nvSpPr>
        <p:spPr bwMode="auto">
          <a:xfrm>
            <a:off x="1428750" y="4017170"/>
            <a:ext cx="6172200" cy="323165"/>
          </a:xfrm>
          <a:prstGeom prst="rect">
            <a:avLst/>
          </a:prstGeom>
          <a:solidFill>
            <a:srgbClr val="FF99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800100" indent="-342900">
              <a:spcBef>
                <a:spcPct val="20000"/>
              </a:spcBef>
              <a:buChar char="–"/>
              <a:defRPr sz="2800">
                <a:solidFill>
                  <a:schemeClr val="tx1"/>
                </a:solidFill>
                <a:latin typeface="Arial" panose="020B0604020202020204" pitchFamily="34" charset="0"/>
              </a:defRPr>
            </a:lvl2pPr>
            <a:lvl3pPr marL="1257300" indent="-342900">
              <a:spcBef>
                <a:spcPct val="20000"/>
              </a:spcBef>
              <a:buChar char="•"/>
              <a:defRPr sz="2400">
                <a:solidFill>
                  <a:schemeClr val="tx1"/>
                </a:solidFill>
                <a:latin typeface="Arial" panose="020B0604020202020204" pitchFamily="34" charset="0"/>
              </a:defRPr>
            </a:lvl3pPr>
            <a:lvl4pPr marL="1714500" indent="-342900">
              <a:spcBef>
                <a:spcPct val="20000"/>
              </a:spcBef>
              <a:buChar char="–"/>
              <a:defRPr sz="2000">
                <a:solidFill>
                  <a:schemeClr val="tx1"/>
                </a:solidFill>
                <a:latin typeface="Arial" panose="020B0604020202020204" pitchFamily="34" charset="0"/>
              </a:defRPr>
            </a:lvl4pPr>
            <a:lvl5pPr marL="2171700" indent="-34290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500" i="1"/>
              <a:t>(b) Initiatives </a:t>
            </a:r>
            <a:r>
              <a:rPr lang="en-US" altLang="en-US" sz="1350" i="1"/>
              <a:t>- NIH still emphasizes basic-science &amp; exclusionary trials.</a:t>
            </a:r>
            <a:endParaRPr lang="en-US" altLang="en-US" sz="1350"/>
          </a:p>
        </p:txBody>
      </p:sp>
      <p:sp>
        <p:nvSpPr>
          <p:cNvPr id="13318" name="Rectangle 6">
            <a:extLst>
              <a:ext uri="{FF2B5EF4-FFF2-40B4-BE49-F238E27FC236}">
                <a16:creationId xmlns:a16="http://schemas.microsoft.com/office/drawing/2014/main" id="{50EBE3A9-83D1-4450-8BEE-C2165BBE3F22}"/>
              </a:ext>
            </a:extLst>
          </p:cNvPr>
          <p:cNvSpPr>
            <a:spLocks noChangeArrowheads="1"/>
          </p:cNvSpPr>
          <p:nvPr/>
        </p:nvSpPr>
        <p:spPr bwMode="auto">
          <a:xfrm>
            <a:off x="1371600" y="1565673"/>
            <a:ext cx="6172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i="1">
                <a:solidFill>
                  <a:schemeClr val="accent2"/>
                </a:solidFill>
              </a:rPr>
              <a:t>II. </a:t>
            </a:r>
            <a:r>
              <a:rPr lang="en-US" altLang="en-US" sz="1800" b="1" i="1">
                <a:solidFill>
                  <a:schemeClr val="accent2"/>
                </a:solidFill>
              </a:rPr>
              <a:t>Perceptions of NIH from Primary Care leaders</a:t>
            </a:r>
            <a:r>
              <a:rPr lang="en-US" altLang="en-US" sz="2400" b="1" i="1">
                <a:solidFill>
                  <a:schemeClr val="accent2"/>
                </a:solidFill>
              </a:rPr>
              <a:t>:</a:t>
            </a:r>
          </a:p>
        </p:txBody>
      </p:sp>
    </p:spTree>
    <p:extLst>
      <p:ext uri="{BB962C8B-B14F-4D97-AF65-F5344CB8AC3E}">
        <p14:creationId xmlns:p14="http://schemas.microsoft.com/office/powerpoint/2010/main" val="3379323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500"/>
                                  </p:stCondLst>
                                  <p:childTnLst>
                                    <p:set>
                                      <p:cBhvr>
                                        <p:cTn id="9" dur="1" fill="hold">
                                          <p:stCondLst>
                                            <p:cond delay="0"/>
                                          </p:stCondLst>
                                        </p:cTn>
                                        <p:tgtEl>
                                          <p:spTgt spid="122882">
                                            <p:txEl>
                                              <p:pRg st="0" end="0"/>
                                            </p:txEl>
                                          </p:spTgt>
                                        </p:tgtEl>
                                        <p:attrNameLst>
                                          <p:attrName>style.visibility</p:attrName>
                                        </p:attrNameLst>
                                      </p:cBhvr>
                                      <p:to>
                                        <p:strVal val="visible"/>
                                      </p:to>
                                    </p:set>
                                    <p:animEffect transition="in" filter="fade">
                                      <p:cBhvr>
                                        <p:cTn id="10" dur="1000"/>
                                        <p:tgtEl>
                                          <p:spTgt spid="122882">
                                            <p:txEl>
                                              <p:pRg st="0" end="0"/>
                                            </p:txEl>
                                          </p:spTgt>
                                        </p:tgtEl>
                                      </p:cBhvr>
                                    </p:animEffect>
                                  </p:childTnLst>
                                </p:cTn>
                              </p:par>
                            </p:childTnLst>
                          </p:cTn>
                        </p:par>
                        <p:par>
                          <p:cTn id="11" fill="hold" nodeType="afterGroup">
                            <p:stCondLst>
                              <p:cond delay="1500"/>
                            </p:stCondLst>
                            <p:childTnLst>
                              <p:par>
                                <p:cTn id="12" presetID="10" presetClass="entr" presetSubtype="0" fill="hold" nodeType="afterEffect">
                                  <p:stCondLst>
                                    <p:cond delay="0"/>
                                  </p:stCondLst>
                                  <p:childTnLst>
                                    <p:set>
                                      <p:cBhvr>
                                        <p:cTn id="13" dur="1" fill="hold">
                                          <p:stCondLst>
                                            <p:cond delay="0"/>
                                          </p:stCondLst>
                                        </p:cTn>
                                        <p:tgtEl>
                                          <p:spTgt spid="122882">
                                            <p:txEl>
                                              <p:pRg st="1" end="1"/>
                                            </p:txEl>
                                          </p:spTgt>
                                        </p:tgtEl>
                                        <p:attrNameLst>
                                          <p:attrName>style.visibility</p:attrName>
                                        </p:attrNameLst>
                                      </p:cBhvr>
                                      <p:to>
                                        <p:strVal val="visible"/>
                                      </p:to>
                                    </p:set>
                                    <p:animEffect transition="in" filter="fade">
                                      <p:cBhvr>
                                        <p:cTn id="14" dur="1000"/>
                                        <p:tgtEl>
                                          <p:spTgt spid="122882">
                                            <p:txEl>
                                              <p:pRg st="1" end="1"/>
                                            </p:txEl>
                                          </p:spTgt>
                                        </p:tgtEl>
                                      </p:cBhvr>
                                    </p:animEffect>
                                  </p:childTnLst>
                                </p:cTn>
                              </p:par>
                            </p:childTnLst>
                          </p:cTn>
                        </p:par>
                        <p:par>
                          <p:cTn id="15" fill="hold" nodeType="afterGroup">
                            <p:stCondLst>
                              <p:cond delay="2500"/>
                            </p:stCondLst>
                            <p:childTnLst>
                              <p:par>
                                <p:cTn id="16" presetID="10" presetClass="entr" presetSubtype="0" fill="hold" nodeType="afterEffect">
                                  <p:stCondLst>
                                    <p:cond delay="0"/>
                                  </p:stCondLst>
                                  <p:childTnLst>
                                    <p:set>
                                      <p:cBhvr>
                                        <p:cTn id="17" dur="1" fill="hold">
                                          <p:stCondLst>
                                            <p:cond delay="0"/>
                                          </p:stCondLst>
                                        </p:cTn>
                                        <p:tgtEl>
                                          <p:spTgt spid="122882">
                                            <p:txEl>
                                              <p:pRg st="3" end="3"/>
                                            </p:txEl>
                                          </p:spTgt>
                                        </p:tgtEl>
                                        <p:attrNameLst>
                                          <p:attrName>style.visibility</p:attrName>
                                        </p:attrNameLst>
                                      </p:cBhvr>
                                      <p:to>
                                        <p:strVal val="visible"/>
                                      </p:to>
                                    </p:set>
                                    <p:animEffect transition="in" filter="fade">
                                      <p:cBhvr>
                                        <p:cTn id="18" dur="1000"/>
                                        <p:tgtEl>
                                          <p:spTgt spid="122882">
                                            <p:txEl>
                                              <p:pRg st="3" end="3"/>
                                            </p:txEl>
                                          </p:spTgt>
                                        </p:tgtEl>
                                      </p:cBhvr>
                                    </p:animEffect>
                                  </p:childTnLst>
                                </p:cTn>
                              </p:par>
                            </p:childTnLst>
                          </p:cTn>
                        </p:par>
                        <p:par>
                          <p:cTn id="19" fill="hold" nodeType="afterGroup">
                            <p:stCondLst>
                              <p:cond delay="3500"/>
                            </p:stCondLst>
                            <p:childTnLst>
                              <p:par>
                                <p:cTn id="20" presetID="10" presetClass="entr" presetSubtype="0" fill="hold" nodeType="afterEffect">
                                  <p:stCondLst>
                                    <p:cond delay="0"/>
                                  </p:stCondLst>
                                  <p:childTnLst>
                                    <p:set>
                                      <p:cBhvr>
                                        <p:cTn id="21" dur="1" fill="hold">
                                          <p:stCondLst>
                                            <p:cond delay="0"/>
                                          </p:stCondLst>
                                        </p:cTn>
                                        <p:tgtEl>
                                          <p:spTgt spid="122882">
                                            <p:txEl>
                                              <p:pRg st="4" end="4"/>
                                            </p:txEl>
                                          </p:spTgt>
                                        </p:tgtEl>
                                        <p:attrNameLst>
                                          <p:attrName>style.visibility</p:attrName>
                                        </p:attrNameLst>
                                      </p:cBhvr>
                                      <p:to>
                                        <p:strVal val="visible"/>
                                      </p:to>
                                    </p:set>
                                    <p:animEffect transition="in" filter="fade">
                                      <p:cBhvr>
                                        <p:cTn id="22" dur="1000"/>
                                        <p:tgtEl>
                                          <p:spTgt spid="12288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5"/>
                                        </p:tgtEl>
                                        <p:attrNameLst>
                                          <p:attrName>style.visibility</p:attrName>
                                        </p:attrNameLst>
                                      </p:cBhvr>
                                      <p:to>
                                        <p:strVal val="visible"/>
                                      </p:to>
                                    </p:set>
                                  </p:childTnLst>
                                </p:cTn>
                              </p:par>
                            </p:childTnLst>
                          </p:cTn>
                        </p:par>
                        <p:par>
                          <p:cTn id="27" fill="hold" nodeType="afterGroup">
                            <p:stCondLst>
                              <p:cond delay="0"/>
                            </p:stCondLst>
                            <p:childTnLst>
                              <p:par>
                                <p:cTn id="28" presetID="10" presetClass="entr" presetSubtype="0" fill="hold" nodeType="afterEffect">
                                  <p:stCondLst>
                                    <p:cond delay="500"/>
                                  </p:stCondLst>
                                  <p:childTnLst>
                                    <p:set>
                                      <p:cBhvr>
                                        <p:cTn id="29" dur="1" fill="hold">
                                          <p:stCondLst>
                                            <p:cond delay="0"/>
                                          </p:stCondLst>
                                        </p:cTn>
                                        <p:tgtEl>
                                          <p:spTgt spid="122882">
                                            <p:txEl>
                                              <p:pRg st="8" end="8"/>
                                            </p:txEl>
                                          </p:spTgt>
                                        </p:tgtEl>
                                        <p:attrNameLst>
                                          <p:attrName>style.visibility</p:attrName>
                                        </p:attrNameLst>
                                      </p:cBhvr>
                                      <p:to>
                                        <p:strVal val="visible"/>
                                      </p:to>
                                    </p:set>
                                    <p:animEffect transition="in" filter="fade">
                                      <p:cBhvr>
                                        <p:cTn id="30" dur="1000"/>
                                        <p:tgtEl>
                                          <p:spTgt spid="122882">
                                            <p:txEl>
                                              <p:pRg st="8" end="8"/>
                                            </p:txEl>
                                          </p:spTgt>
                                        </p:tgtEl>
                                      </p:cBhvr>
                                    </p:animEffect>
                                  </p:childTnLst>
                                </p:cTn>
                              </p:par>
                            </p:childTnLst>
                          </p:cTn>
                        </p:par>
                        <p:par>
                          <p:cTn id="31" fill="hold" nodeType="afterGroup">
                            <p:stCondLst>
                              <p:cond delay="1500"/>
                            </p:stCondLst>
                            <p:childTnLst>
                              <p:par>
                                <p:cTn id="32" presetID="10" presetClass="entr" presetSubtype="0" fill="hold" nodeType="afterEffect">
                                  <p:stCondLst>
                                    <p:cond delay="0"/>
                                  </p:stCondLst>
                                  <p:childTnLst>
                                    <p:set>
                                      <p:cBhvr>
                                        <p:cTn id="33" dur="1" fill="hold">
                                          <p:stCondLst>
                                            <p:cond delay="0"/>
                                          </p:stCondLst>
                                        </p:cTn>
                                        <p:tgtEl>
                                          <p:spTgt spid="122882">
                                            <p:txEl>
                                              <p:pRg st="9" end="9"/>
                                            </p:txEl>
                                          </p:spTgt>
                                        </p:tgtEl>
                                        <p:attrNameLst>
                                          <p:attrName>style.visibility</p:attrName>
                                        </p:attrNameLst>
                                      </p:cBhvr>
                                      <p:to>
                                        <p:strVal val="visible"/>
                                      </p:to>
                                    </p:set>
                                    <p:animEffect transition="in" filter="fade">
                                      <p:cBhvr>
                                        <p:cTn id="34" dur="1000"/>
                                        <p:tgtEl>
                                          <p:spTgt spid="122882">
                                            <p:txEl>
                                              <p:pRg st="9" end="9"/>
                                            </p:txEl>
                                          </p:spTgt>
                                        </p:tgtEl>
                                      </p:cBhvr>
                                    </p:animEffect>
                                  </p:childTnLst>
                                </p:cTn>
                              </p:par>
                            </p:childTnLst>
                          </p:cTn>
                        </p:par>
                        <p:par>
                          <p:cTn id="35" fill="hold" nodeType="afterGroup">
                            <p:stCondLst>
                              <p:cond delay="2500"/>
                            </p:stCondLst>
                            <p:childTnLst>
                              <p:par>
                                <p:cTn id="36" presetID="10" presetClass="entr" presetSubtype="0" fill="hold" nodeType="afterEffect">
                                  <p:stCondLst>
                                    <p:cond delay="0"/>
                                  </p:stCondLst>
                                  <p:childTnLst>
                                    <p:set>
                                      <p:cBhvr>
                                        <p:cTn id="37" dur="1" fill="hold">
                                          <p:stCondLst>
                                            <p:cond delay="0"/>
                                          </p:stCondLst>
                                        </p:cTn>
                                        <p:tgtEl>
                                          <p:spTgt spid="122882">
                                            <p:txEl>
                                              <p:pRg st="11" end="11"/>
                                            </p:txEl>
                                          </p:spTgt>
                                        </p:tgtEl>
                                        <p:attrNameLst>
                                          <p:attrName>style.visibility</p:attrName>
                                        </p:attrNameLst>
                                      </p:cBhvr>
                                      <p:to>
                                        <p:strVal val="visible"/>
                                      </p:to>
                                    </p:set>
                                    <p:animEffect transition="in" filter="fade">
                                      <p:cBhvr>
                                        <p:cTn id="38" dur="1000"/>
                                        <p:tgtEl>
                                          <p:spTgt spid="122882">
                                            <p:txEl>
                                              <p:pRg st="11" end="11"/>
                                            </p:txEl>
                                          </p:spTgt>
                                        </p:tgtEl>
                                      </p:cBhvr>
                                    </p:animEffect>
                                  </p:childTnLst>
                                </p:cTn>
                              </p:par>
                            </p:childTnLst>
                          </p:cTn>
                        </p:par>
                        <p:par>
                          <p:cTn id="39" fill="hold" nodeType="afterGroup">
                            <p:stCondLst>
                              <p:cond delay="3500"/>
                            </p:stCondLst>
                            <p:childTnLst>
                              <p:par>
                                <p:cTn id="40" presetID="10" presetClass="entr" presetSubtype="0" fill="hold" nodeType="afterEffect">
                                  <p:stCondLst>
                                    <p:cond delay="0"/>
                                  </p:stCondLst>
                                  <p:childTnLst>
                                    <p:set>
                                      <p:cBhvr>
                                        <p:cTn id="41" dur="1" fill="hold">
                                          <p:stCondLst>
                                            <p:cond delay="0"/>
                                          </p:stCondLst>
                                        </p:cTn>
                                        <p:tgtEl>
                                          <p:spTgt spid="122882">
                                            <p:txEl>
                                              <p:pRg st="12" end="12"/>
                                            </p:txEl>
                                          </p:spTgt>
                                        </p:tgtEl>
                                        <p:attrNameLst>
                                          <p:attrName>style.visibility</p:attrName>
                                        </p:attrNameLst>
                                      </p:cBhvr>
                                      <p:to>
                                        <p:strVal val="visible"/>
                                      </p:to>
                                    </p:set>
                                    <p:animEffect transition="in" filter="fade">
                                      <p:cBhvr>
                                        <p:cTn id="42" dur="1000"/>
                                        <p:tgtEl>
                                          <p:spTgt spid="12288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2288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B069EFE-483D-49F3-8242-0B40883F03D2}"/>
              </a:ext>
            </a:extLst>
          </p:cNvPr>
          <p:cNvSpPr>
            <a:spLocks noGrp="1" noChangeArrowheads="1"/>
          </p:cNvSpPr>
          <p:nvPr>
            <p:ph type="title"/>
          </p:nvPr>
        </p:nvSpPr>
        <p:spPr>
          <a:xfrm>
            <a:off x="1485900" y="857250"/>
            <a:ext cx="6172200" cy="857250"/>
          </a:xfrm>
        </p:spPr>
        <p:txBody>
          <a:bodyPr/>
          <a:lstStyle/>
          <a:p>
            <a:pPr eaLnBrk="1" hangingPunct="1"/>
            <a:r>
              <a:rPr lang="en-US" altLang="en-US" b="1"/>
              <a:t>Summary</a:t>
            </a:r>
          </a:p>
        </p:txBody>
      </p:sp>
      <p:sp>
        <p:nvSpPr>
          <p:cNvPr id="126979" name="Rectangle 3">
            <a:extLst>
              <a:ext uri="{FF2B5EF4-FFF2-40B4-BE49-F238E27FC236}">
                <a16:creationId xmlns:a16="http://schemas.microsoft.com/office/drawing/2014/main" id="{34EF6B67-3FE8-4016-9A1B-97D10C7DB3DD}"/>
              </a:ext>
            </a:extLst>
          </p:cNvPr>
          <p:cNvSpPr>
            <a:spLocks noGrp="1" noChangeArrowheads="1"/>
          </p:cNvSpPr>
          <p:nvPr>
            <p:ph type="body" idx="1"/>
          </p:nvPr>
        </p:nvSpPr>
        <p:spPr>
          <a:xfrm>
            <a:off x="1314450" y="1714500"/>
            <a:ext cx="6572250" cy="4000500"/>
          </a:xfrm>
        </p:spPr>
        <p:txBody>
          <a:bodyPr/>
          <a:lstStyle/>
          <a:p>
            <a:pPr marL="457200" indent="-457200">
              <a:spcBef>
                <a:spcPct val="30000"/>
              </a:spcBef>
              <a:defRPr/>
            </a:pPr>
            <a:r>
              <a:rPr lang="en-US" altLang="en-US" sz="1200" dirty="0"/>
              <a:t>Primary Care Research is unique, if poorly understood (it’s easier to explain single diseases and organ systems)</a:t>
            </a:r>
          </a:p>
          <a:p>
            <a:pPr marL="457200" indent="-457200">
              <a:spcBef>
                <a:spcPct val="30000"/>
              </a:spcBef>
              <a:defRPr/>
            </a:pPr>
            <a:r>
              <a:rPr lang="en-US" altLang="en-US" sz="1200" dirty="0"/>
              <a:t>It is also neglected and [functionally &amp; fiscally] homeless</a:t>
            </a:r>
          </a:p>
          <a:p>
            <a:pPr marL="457200" indent="-457200">
              <a:spcBef>
                <a:spcPct val="30000"/>
              </a:spcBef>
              <a:defRPr/>
            </a:pPr>
            <a:r>
              <a:rPr lang="en-US" altLang="en-US" sz="1200" dirty="0"/>
              <a:t>Currently, the only Congressionally mandated home for Primary Care Research in a federal research funding agency is within the one with the smallest budget, </a:t>
            </a:r>
          </a:p>
          <a:p>
            <a:pPr marL="757238" lvl="1" indent="-457200">
              <a:spcBef>
                <a:spcPct val="30000"/>
              </a:spcBef>
              <a:defRPr/>
            </a:pPr>
            <a:r>
              <a:rPr lang="en-US" altLang="en-US" sz="1200" dirty="0"/>
              <a:t>the Agency for Healthcare Research &amp; Quality (approximately 1/100</a:t>
            </a:r>
            <a:r>
              <a:rPr lang="en-US" altLang="en-US" sz="1200" baseline="30000" dirty="0"/>
              <a:t>th</a:t>
            </a:r>
            <a:r>
              <a:rPr lang="en-US" altLang="en-US" sz="1200" dirty="0"/>
              <a:t> the budget of NIH), and </a:t>
            </a:r>
          </a:p>
          <a:p>
            <a:pPr marL="757238" lvl="1" indent="-457200">
              <a:spcBef>
                <a:spcPct val="30000"/>
              </a:spcBef>
              <a:defRPr/>
            </a:pPr>
            <a:r>
              <a:rPr lang="en-US" altLang="en-US" sz="1200" dirty="0"/>
              <a:t>its even smaller Center for Evidence and Practice Improvement (CEPI), </a:t>
            </a:r>
            <a:endParaRPr lang="en-US" altLang="en-US" sz="1200" strike="sngStrike" dirty="0"/>
          </a:p>
          <a:p>
            <a:pPr marL="757238" lvl="1" indent="-457200">
              <a:spcBef>
                <a:spcPct val="30000"/>
              </a:spcBef>
              <a:defRPr/>
            </a:pPr>
            <a:r>
              <a:rPr lang="en-US" altLang="en-US" sz="1200" dirty="0"/>
              <a:t>Within which (so not really a center on par with the others) lies the National Center for Excellence in Primary Care Research (NCEPCR)… and it has no dedicated budget line. </a:t>
            </a:r>
          </a:p>
          <a:p>
            <a:pPr eaLnBrk="1" hangingPunct="1">
              <a:spcBef>
                <a:spcPct val="30000"/>
              </a:spcBef>
              <a:defRPr/>
            </a:pPr>
            <a:r>
              <a:rPr lang="en-US" altLang="en-US" sz="1200" dirty="0"/>
              <a:t>In short, Primary Care, the largest platform for health care delivery in the United States,</a:t>
            </a:r>
            <a:r>
              <a:rPr lang="en-US" sz="1200" dirty="0"/>
              <a:t> deemed by the U.S. Institute of Medicine “the logical foundation of an effective health care system”… </a:t>
            </a:r>
          </a:p>
          <a:p>
            <a:pPr lvl="1" eaLnBrk="1" hangingPunct="1">
              <a:spcBef>
                <a:spcPct val="30000"/>
              </a:spcBef>
              <a:defRPr/>
            </a:pPr>
            <a:r>
              <a:rPr lang="en-US" sz="900" dirty="0"/>
              <a:t>receives only 5-7% of all health care dollars spent</a:t>
            </a:r>
          </a:p>
          <a:p>
            <a:pPr lvl="1" eaLnBrk="1" hangingPunct="1">
              <a:spcBef>
                <a:spcPct val="30000"/>
              </a:spcBef>
              <a:defRPr/>
            </a:pPr>
            <a:r>
              <a:rPr lang="en-US" sz="900" dirty="0"/>
              <a:t>Has no public financing of biomedical research dollars dedicated to it. </a:t>
            </a:r>
            <a:endParaRPr lang="en-US" altLang="en-US" sz="900" dirty="0">
              <a:highlight>
                <a:srgbClr val="FFFF00"/>
              </a:highlight>
            </a:endParaRPr>
          </a:p>
          <a:p>
            <a:pPr marL="457200" indent="-457200">
              <a:lnSpc>
                <a:spcPct val="80000"/>
              </a:lnSpc>
              <a:spcBef>
                <a:spcPct val="50000"/>
              </a:spcBef>
              <a:defRPr/>
            </a:pPr>
            <a:endParaRPr lang="en-US" altLang="en-US" sz="1200" dirty="0"/>
          </a:p>
        </p:txBody>
      </p:sp>
      <p:pic>
        <p:nvPicPr>
          <p:cNvPr id="15364" name="Picture 4" descr="magnifying_glass">
            <a:extLst>
              <a:ext uri="{FF2B5EF4-FFF2-40B4-BE49-F238E27FC236}">
                <a16:creationId xmlns:a16="http://schemas.microsoft.com/office/drawing/2014/main" id="{8AB6F5B2-D2E1-403D-9775-C3B817181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999" t="31580" r="14211" b="15790"/>
          <a:stretch>
            <a:fillRect/>
          </a:stretch>
        </p:blipFill>
        <p:spPr bwMode="auto">
          <a:xfrm>
            <a:off x="1126672" y="5110504"/>
            <a:ext cx="1257300" cy="89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magnifying_glass">
            <a:extLst>
              <a:ext uri="{FF2B5EF4-FFF2-40B4-BE49-F238E27FC236}">
                <a16:creationId xmlns:a16="http://schemas.microsoft.com/office/drawing/2014/main" id="{75717DA8-AACB-4130-9745-BEDE309FCC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211" t="15790" r="39999" b="31580"/>
          <a:stretch>
            <a:fillRect/>
          </a:stretch>
        </p:blipFill>
        <p:spPr bwMode="auto">
          <a:xfrm>
            <a:off x="6743700" y="4974433"/>
            <a:ext cx="1257300" cy="9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KidsChairs">
            <a:extLst>
              <a:ext uri="{FF2B5EF4-FFF2-40B4-BE49-F238E27FC236}">
                <a16:creationId xmlns:a16="http://schemas.microsoft.com/office/drawing/2014/main" id="{E6CE5832-F935-4132-992C-FF4976C33C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200" t="3999" r="13599" b="6400"/>
          <a:stretch>
            <a:fillRect/>
          </a:stretch>
        </p:blipFill>
        <p:spPr bwMode="auto">
          <a:xfrm>
            <a:off x="6972300" y="5135166"/>
            <a:ext cx="520304" cy="69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ieStrawberry">
            <a:extLst>
              <a:ext uri="{FF2B5EF4-FFF2-40B4-BE49-F238E27FC236}">
                <a16:creationId xmlns:a16="http://schemas.microsoft.com/office/drawing/2014/main" id="{FCFBD988-EFE4-43CE-8C6B-DC7D8783DDF0}"/>
              </a:ext>
            </a:extLst>
          </p:cNvPr>
          <p:cNvPicPr>
            <a:picLocks noChangeAspect="1" noChangeArrowheads="1"/>
          </p:cNvPicPr>
          <p:nvPr/>
        </p:nvPicPr>
        <p:blipFill>
          <a:blip r:embed="rId6">
            <a:lum bright="16000"/>
            <a:extLst>
              <a:ext uri="{28A0092B-C50C-407E-A947-70E740481C1C}">
                <a14:useLocalDpi xmlns:a14="http://schemas.microsoft.com/office/drawing/2010/main" val="0"/>
              </a:ext>
            </a:extLst>
          </a:blip>
          <a:srcRect l="-3145" t="16118" r="-3145"/>
          <a:stretch>
            <a:fillRect/>
          </a:stretch>
        </p:blipFill>
        <p:spPr bwMode="auto">
          <a:xfrm>
            <a:off x="1532675" y="5393872"/>
            <a:ext cx="736997" cy="51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69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97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69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DAD19-B07F-4614-9710-9326C0D59527}"/>
              </a:ext>
            </a:extLst>
          </p:cNvPr>
          <p:cNvSpPr/>
          <p:nvPr/>
        </p:nvSpPr>
        <p:spPr>
          <a:xfrm>
            <a:off x="457200" y="2800350"/>
            <a:ext cx="800100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solidFill>
                  <a:srgbClr val="49789D"/>
                </a:solidFill>
              </a:rPr>
              <a:t>Time to Invest in Primary Care Research: Findings from an Independent </a:t>
            </a:r>
          </a:p>
          <a:p>
            <a:pPr algn="ctr"/>
            <a:r>
              <a:rPr lang="en-US" sz="2700" b="1" dirty="0">
                <a:solidFill>
                  <a:srgbClr val="49789D"/>
                </a:solidFill>
              </a:rPr>
              <a:t>Congressionally Mandated Study</a:t>
            </a:r>
            <a:endParaRPr lang="en-US" sz="2700" b="1" dirty="0">
              <a:solidFill>
                <a:srgbClr val="49789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102303-F932-5546-B3FA-7AF2FA7F0C58}"/>
              </a:ext>
            </a:extLst>
          </p:cNvPr>
          <p:cNvPicPr>
            <a:picLocks noChangeAspect="1"/>
          </p:cNvPicPr>
          <p:nvPr/>
        </p:nvPicPr>
        <p:blipFill>
          <a:blip r:embed="rId3"/>
          <a:stretch>
            <a:fillRect/>
          </a:stretch>
        </p:blipFill>
        <p:spPr>
          <a:xfrm>
            <a:off x="6057900" y="6236179"/>
            <a:ext cx="914400" cy="431321"/>
          </a:xfrm>
          <a:prstGeom prst="rect">
            <a:avLst/>
          </a:prstGeom>
        </p:spPr>
      </p:pic>
      <p:pic>
        <p:nvPicPr>
          <p:cNvPr id="6" name="Picture 5">
            <a:extLst>
              <a:ext uri="{FF2B5EF4-FFF2-40B4-BE49-F238E27FC236}">
                <a16:creationId xmlns:a16="http://schemas.microsoft.com/office/drawing/2014/main" id="{02226D1E-921D-3246-A121-E539E8913762}"/>
              </a:ext>
            </a:extLst>
          </p:cNvPr>
          <p:cNvPicPr>
            <a:picLocks noChangeAspect="1"/>
          </p:cNvPicPr>
          <p:nvPr/>
        </p:nvPicPr>
        <p:blipFill>
          <a:blip r:embed="rId4"/>
          <a:stretch>
            <a:fillRect/>
          </a:stretch>
        </p:blipFill>
        <p:spPr>
          <a:xfrm>
            <a:off x="2686050" y="6274237"/>
            <a:ext cx="1485900" cy="450413"/>
          </a:xfrm>
          <a:prstGeom prst="rect">
            <a:avLst/>
          </a:prstGeom>
        </p:spPr>
      </p:pic>
      <p:pic>
        <p:nvPicPr>
          <p:cNvPr id="8" name="Picture 7">
            <a:extLst>
              <a:ext uri="{FF2B5EF4-FFF2-40B4-BE49-F238E27FC236}">
                <a16:creationId xmlns:a16="http://schemas.microsoft.com/office/drawing/2014/main" id="{B9B7C000-19FE-FA46-AF69-8EEEB90B3473}"/>
              </a:ext>
            </a:extLst>
          </p:cNvPr>
          <p:cNvPicPr>
            <a:picLocks noChangeAspect="1"/>
          </p:cNvPicPr>
          <p:nvPr/>
        </p:nvPicPr>
        <p:blipFill>
          <a:blip r:embed="rId5"/>
          <a:stretch>
            <a:fillRect/>
          </a:stretch>
        </p:blipFill>
        <p:spPr>
          <a:xfrm>
            <a:off x="7258050" y="6324600"/>
            <a:ext cx="1552575" cy="279035"/>
          </a:xfrm>
          <a:prstGeom prst="rect">
            <a:avLst/>
          </a:prstGeom>
        </p:spPr>
      </p:pic>
      <p:pic>
        <p:nvPicPr>
          <p:cNvPr id="10" name="Picture 9">
            <a:extLst>
              <a:ext uri="{FF2B5EF4-FFF2-40B4-BE49-F238E27FC236}">
                <a16:creationId xmlns:a16="http://schemas.microsoft.com/office/drawing/2014/main" id="{12AA7F98-CFE3-2445-9086-C076AC31106A}"/>
              </a:ext>
            </a:extLst>
          </p:cNvPr>
          <p:cNvPicPr>
            <a:picLocks noChangeAspect="1"/>
          </p:cNvPicPr>
          <p:nvPr/>
        </p:nvPicPr>
        <p:blipFill>
          <a:blip r:embed="rId6"/>
          <a:stretch>
            <a:fillRect/>
          </a:stretch>
        </p:blipFill>
        <p:spPr>
          <a:xfrm>
            <a:off x="4400550" y="6210300"/>
            <a:ext cx="1485900" cy="550333"/>
          </a:xfrm>
          <a:prstGeom prst="rect">
            <a:avLst/>
          </a:prstGeom>
        </p:spPr>
      </p:pic>
    </p:spTree>
    <p:extLst>
      <p:ext uri="{BB962C8B-B14F-4D97-AF65-F5344CB8AC3E}">
        <p14:creationId xmlns:p14="http://schemas.microsoft.com/office/powerpoint/2010/main" val="135153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E536C-7747-40C2-AC90-00ADF2A4519F}"/>
              </a:ext>
            </a:extLst>
          </p:cNvPr>
          <p:cNvSpPr>
            <a:spLocks noGrp="1"/>
          </p:cNvSpPr>
          <p:nvPr>
            <p:ph type="body" sz="quarter" idx="10"/>
          </p:nvPr>
        </p:nvSpPr>
        <p:spPr/>
        <p:txBody>
          <a:bodyPr>
            <a:no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600" dirty="0">
                <a:latin typeface="Levenim MT" panose="02010502060101010101" pitchFamily="2" charset="-79"/>
                <a:cs typeface="Levenim MT" panose="02010502060101010101" pitchFamily="2" charset="-79"/>
              </a:rPr>
              <a:t>September 25, 2020</a:t>
            </a:r>
          </a:p>
          <a:p>
            <a:r>
              <a:rPr lang="en-US" sz="1600" dirty="0">
                <a:latin typeface="Levenim MT" panose="02010502060101010101" pitchFamily="2" charset="-79"/>
                <a:cs typeface="Levenim MT" panose="02010502060101010101" pitchFamily="2" charset="-79"/>
              </a:rPr>
              <a:t>Ann Greiner, President and CEO </a:t>
            </a:r>
          </a:p>
        </p:txBody>
      </p:sp>
      <p:sp>
        <p:nvSpPr>
          <p:cNvPr id="3" name="Title 2">
            <a:extLst>
              <a:ext uri="{FF2B5EF4-FFF2-40B4-BE49-F238E27FC236}">
                <a16:creationId xmlns:a16="http://schemas.microsoft.com/office/drawing/2014/main" id="{801B0FDC-1697-43DA-94AD-BE4597040D92}"/>
              </a:ext>
            </a:extLst>
          </p:cNvPr>
          <p:cNvSpPr>
            <a:spLocks noGrp="1"/>
          </p:cNvSpPr>
          <p:nvPr>
            <p:ph type="title"/>
          </p:nvPr>
        </p:nvSpPr>
        <p:spPr>
          <a:xfrm>
            <a:off x="526417" y="2744721"/>
            <a:ext cx="6396060" cy="1538883"/>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4000" dirty="0">
                <a:latin typeface="Levenim MT" panose="02010502060101010101" pitchFamily="2" charset="-79"/>
                <a:cs typeface="Levenim MT" panose="02010502060101010101" pitchFamily="2" charset="-79"/>
              </a:rPr>
              <a:t>Time to Invest in</a:t>
            </a:r>
            <a:br>
              <a:rPr lang="en-US" sz="4000" dirty="0">
                <a:latin typeface="Levenim MT" panose="02010502060101010101" pitchFamily="2" charset="-79"/>
                <a:cs typeface="Levenim MT" panose="02010502060101010101" pitchFamily="2" charset="-79"/>
              </a:rPr>
            </a:br>
            <a:r>
              <a:rPr lang="en-US" sz="4000" dirty="0">
                <a:latin typeface="Levenim MT" panose="02010502060101010101" pitchFamily="2" charset="-79"/>
                <a:cs typeface="Levenim MT" panose="02010502060101010101" pitchFamily="2" charset="-79"/>
              </a:rPr>
              <a:t>Primary Care Research </a:t>
            </a:r>
          </a:p>
        </p:txBody>
      </p:sp>
    </p:spTree>
    <p:extLst>
      <p:ext uri="{BB962C8B-B14F-4D97-AF65-F5344CB8AC3E}">
        <p14:creationId xmlns:p14="http://schemas.microsoft.com/office/powerpoint/2010/main" val="3466179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FDADD9-98C4-4646-9E1F-18ABDB512305}"/>
              </a:ext>
            </a:extLst>
          </p:cNvPr>
          <p:cNvSpPr>
            <a:spLocks noGrp="1"/>
          </p:cNvSpPr>
          <p:nvPr>
            <p:ph type="title"/>
          </p:nvPr>
        </p:nvSpPr>
        <p:spPr>
          <a:xfrm>
            <a:off x="773473" y="1100237"/>
            <a:ext cx="3863633" cy="299466"/>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chemeClr val="tx2"/>
                </a:solidFill>
                <a:latin typeface="Levenim MT" panose="02010502060101010101" pitchFamily="2" charset="-79"/>
                <a:cs typeface="Levenim MT" panose="02010502060101010101" pitchFamily="2" charset="-79"/>
              </a:rPr>
              <a:t>Primary Care Collaborative</a:t>
            </a:r>
            <a:endParaRPr lang="en-US" b="0" i="1" dirty="0">
              <a:solidFill>
                <a:schemeClr val="tx2"/>
              </a:solidFill>
              <a:latin typeface="Levenim MT" panose="02010502060101010101" pitchFamily="2" charset="-79"/>
              <a:cs typeface="Levenim MT" panose="02010502060101010101" pitchFamily="2" charset="-79"/>
            </a:endParaRPr>
          </a:p>
        </p:txBody>
      </p:sp>
      <p:sp>
        <p:nvSpPr>
          <p:cNvPr id="2" name="Content Placeholder 1">
            <a:extLst>
              <a:ext uri="{FF2B5EF4-FFF2-40B4-BE49-F238E27FC236}">
                <a16:creationId xmlns:a16="http://schemas.microsoft.com/office/drawing/2014/main" id="{82F7E41E-8AC7-4545-B666-2A60DFAF95B3}"/>
              </a:ext>
            </a:extLst>
          </p:cNvPr>
          <p:cNvSpPr>
            <a:spLocks noGrp="1"/>
          </p:cNvSpPr>
          <p:nvPr>
            <p:ph sz="half" idx="1"/>
          </p:nvPr>
        </p:nvSpPr>
        <p:spPr>
          <a:xfrm>
            <a:off x="355583" y="2436312"/>
            <a:ext cx="3863633" cy="2691959"/>
          </a:xfr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indent="0">
              <a:buNone/>
            </a:pPr>
            <a:r>
              <a:rPr lang="en-US" b="1" dirty="0">
                <a:solidFill>
                  <a:schemeClr val="tx2"/>
                </a:solidFill>
                <a:latin typeface="Levenim MT" panose="02010502060101010101" pitchFamily="2" charset="-79"/>
                <a:cs typeface="Levenim MT" panose="02010502060101010101" pitchFamily="2" charset="-79"/>
              </a:rPr>
              <a:t>Mission</a:t>
            </a:r>
          </a:p>
          <a:p>
            <a:pPr indent="0">
              <a:buNone/>
            </a:pPr>
            <a:r>
              <a:rPr lang="en-US" i="1" dirty="0">
                <a:solidFill>
                  <a:schemeClr val="tx2"/>
                </a:solidFill>
                <a:latin typeface="Levenim MT" panose="02010502060101010101" pitchFamily="2" charset="-79"/>
                <a:cs typeface="Levenim MT" panose="02010502060101010101" pitchFamily="2" charset="-79"/>
              </a:rPr>
              <a:t>The Primary Care Collaborative advances comprehensive primary care to improve health and health care for patients and their families by convening and uniting stakeholders around research, care delivery and payment models, and policies.</a:t>
            </a:r>
          </a:p>
          <a:p>
            <a:pPr indent="0">
              <a:buNone/>
            </a:pPr>
            <a:endParaRPr lang="en-US" b="1" i="1" dirty="0">
              <a:latin typeface="Levenim MT" panose="02010502060101010101" pitchFamily="2" charset="-79"/>
              <a:cs typeface="Levenim MT" panose="02010502060101010101" pitchFamily="2" charset="-79"/>
            </a:endParaRPr>
          </a:p>
          <a:p>
            <a:pPr indent="0">
              <a:buNone/>
            </a:pPr>
            <a:endParaRPr lang="en-US" b="1" dirty="0">
              <a:latin typeface="Levenim MT" panose="02010502060101010101" pitchFamily="2" charset="-79"/>
              <a:cs typeface="Levenim MT" panose="02010502060101010101" pitchFamily="2" charset="-79"/>
            </a:endParaRPr>
          </a:p>
        </p:txBody>
      </p:sp>
      <p:pic>
        <p:nvPicPr>
          <p:cNvPr id="5" name="Picture 4" descr="A close up of a logo&#10;&#10;Description automatically generated">
            <a:extLst>
              <a:ext uri="{FF2B5EF4-FFF2-40B4-BE49-F238E27FC236}">
                <a16:creationId xmlns:a16="http://schemas.microsoft.com/office/drawing/2014/main" id="{97F00102-1B25-4FFF-8219-36CAD21BC90A}"/>
              </a:ext>
            </a:extLst>
          </p:cNvPr>
          <p:cNvPicPr>
            <a:picLocks noChangeAspect="1"/>
          </p:cNvPicPr>
          <p:nvPr/>
        </p:nvPicPr>
        <p:blipFill>
          <a:blip r:embed="rId3"/>
          <a:stretch>
            <a:fillRect/>
          </a:stretch>
        </p:blipFill>
        <p:spPr>
          <a:xfrm>
            <a:off x="6851532" y="3662283"/>
            <a:ext cx="1146234" cy="1146234"/>
          </a:xfrm>
          <a:prstGeom prst="rect">
            <a:avLst/>
          </a:prstGeom>
        </p:spPr>
      </p:pic>
      <p:pic>
        <p:nvPicPr>
          <p:cNvPr id="7" name="Picture 6" descr="A picture containing game, basketball, baseball&#10;&#10;Description automatically generated">
            <a:extLst>
              <a:ext uri="{FF2B5EF4-FFF2-40B4-BE49-F238E27FC236}">
                <a16:creationId xmlns:a16="http://schemas.microsoft.com/office/drawing/2014/main" id="{C7A70AEB-D6E7-4C4C-A573-989F339228F5}"/>
              </a:ext>
            </a:extLst>
          </p:cNvPr>
          <p:cNvPicPr>
            <a:picLocks noChangeAspect="1"/>
          </p:cNvPicPr>
          <p:nvPr/>
        </p:nvPicPr>
        <p:blipFill>
          <a:blip r:embed="rId4"/>
          <a:stretch>
            <a:fillRect/>
          </a:stretch>
        </p:blipFill>
        <p:spPr>
          <a:xfrm>
            <a:off x="7997766" y="3662283"/>
            <a:ext cx="1146234" cy="1146234"/>
          </a:xfrm>
          <a:prstGeom prst="rect">
            <a:avLst/>
          </a:prstGeom>
        </p:spPr>
      </p:pic>
      <p:pic>
        <p:nvPicPr>
          <p:cNvPr id="9" name="Picture 8" descr="A close up of a logo&#10;&#10;Description automatically generated">
            <a:extLst>
              <a:ext uri="{FF2B5EF4-FFF2-40B4-BE49-F238E27FC236}">
                <a16:creationId xmlns:a16="http://schemas.microsoft.com/office/drawing/2014/main" id="{693E903C-BF68-418C-8664-70DA1CE1AE6D}"/>
              </a:ext>
            </a:extLst>
          </p:cNvPr>
          <p:cNvPicPr>
            <a:picLocks noChangeAspect="1"/>
          </p:cNvPicPr>
          <p:nvPr/>
        </p:nvPicPr>
        <p:blipFill>
          <a:blip r:embed="rId5"/>
          <a:stretch>
            <a:fillRect/>
          </a:stretch>
        </p:blipFill>
        <p:spPr>
          <a:xfrm>
            <a:off x="4882068" y="2001790"/>
            <a:ext cx="1146234" cy="1146234"/>
          </a:xfrm>
          <a:prstGeom prst="rect">
            <a:avLst/>
          </a:prstGeom>
        </p:spPr>
      </p:pic>
      <p:pic>
        <p:nvPicPr>
          <p:cNvPr id="11" name="Picture 10" descr="A picture containing object, clock&#10;&#10;Description automatically generated">
            <a:extLst>
              <a:ext uri="{FF2B5EF4-FFF2-40B4-BE49-F238E27FC236}">
                <a16:creationId xmlns:a16="http://schemas.microsoft.com/office/drawing/2014/main" id="{16502BB5-0651-4966-BC80-CA9BC6CB2AAF}"/>
              </a:ext>
            </a:extLst>
          </p:cNvPr>
          <p:cNvPicPr>
            <a:picLocks noChangeAspect="1"/>
          </p:cNvPicPr>
          <p:nvPr/>
        </p:nvPicPr>
        <p:blipFill>
          <a:blip r:embed="rId6"/>
          <a:stretch>
            <a:fillRect/>
          </a:stretch>
        </p:blipFill>
        <p:spPr>
          <a:xfrm>
            <a:off x="4679159" y="3639754"/>
            <a:ext cx="1146234" cy="1146234"/>
          </a:xfrm>
          <a:prstGeom prst="rect">
            <a:avLst/>
          </a:prstGeom>
        </p:spPr>
      </p:pic>
      <p:pic>
        <p:nvPicPr>
          <p:cNvPr id="13" name="Picture 12" descr="A picture containing animal, coral&#10;&#10;Description automatically generated">
            <a:extLst>
              <a:ext uri="{FF2B5EF4-FFF2-40B4-BE49-F238E27FC236}">
                <a16:creationId xmlns:a16="http://schemas.microsoft.com/office/drawing/2014/main" id="{C27100B6-DAE7-4B50-A8CA-D4F8ABCAAD6D}"/>
              </a:ext>
            </a:extLst>
          </p:cNvPr>
          <p:cNvPicPr>
            <a:picLocks noChangeAspect="1"/>
          </p:cNvPicPr>
          <p:nvPr/>
        </p:nvPicPr>
        <p:blipFill>
          <a:blip r:embed="rId7"/>
          <a:stretch>
            <a:fillRect/>
          </a:stretch>
        </p:blipFill>
        <p:spPr>
          <a:xfrm>
            <a:off x="5785361" y="3662283"/>
            <a:ext cx="1146234" cy="1146234"/>
          </a:xfrm>
          <a:prstGeom prst="rect">
            <a:avLst/>
          </a:prstGeom>
        </p:spPr>
      </p:pic>
      <p:pic>
        <p:nvPicPr>
          <p:cNvPr id="15" name="Picture 14" descr="A close up of a sign&#10;&#10;Description automatically generated">
            <a:extLst>
              <a:ext uri="{FF2B5EF4-FFF2-40B4-BE49-F238E27FC236}">
                <a16:creationId xmlns:a16="http://schemas.microsoft.com/office/drawing/2014/main" id="{9C4F7C3A-35EF-461F-88E4-6C3E4E85DC36}"/>
              </a:ext>
            </a:extLst>
          </p:cNvPr>
          <p:cNvPicPr>
            <a:picLocks noChangeAspect="1"/>
          </p:cNvPicPr>
          <p:nvPr/>
        </p:nvPicPr>
        <p:blipFill>
          <a:blip r:embed="rId8"/>
          <a:stretch>
            <a:fillRect/>
          </a:stretch>
        </p:blipFill>
        <p:spPr>
          <a:xfrm>
            <a:off x="6326025" y="2049483"/>
            <a:ext cx="1146234" cy="1146234"/>
          </a:xfrm>
          <a:prstGeom prst="rect">
            <a:avLst/>
          </a:prstGeom>
        </p:spPr>
      </p:pic>
      <p:pic>
        <p:nvPicPr>
          <p:cNvPr id="17" name="Picture 16" descr="A picture containing drawing, window&#10;&#10;Description automatically generated">
            <a:extLst>
              <a:ext uri="{FF2B5EF4-FFF2-40B4-BE49-F238E27FC236}">
                <a16:creationId xmlns:a16="http://schemas.microsoft.com/office/drawing/2014/main" id="{CD3D270D-A73E-4D5C-99E7-6DDA2424619C}"/>
              </a:ext>
            </a:extLst>
          </p:cNvPr>
          <p:cNvPicPr>
            <a:picLocks noChangeAspect="1"/>
          </p:cNvPicPr>
          <p:nvPr/>
        </p:nvPicPr>
        <p:blipFill>
          <a:blip r:embed="rId9"/>
          <a:stretch>
            <a:fillRect/>
          </a:stretch>
        </p:blipFill>
        <p:spPr>
          <a:xfrm>
            <a:off x="7769982" y="2049483"/>
            <a:ext cx="1146234" cy="1146234"/>
          </a:xfrm>
          <a:prstGeom prst="rect">
            <a:avLst/>
          </a:prstGeom>
        </p:spPr>
      </p:pic>
      <p:sp>
        <p:nvSpPr>
          <p:cNvPr id="18" name="TextBox 17">
            <a:extLst>
              <a:ext uri="{FF2B5EF4-FFF2-40B4-BE49-F238E27FC236}">
                <a16:creationId xmlns:a16="http://schemas.microsoft.com/office/drawing/2014/main" id="{6E290EE3-40FF-4957-BD13-DBEB03DBC392}"/>
              </a:ext>
            </a:extLst>
          </p:cNvPr>
          <p:cNvSpPr txBox="1"/>
          <p:nvPr/>
        </p:nvSpPr>
        <p:spPr>
          <a:xfrm>
            <a:off x="4962256" y="3085756"/>
            <a:ext cx="1146234" cy="553998"/>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PERSON AND FAMILY-CENTERED</a:t>
            </a:r>
          </a:p>
        </p:txBody>
      </p:sp>
      <p:sp>
        <p:nvSpPr>
          <p:cNvPr id="19" name="TextBox 18">
            <a:extLst>
              <a:ext uri="{FF2B5EF4-FFF2-40B4-BE49-F238E27FC236}">
                <a16:creationId xmlns:a16="http://schemas.microsoft.com/office/drawing/2014/main" id="{6F3A650E-412E-4885-8EA5-DF430144F867}"/>
              </a:ext>
            </a:extLst>
          </p:cNvPr>
          <p:cNvSpPr txBox="1"/>
          <p:nvPr/>
        </p:nvSpPr>
        <p:spPr>
          <a:xfrm>
            <a:off x="6309092" y="3162700"/>
            <a:ext cx="1295016" cy="40011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TEAM-BASED &amp; COLLABORATIVE</a:t>
            </a:r>
          </a:p>
        </p:txBody>
      </p:sp>
      <p:sp>
        <p:nvSpPr>
          <p:cNvPr id="20" name="TextBox 19">
            <a:extLst>
              <a:ext uri="{FF2B5EF4-FFF2-40B4-BE49-F238E27FC236}">
                <a16:creationId xmlns:a16="http://schemas.microsoft.com/office/drawing/2014/main" id="{7488377E-07D0-4E41-915D-F2809C16E3F2}"/>
              </a:ext>
            </a:extLst>
          </p:cNvPr>
          <p:cNvSpPr txBox="1"/>
          <p:nvPr/>
        </p:nvSpPr>
        <p:spPr>
          <a:xfrm>
            <a:off x="7694321" y="3140216"/>
            <a:ext cx="1369962" cy="40011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COMPREHENSIVE &amp; EQUITABLE</a:t>
            </a:r>
          </a:p>
        </p:txBody>
      </p:sp>
      <p:sp>
        <p:nvSpPr>
          <p:cNvPr id="21" name="TextBox 20">
            <a:extLst>
              <a:ext uri="{FF2B5EF4-FFF2-40B4-BE49-F238E27FC236}">
                <a16:creationId xmlns:a16="http://schemas.microsoft.com/office/drawing/2014/main" id="{2F80C24E-DA3B-4219-81E8-49A9F94A3E5D}"/>
              </a:ext>
            </a:extLst>
          </p:cNvPr>
          <p:cNvSpPr txBox="1"/>
          <p:nvPr/>
        </p:nvSpPr>
        <p:spPr>
          <a:xfrm>
            <a:off x="4480395" y="4820125"/>
            <a:ext cx="1295016" cy="40011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COORDINATED &amp; INTEGRATED</a:t>
            </a:r>
          </a:p>
        </p:txBody>
      </p:sp>
      <p:sp>
        <p:nvSpPr>
          <p:cNvPr id="22" name="TextBox 21">
            <a:extLst>
              <a:ext uri="{FF2B5EF4-FFF2-40B4-BE49-F238E27FC236}">
                <a16:creationId xmlns:a16="http://schemas.microsoft.com/office/drawing/2014/main" id="{4BAB4E8B-687F-4262-A464-09BAAFB19956}"/>
              </a:ext>
            </a:extLst>
          </p:cNvPr>
          <p:cNvSpPr txBox="1"/>
          <p:nvPr/>
        </p:nvSpPr>
        <p:spPr>
          <a:xfrm>
            <a:off x="5859752" y="4882049"/>
            <a:ext cx="1146234" cy="24622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CONTINUOUS</a:t>
            </a:r>
          </a:p>
        </p:txBody>
      </p:sp>
      <p:sp>
        <p:nvSpPr>
          <p:cNvPr id="23" name="TextBox 22">
            <a:extLst>
              <a:ext uri="{FF2B5EF4-FFF2-40B4-BE49-F238E27FC236}">
                <a16:creationId xmlns:a16="http://schemas.microsoft.com/office/drawing/2014/main" id="{420881DA-1B20-44F1-A65B-422AA4BC4D7B}"/>
              </a:ext>
            </a:extLst>
          </p:cNvPr>
          <p:cNvSpPr txBox="1"/>
          <p:nvPr/>
        </p:nvSpPr>
        <p:spPr>
          <a:xfrm>
            <a:off x="7005986" y="4882050"/>
            <a:ext cx="1146234" cy="24622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ACCESSIBLE</a:t>
            </a:r>
          </a:p>
        </p:txBody>
      </p:sp>
      <p:sp>
        <p:nvSpPr>
          <p:cNvPr id="24" name="TextBox 23">
            <a:extLst>
              <a:ext uri="{FF2B5EF4-FFF2-40B4-BE49-F238E27FC236}">
                <a16:creationId xmlns:a16="http://schemas.microsoft.com/office/drawing/2014/main" id="{FED92F3B-D636-4002-936E-FF6BF33FA272}"/>
              </a:ext>
            </a:extLst>
          </p:cNvPr>
          <p:cNvSpPr txBox="1"/>
          <p:nvPr/>
        </p:nvSpPr>
        <p:spPr>
          <a:xfrm>
            <a:off x="8032289" y="4882051"/>
            <a:ext cx="1146234" cy="24622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1000" dirty="0">
                <a:solidFill>
                  <a:schemeClr val="bg1"/>
                </a:solidFill>
                <a:latin typeface="Levenim MT" panose="02010502060101010101" pitchFamily="2" charset="-79"/>
                <a:cs typeface="Levenim MT" panose="02010502060101010101" pitchFamily="2" charset="-79"/>
              </a:rPr>
              <a:t>HIGH-VALUE</a:t>
            </a:r>
          </a:p>
        </p:txBody>
      </p:sp>
      <p:sp>
        <p:nvSpPr>
          <p:cNvPr id="4" name="TextBox 3">
            <a:extLst>
              <a:ext uri="{FF2B5EF4-FFF2-40B4-BE49-F238E27FC236}">
                <a16:creationId xmlns:a16="http://schemas.microsoft.com/office/drawing/2014/main" id="{78972030-B73E-467C-9465-31DA5B19EB5A}"/>
              </a:ext>
            </a:extLst>
          </p:cNvPr>
          <p:cNvSpPr txBox="1"/>
          <p:nvPr/>
        </p:nvSpPr>
        <p:spPr>
          <a:xfrm>
            <a:off x="4679160" y="1018341"/>
            <a:ext cx="4427177" cy="52322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Levenim MT" panose="02010502060101010101" pitchFamily="2" charset="-79"/>
                <a:cs typeface="Levenim MT" panose="02010502060101010101" pitchFamily="2" charset="-79"/>
              </a:rPr>
              <a:t>Vision</a:t>
            </a:r>
          </a:p>
        </p:txBody>
      </p:sp>
    </p:spTree>
    <p:extLst>
      <p:ext uri="{BB962C8B-B14F-4D97-AF65-F5344CB8AC3E}">
        <p14:creationId xmlns:p14="http://schemas.microsoft.com/office/powerpoint/2010/main" val="2128092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4C9136-948A-8F49-B213-A5967A80CFE3}"/>
              </a:ext>
            </a:extLst>
          </p:cNvPr>
          <p:cNvSpPr>
            <a:spLocks noGrp="1"/>
          </p:cNvSpPr>
          <p:nvPr>
            <p:ph type="title"/>
          </p:nvPr>
        </p:nvSpPr>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t>PC Spend: US 6% vs OECD 14%</a:t>
            </a:r>
          </a:p>
        </p:txBody>
      </p:sp>
      <p:pic>
        <p:nvPicPr>
          <p:cNvPr id="4" name="Content Placeholder 3">
            <a:extLst>
              <a:ext uri="{FF2B5EF4-FFF2-40B4-BE49-F238E27FC236}">
                <a16:creationId xmlns:a16="http://schemas.microsoft.com/office/drawing/2014/main" id="{FC80484F-1551-024B-84A3-DEC3176CFC2F}"/>
              </a:ext>
            </a:extLst>
          </p:cNvPr>
          <p:cNvPicPr>
            <a:picLocks noGrp="1" noChangeAspect="1"/>
          </p:cNvPicPr>
          <p:nvPr>
            <p:ph sz="half" idx="1"/>
          </p:nvPr>
        </p:nvPicPr>
        <p:blipFill>
          <a:blip r:embed="rId3"/>
          <a:stretch>
            <a:fillRect/>
          </a:stretch>
        </p:blipFill>
        <p:spPr>
          <a:xfrm>
            <a:off x="1433513" y="2019301"/>
            <a:ext cx="6286500" cy="3190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5474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FECDF-4DCB-2B4C-8225-209D63EC02AB}"/>
              </a:ext>
            </a:extLst>
          </p:cNvPr>
          <p:cNvSpPr>
            <a:spLocks noGrp="1"/>
          </p:cNvSpPr>
          <p:nvPr>
            <p:ph type="ctrTitle"/>
          </p:nvPr>
        </p:nvSpPr>
        <p:spPr>
          <a:xfrm>
            <a:off x="0" y="857251"/>
            <a:ext cx="9144000" cy="471308"/>
          </a:xfrm>
          <a:solidFill>
            <a:srgbClr val="006C9A"/>
          </a:solidFill>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t>        Life Expectancy at Birth: 1980 – 2017; OECD Average = 80.7 </a:t>
            </a:r>
          </a:p>
        </p:txBody>
      </p:sp>
      <p:sp>
        <p:nvSpPr>
          <p:cNvPr id="4" name="Text Placeholder 3">
            <a:extLst>
              <a:ext uri="{FF2B5EF4-FFF2-40B4-BE49-F238E27FC236}">
                <a16:creationId xmlns:a16="http://schemas.microsoft.com/office/drawing/2014/main" id="{A6965D51-4169-254B-9C1C-1596A2C8F3ED}"/>
              </a:ext>
            </a:extLst>
          </p:cNvPr>
          <p:cNvSpPr>
            <a:spLocks noGrp="1"/>
          </p:cNvSpPr>
          <p:nvPr>
            <p:ph type="body" sz="quarter" idx="22"/>
          </p:nvPr>
        </p:nvSpPr>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r"/>
            <a:r>
              <a:rPr lang="en-US" sz="1050" dirty="0">
                <a:latin typeface="Arial" panose="020B0604020202020204" pitchFamily="34" charset="0"/>
              </a:rPr>
              <a:t>*Expenditure on primary care as share of current health expenditure, 2016 (or latest year)</a:t>
            </a:r>
            <a:endParaRPr lang="en-US" sz="300" dirty="0"/>
          </a:p>
        </p:txBody>
      </p:sp>
      <p:graphicFrame>
        <p:nvGraphicFramePr>
          <p:cNvPr id="5" name="Object 3">
            <a:extLst>
              <a:ext uri="{FF2B5EF4-FFF2-40B4-BE49-F238E27FC236}">
                <a16:creationId xmlns:a16="http://schemas.microsoft.com/office/drawing/2014/main" id="{76694596-30EB-2F44-8217-C49E12AC9970}"/>
              </a:ext>
            </a:extLst>
          </p:cNvPr>
          <p:cNvGraphicFramePr>
            <a:graphicFrameLocks noGrp="1" noChangeAspect="1"/>
          </p:cNvGraphicFramePr>
          <p:nvPr>
            <p:ph type="chart" sz="quarter" idx="19"/>
          </p:nvPr>
        </p:nvGraphicFramePr>
        <p:xfrm>
          <a:off x="142876" y="1779107"/>
          <a:ext cx="9001125" cy="344805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15360AE7-55F0-4FF3-91AF-988643CE8B6D}"/>
              </a:ext>
            </a:extLst>
          </p:cNvPr>
          <p:cNvCxnSpPr>
            <a:cxnSpLocks/>
          </p:cNvCxnSpPr>
          <p:nvPr/>
        </p:nvCxnSpPr>
        <p:spPr>
          <a:xfrm flipV="1">
            <a:off x="6003325" y="2904823"/>
            <a:ext cx="193590" cy="629724"/>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C64C62-BFE6-488F-99A4-FE95D60AFB4A}"/>
              </a:ext>
            </a:extLst>
          </p:cNvPr>
          <p:cNvSpPr txBox="1"/>
          <p:nvPr/>
        </p:nvSpPr>
        <p:spPr>
          <a:xfrm>
            <a:off x="7131199" y="1220467"/>
            <a:ext cx="2086940" cy="52322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400" b="1" u="sng" dirty="0"/>
              <a:t>Life</a:t>
            </a:r>
            <a:br>
              <a:rPr lang="en-US" sz="1400" b="1" u="sng" dirty="0"/>
            </a:br>
            <a:r>
              <a:rPr lang="en-US" sz="1400" b="1" u="sng" dirty="0"/>
              <a:t>expectancy</a:t>
            </a:r>
            <a:endParaRPr lang="en-US" b="1" u="sng" dirty="0"/>
          </a:p>
        </p:txBody>
      </p:sp>
      <p:sp>
        <p:nvSpPr>
          <p:cNvPr id="12" name="TextBox 11">
            <a:extLst>
              <a:ext uri="{FF2B5EF4-FFF2-40B4-BE49-F238E27FC236}">
                <a16:creationId xmlns:a16="http://schemas.microsoft.com/office/drawing/2014/main" id="{919066DD-0EB7-4A24-980B-3A2E5CD8F79F}"/>
              </a:ext>
            </a:extLst>
          </p:cNvPr>
          <p:cNvSpPr txBox="1"/>
          <p:nvPr/>
        </p:nvSpPr>
        <p:spPr>
          <a:xfrm>
            <a:off x="8336691" y="1767244"/>
            <a:ext cx="881448" cy="3488134"/>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spcAft>
                <a:spcPts val="800"/>
              </a:spcAft>
            </a:pPr>
            <a:r>
              <a:rPr lang="en-US" sz="1400" dirty="0">
                <a:latin typeface="Arial" panose="020B0604020202020204" pitchFamily="34" charset="0"/>
                <a:cs typeface="Arial" panose="020B0604020202020204" pitchFamily="34" charset="0"/>
              </a:rPr>
              <a:t>10%</a:t>
            </a:r>
          </a:p>
          <a:p>
            <a:pPr>
              <a:spcAft>
                <a:spcPts val="800"/>
              </a:spcAft>
            </a:pPr>
            <a:r>
              <a:rPr lang="en-US" sz="1400" dirty="0">
                <a:latin typeface="Arial" panose="020B0604020202020204" pitchFamily="34" charset="0"/>
                <a:cs typeface="Arial" panose="020B0604020202020204" pitchFamily="34" charset="0"/>
              </a:rPr>
              <a:t>12%</a:t>
            </a:r>
          </a:p>
          <a:p>
            <a:pPr>
              <a:spcAft>
                <a:spcPts val="800"/>
              </a:spcAft>
            </a:pPr>
            <a:r>
              <a:rPr lang="en-US" sz="1400" dirty="0">
                <a:latin typeface="Arial" panose="020B0604020202020204" pitchFamily="34" charset="0"/>
                <a:cs typeface="Arial" panose="020B0604020202020204" pitchFamily="34" charset="0"/>
              </a:rPr>
              <a:t>N/A</a:t>
            </a:r>
          </a:p>
          <a:p>
            <a:pPr>
              <a:spcAft>
                <a:spcPts val="800"/>
              </a:spcAft>
            </a:pPr>
            <a:r>
              <a:rPr lang="en-US" sz="1400" dirty="0">
                <a:latin typeface="Arial" panose="020B0604020202020204" pitchFamily="34" charset="0"/>
                <a:cs typeface="Arial" panose="020B0604020202020204" pitchFamily="34" charset="0"/>
              </a:rPr>
              <a:t>18%</a:t>
            </a:r>
          </a:p>
          <a:p>
            <a:pPr>
              <a:spcAft>
                <a:spcPts val="800"/>
              </a:spcAft>
            </a:pPr>
            <a:r>
              <a:rPr lang="en-US" sz="1400" dirty="0">
                <a:latin typeface="Arial" panose="020B0604020202020204" pitchFamily="34" charset="0"/>
                <a:cs typeface="Arial" panose="020B0604020202020204" pitchFamily="34" charset="0"/>
              </a:rPr>
              <a:t>13%</a:t>
            </a:r>
          </a:p>
          <a:p>
            <a:pPr>
              <a:spcAft>
                <a:spcPts val="800"/>
              </a:spcAft>
            </a:pPr>
            <a:r>
              <a:rPr lang="en-US" sz="1400" dirty="0">
                <a:latin typeface="Arial" panose="020B0604020202020204" pitchFamily="34" charset="0"/>
                <a:cs typeface="Arial" panose="020B0604020202020204" pitchFamily="34" charset="0"/>
              </a:rPr>
              <a:t>12%</a:t>
            </a:r>
          </a:p>
          <a:p>
            <a:pPr>
              <a:spcAft>
                <a:spcPts val="800"/>
              </a:spcAft>
            </a:pPr>
            <a:r>
              <a:rPr lang="en-US" sz="1400" dirty="0">
                <a:latin typeface="Arial" panose="020B0604020202020204" pitchFamily="34" charset="0"/>
                <a:cs typeface="Arial" panose="020B0604020202020204" pitchFamily="34" charset="0"/>
              </a:rPr>
              <a:t>N/A</a:t>
            </a:r>
          </a:p>
          <a:p>
            <a:pPr>
              <a:spcAft>
                <a:spcPts val="800"/>
              </a:spcAft>
            </a:pPr>
            <a:r>
              <a:rPr lang="en-US" sz="1400" dirty="0">
                <a:latin typeface="Arial" panose="020B0604020202020204" pitchFamily="34" charset="0"/>
                <a:cs typeface="Arial" panose="020B0604020202020204" pitchFamily="34" charset="0"/>
              </a:rPr>
              <a:t>N/A</a:t>
            </a:r>
          </a:p>
          <a:p>
            <a:pPr>
              <a:spcAft>
                <a:spcPts val="800"/>
              </a:spcAft>
            </a:pPr>
            <a:r>
              <a:rPr lang="en-US" sz="1400" dirty="0">
                <a:latin typeface="Arial" panose="020B0604020202020204" pitchFamily="34" charset="0"/>
                <a:cs typeface="Arial" panose="020B0604020202020204" pitchFamily="34" charset="0"/>
              </a:rPr>
              <a:t>N/A</a:t>
            </a:r>
          </a:p>
          <a:p>
            <a:pPr>
              <a:spcAft>
                <a:spcPts val="800"/>
              </a:spcAft>
            </a:pPr>
            <a:r>
              <a:rPr lang="en-US" sz="1400" dirty="0">
                <a:latin typeface="Arial" panose="020B0604020202020204" pitchFamily="34" charset="0"/>
                <a:cs typeface="Arial" panose="020B0604020202020204" pitchFamily="34" charset="0"/>
              </a:rPr>
              <a:t>15%</a:t>
            </a:r>
          </a:p>
          <a:p>
            <a:pPr>
              <a:spcAft>
                <a:spcPts val="800"/>
              </a:spcAft>
            </a:pPr>
            <a:r>
              <a:rPr lang="en-US" sz="1400" dirty="0">
                <a:solidFill>
                  <a:schemeClr val="bg1"/>
                </a:solidFill>
                <a:highlight>
                  <a:srgbClr val="808000"/>
                </a:highlight>
                <a:latin typeface="Arial" panose="020B0604020202020204" pitchFamily="34" charset="0"/>
                <a:cs typeface="Arial" panose="020B0604020202020204" pitchFamily="34" charset="0"/>
              </a:rPr>
              <a:t>6%  </a:t>
            </a:r>
          </a:p>
        </p:txBody>
      </p:sp>
      <p:sp>
        <p:nvSpPr>
          <p:cNvPr id="14" name="TextBox 13">
            <a:extLst>
              <a:ext uri="{FF2B5EF4-FFF2-40B4-BE49-F238E27FC236}">
                <a16:creationId xmlns:a16="http://schemas.microsoft.com/office/drawing/2014/main" id="{2FE256F2-9A32-40BB-8717-09ADD8BE0F3E}"/>
              </a:ext>
            </a:extLst>
          </p:cNvPr>
          <p:cNvSpPr txBox="1"/>
          <p:nvPr/>
        </p:nvSpPr>
        <p:spPr>
          <a:xfrm>
            <a:off x="8336691" y="1238871"/>
            <a:ext cx="808660" cy="52322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400" b="1" u="sng" dirty="0"/>
              <a:t>PC</a:t>
            </a:r>
            <a:br>
              <a:rPr lang="en-US" sz="1400" b="1" u="sng" dirty="0"/>
            </a:br>
            <a:r>
              <a:rPr lang="en-US" sz="1400" b="1" u="sng" dirty="0"/>
              <a:t>Spend*</a:t>
            </a:r>
            <a:endParaRPr lang="en-US" b="1" u="sng" dirty="0"/>
          </a:p>
        </p:txBody>
      </p:sp>
    </p:spTree>
    <p:extLst>
      <p:ext uri="{BB962C8B-B14F-4D97-AF65-F5344CB8AC3E}">
        <p14:creationId xmlns:p14="http://schemas.microsoft.com/office/powerpoint/2010/main" val="2509743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0451FF-194E-476C-96A7-A475B2D23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760" y="857251"/>
            <a:ext cx="6858004" cy="5143503"/>
          </a:xfrm>
          <a:prstGeom prst="rect">
            <a:avLst/>
          </a:prstGeom>
        </p:spPr>
      </p:pic>
      <p:graphicFrame>
        <p:nvGraphicFramePr>
          <p:cNvPr id="4" name="Table 3">
            <a:extLst>
              <a:ext uri="{FF2B5EF4-FFF2-40B4-BE49-F238E27FC236}">
                <a16:creationId xmlns:a16="http://schemas.microsoft.com/office/drawing/2014/main" id="{15AC9AB7-E860-4A4D-ABD6-9B351614837C}"/>
              </a:ext>
            </a:extLst>
          </p:cNvPr>
          <p:cNvGraphicFramePr>
            <a:graphicFrameLocks noGrp="1"/>
          </p:cNvGraphicFramePr>
          <p:nvPr/>
        </p:nvGraphicFramePr>
        <p:xfrm>
          <a:off x="7371491" y="857248"/>
          <a:ext cx="1474797" cy="5372581"/>
        </p:xfrm>
        <a:graphic>
          <a:graphicData uri="http://schemas.openxmlformats.org/drawingml/2006/table">
            <a:tbl>
              <a:tblPr>
                <a:tableStyleId>{5C22544A-7EE6-4342-B048-85BDC9FD1C3A}</a:tableStyleId>
              </a:tblPr>
              <a:tblGrid>
                <a:gridCol w="796575">
                  <a:extLst>
                    <a:ext uri="{9D8B030D-6E8A-4147-A177-3AD203B41FA5}">
                      <a16:colId xmlns:a16="http://schemas.microsoft.com/office/drawing/2014/main" val="3647946070"/>
                    </a:ext>
                  </a:extLst>
                </a:gridCol>
                <a:gridCol w="678222">
                  <a:extLst>
                    <a:ext uri="{9D8B030D-6E8A-4147-A177-3AD203B41FA5}">
                      <a16:colId xmlns:a16="http://schemas.microsoft.com/office/drawing/2014/main" val="144093320"/>
                    </a:ext>
                  </a:extLst>
                </a:gridCol>
              </a:tblGrid>
              <a:tr h="132751">
                <a:tc>
                  <a:txBody>
                    <a:bodyPr/>
                    <a:lstStyle/>
                    <a:p>
                      <a:pPr algn="ctr" fontAlgn="ctr"/>
                      <a:r>
                        <a:rPr lang="en-US" sz="800" u="none" strike="noStrike" dirty="0">
                          <a:effectLst/>
                        </a:rPr>
                        <a:t>State</a:t>
                      </a:r>
                      <a:endParaRPr lang="en-US" sz="800" b="1" i="0" u="none" strike="noStrike" dirty="0">
                        <a:solidFill>
                          <a:srgbClr val="000000"/>
                        </a:solidFill>
                        <a:effectLst/>
                        <a:latin typeface="Calibri" panose="020F0502020204030204" pitchFamily="34" charset="0"/>
                      </a:endParaRPr>
                    </a:p>
                  </a:txBody>
                  <a:tcPr marL="7021" marR="7021" marT="7021" marB="0" anchor="ctr"/>
                </a:tc>
                <a:tc>
                  <a:txBody>
                    <a:bodyPr/>
                    <a:lstStyle/>
                    <a:p>
                      <a:pPr algn="ctr" fontAlgn="ctr"/>
                      <a:r>
                        <a:rPr lang="en-US" sz="800" u="none" strike="noStrike">
                          <a:effectLst/>
                        </a:rPr>
                        <a:t>PC Narrow</a:t>
                      </a:r>
                      <a:endParaRPr lang="en-US" sz="800" b="1" i="0" u="none" strike="noStrike">
                        <a:solidFill>
                          <a:srgbClr val="000000"/>
                        </a:solidFill>
                        <a:effectLst/>
                        <a:latin typeface="Calibri" panose="020F0502020204030204" pitchFamily="34" charset="0"/>
                      </a:endParaRPr>
                    </a:p>
                  </a:txBody>
                  <a:tcPr marL="7021" marR="7021" marT="7021" marB="0" anchor="ctr"/>
                </a:tc>
                <a:extLst>
                  <a:ext uri="{0D108BD9-81ED-4DB2-BD59-A6C34878D82A}">
                    <a16:rowId xmlns:a16="http://schemas.microsoft.com/office/drawing/2014/main" val="3463504839"/>
                  </a:ext>
                </a:extLst>
              </a:tr>
              <a:tr h="167140">
                <a:tc>
                  <a:txBody>
                    <a:bodyPr/>
                    <a:lstStyle/>
                    <a:p>
                      <a:pPr algn="ctr" fontAlgn="ctr"/>
                      <a:r>
                        <a:rPr lang="en-US" sz="1100" u="none" strike="noStrike" dirty="0">
                          <a:effectLst/>
                        </a:rPr>
                        <a:t>National</a:t>
                      </a:r>
                      <a:endParaRPr lang="en-US" sz="1100" b="1" i="0" u="none" strike="noStrike" dirty="0">
                        <a:solidFill>
                          <a:srgbClr val="000000"/>
                        </a:solidFill>
                        <a:effectLst/>
                        <a:latin typeface="Calibri" panose="020F0502020204030204" pitchFamily="34" charset="0"/>
                      </a:endParaRPr>
                    </a:p>
                  </a:txBody>
                  <a:tcPr marL="7021" marR="7021" marT="7021" marB="0" anchor="ctr"/>
                </a:tc>
                <a:tc>
                  <a:txBody>
                    <a:bodyPr/>
                    <a:lstStyle/>
                    <a:p>
                      <a:pPr algn="ctr" fontAlgn="ctr"/>
                      <a:r>
                        <a:rPr lang="en-US" sz="1100" u="none" strike="noStrike" dirty="0">
                          <a:effectLst/>
                        </a:rPr>
                        <a:t>5.6</a:t>
                      </a:r>
                      <a:endParaRPr lang="en-US" sz="1100" b="1" i="0" u="none" strike="noStrike" dirty="0">
                        <a:solidFill>
                          <a:srgbClr val="000000"/>
                        </a:solidFill>
                        <a:effectLst/>
                        <a:latin typeface="Calibri" panose="020F0502020204030204" pitchFamily="34" charset="0"/>
                      </a:endParaRPr>
                    </a:p>
                  </a:txBody>
                  <a:tcPr marL="7021" marR="7021" marT="7021" marB="0" anchor="ctr"/>
                </a:tc>
                <a:extLst>
                  <a:ext uri="{0D108BD9-81ED-4DB2-BD59-A6C34878D82A}">
                    <a16:rowId xmlns:a16="http://schemas.microsoft.com/office/drawing/2014/main" val="1174920038"/>
                  </a:ext>
                </a:extLst>
              </a:tr>
              <a:tr h="167140">
                <a:tc>
                  <a:txBody>
                    <a:bodyPr/>
                    <a:lstStyle/>
                    <a:p>
                      <a:pPr algn="l" fontAlgn="b"/>
                      <a:r>
                        <a:rPr lang="en-US" sz="1100" u="none" strike="noStrike" dirty="0">
                          <a:effectLst/>
                        </a:rPr>
                        <a:t>AL</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6.2</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555588861"/>
                  </a:ext>
                </a:extLst>
              </a:tr>
              <a:tr h="167140">
                <a:tc>
                  <a:txBody>
                    <a:bodyPr/>
                    <a:lstStyle/>
                    <a:p>
                      <a:pPr algn="l" fontAlgn="b"/>
                      <a:r>
                        <a:rPr lang="en-US" sz="1100" u="none" strike="noStrike" dirty="0">
                          <a:effectLst/>
                        </a:rPr>
                        <a:t>AZ</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2503222798"/>
                  </a:ext>
                </a:extLst>
              </a:tr>
              <a:tr h="167140">
                <a:tc>
                  <a:txBody>
                    <a:bodyPr/>
                    <a:lstStyle/>
                    <a:p>
                      <a:pPr algn="l" fontAlgn="b"/>
                      <a:r>
                        <a:rPr lang="en-US" sz="1100" u="none" strike="noStrike" dirty="0">
                          <a:effectLst/>
                        </a:rPr>
                        <a:t>CA</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6.1</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683583456"/>
                  </a:ext>
                </a:extLst>
              </a:tr>
              <a:tr h="167140">
                <a:tc>
                  <a:txBody>
                    <a:bodyPr/>
                    <a:lstStyle/>
                    <a:p>
                      <a:pPr algn="l" fontAlgn="b"/>
                      <a:r>
                        <a:rPr lang="en-US" sz="1100" u="none" strike="noStrike">
                          <a:effectLst/>
                        </a:rPr>
                        <a:t>CO</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486135384"/>
                  </a:ext>
                </a:extLst>
              </a:tr>
              <a:tr h="167140">
                <a:tc>
                  <a:txBody>
                    <a:bodyPr/>
                    <a:lstStyle/>
                    <a:p>
                      <a:pPr algn="l" fontAlgn="b"/>
                      <a:r>
                        <a:rPr lang="en-US" sz="1100" u="none" strike="noStrike" dirty="0">
                          <a:effectLst/>
                          <a:highlight>
                            <a:srgbClr val="FFFF00"/>
                          </a:highlight>
                        </a:rPr>
                        <a:t>CT</a:t>
                      </a:r>
                      <a:endParaRPr lang="en-US" sz="1100" b="0" i="0" u="none" strike="noStrike" dirty="0">
                        <a:solidFill>
                          <a:srgbClr val="000000"/>
                        </a:solidFill>
                        <a:effectLst/>
                        <a:highlight>
                          <a:srgbClr val="FFFF00"/>
                        </a:highlight>
                        <a:latin typeface="Calibri" panose="020F0502020204030204" pitchFamily="34" charset="0"/>
                      </a:endParaRPr>
                    </a:p>
                  </a:txBody>
                  <a:tcPr marL="7021" marR="7021" marT="7021" marB="0" anchor="b"/>
                </a:tc>
                <a:tc>
                  <a:txBody>
                    <a:bodyPr/>
                    <a:lstStyle/>
                    <a:p>
                      <a:pPr algn="r" fontAlgn="b"/>
                      <a:r>
                        <a:rPr lang="en-US" sz="1100" u="none" strike="noStrike" dirty="0">
                          <a:effectLst/>
                          <a:highlight>
                            <a:srgbClr val="FFFF00"/>
                          </a:highlight>
                        </a:rPr>
                        <a:t>3.5</a:t>
                      </a:r>
                      <a:endParaRPr lang="en-US" sz="1100" b="0" i="0" u="none" strike="noStrike" dirty="0">
                        <a:solidFill>
                          <a:srgbClr val="000000"/>
                        </a:solidFill>
                        <a:effectLst/>
                        <a:highlight>
                          <a:srgbClr val="FFFF00"/>
                        </a:highlight>
                        <a:latin typeface="Calibri" panose="020F0502020204030204" pitchFamily="34" charset="0"/>
                      </a:endParaRPr>
                    </a:p>
                  </a:txBody>
                  <a:tcPr marL="7021" marR="7021" marT="7021" marB="0" anchor="b"/>
                </a:tc>
                <a:extLst>
                  <a:ext uri="{0D108BD9-81ED-4DB2-BD59-A6C34878D82A}">
                    <a16:rowId xmlns:a16="http://schemas.microsoft.com/office/drawing/2014/main" val="1956205950"/>
                  </a:ext>
                </a:extLst>
              </a:tr>
              <a:tr h="167140">
                <a:tc>
                  <a:txBody>
                    <a:bodyPr/>
                    <a:lstStyle/>
                    <a:p>
                      <a:pPr algn="l" fontAlgn="b"/>
                      <a:r>
                        <a:rPr lang="en-US" sz="1100" u="none" strike="noStrike">
                          <a:effectLst/>
                        </a:rPr>
                        <a:t>FL</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286458358"/>
                  </a:ext>
                </a:extLst>
              </a:tr>
              <a:tr h="167140">
                <a:tc>
                  <a:txBody>
                    <a:bodyPr/>
                    <a:lstStyle/>
                    <a:p>
                      <a:pPr algn="l" fontAlgn="b"/>
                      <a:r>
                        <a:rPr lang="en-US" sz="1100" u="none" strike="noStrike" dirty="0">
                          <a:effectLst/>
                        </a:rPr>
                        <a:t>GA</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703515288"/>
                  </a:ext>
                </a:extLst>
              </a:tr>
              <a:tr h="167140">
                <a:tc>
                  <a:txBody>
                    <a:bodyPr/>
                    <a:lstStyle/>
                    <a:p>
                      <a:pPr algn="l" fontAlgn="b"/>
                      <a:r>
                        <a:rPr lang="en-US" sz="1100" u="none" strike="noStrike" dirty="0">
                          <a:effectLst/>
                        </a:rPr>
                        <a:t>IL</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2027698220"/>
                  </a:ext>
                </a:extLst>
              </a:tr>
              <a:tr h="167140">
                <a:tc>
                  <a:txBody>
                    <a:bodyPr/>
                    <a:lstStyle/>
                    <a:p>
                      <a:pPr algn="l" fontAlgn="b"/>
                      <a:r>
                        <a:rPr lang="en-US" sz="1100" u="none" strike="noStrike">
                          <a:effectLst/>
                        </a:rPr>
                        <a:t>IN</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4.7</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122804651"/>
                  </a:ext>
                </a:extLst>
              </a:tr>
              <a:tr h="167140">
                <a:tc>
                  <a:txBody>
                    <a:bodyPr/>
                    <a:lstStyle/>
                    <a:p>
                      <a:pPr algn="l" fontAlgn="b"/>
                      <a:r>
                        <a:rPr lang="en-US" sz="1100" u="none" strike="noStrike">
                          <a:effectLst/>
                        </a:rPr>
                        <a:t>KY</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4.5</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030159416"/>
                  </a:ext>
                </a:extLst>
              </a:tr>
              <a:tr h="167140">
                <a:tc>
                  <a:txBody>
                    <a:bodyPr/>
                    <a:lstStyle/>
                    <a:p>
                      <a:pPr algn="l" fontAlgn="b"/>
                      <a:r>
                        <a:rPr lang="en-US" sz="1100" u="none" strike="noStrike">
                          <a:effectLst/>
                        </a:rPr>
                        <a:t>LA</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5.3</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2260508837"/>
                  </a:ext>
                </a:extLst>
              </a:tr>
              <a:tr h="167140">
                <a:tc>
                  <a:txBody>
                    <a:bodyPr/>
                    <a:lstStyle/>
                    <a:p>
                      <a:pPr algn="l" fontAlgn="b"/>
                      <a:r>
                        <a:rPr lang="en-US" sz="1100" u="none" strike="noStrike">
                          <a:effectLst/>
                        </a:rPr>
                        <a:t>MA</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624512014"/>
                  </a:ext>
                </a:extLst>
              </a:tr>
              <a:tr h="167140">
                <a:tc>
                  <a:txBody>
                    <a:bodyPr/>
                    <a:lstStyle/>
                    <a:p>
                      <a:pPr algn="l" fontAlgn="b"/>
                      <a:r>
                        <a:rPr lang="en-US" sz="1100" u="none" strike="noStrike" dirty="0">
                          <a:effectLst/>
                        </a:rPr>
                        <a:t>MD</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5.5</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508208233"/>
                  </a:ext>
                </a:extLst>
              </a:tr>
              <a:tr h="167140">
                <a:tc>
                  <a:txBody>
                    <a:bodyPr/>
                    <a:lstStyle/>
                    <a:p>
                      <a:pPr algn="l" fontAlgn="b"/>
                      <a:r>
                        <a:rPr lang="en-US" sz="1100" u="none" strike="noStrike">
                          <a:effectLst/>
                        </a:rPr>
                        <a:t>MI</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4.7</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003351530"/>
                  </a:ext>
                </a:extLst>
              </a:tr>
              <a:tr h="167140">
                <a:tc>
                  <a:txBody>
                    <a:bodyPr/>
                    <a:lstStyle/>
                    <a:p>
                      <a:pPr algn="l" fontAlgn="b"/>
                      <a:r>
                        <a:rPr lang="en-US" sz="1100" u="none" strike="noStrike" dirty="0">
                          <a:effectLst/>
                          <a:highlight>
                            <a:srgbClr val="FFFF00"/>
                          </a:highlight>
                        </a:rPr>
                        <a:t>MN</a:t>
                      </a:r>
                      <a:endParaRPr lang="en-US" sz="1100" b="0" i="0" u="none" strike="noStrike" dirty="0">
                        <a:solidFill>
                          <a:srgbClr val="000000"/>
                        </a:solidFill>
                        <a:effectLst/>
                        <a:highlight>
                          <a:srgbClr val="FFFF00"/>
                        </a:highlight>
                        <a:latin typeface="Calibri" panose="020F0502020204030204" pitchFamily="34" charset="0"/>
                      </a:endParaRPr>
                    </a:p>
                  </a:txBody>
                  <a:tcPr marL="7021" marR="7021" marT="7021" marB="0" anchor="b"/>
                </a:tc>
                <a:tc>
                  <a:txBody>
                    <a:bodyPr/>
                    <a:lstStyle/>
                    <a:p>
                      <a:pPr algn="r" fontAlgn="b"/>
                      <a:r>
                        <a:rPr lang="en-US" sz="1100" u="none" strike="noStrike" dirty="0">
                          <a:effectLst/>
                          <a:highlight>
                            <a:srgbClr val="FFFF00"/>
                          </a:highlight>
                        </a:rPr>
                        <a:t>7.6</a:t>
                      </a:r>
                      <a:endParaRPr lang="en-US" sz="1100" b="0" i="0" u="none" strike="noStrike" dirty="0">
                        <a:solidFill>
                          <a:srgbClr val="000000"/>
                        </a:solidFill>
                        <a:effectLst/>
                        <a:highlight>
                          <a:srgbClr val="FFFF00"/>
                        </a:highlight>
                        <a:latin typeface="Calibri" panose="020F0502020204030204" pitchFamily="34" charset="0"/>
                      </a:endParaRPr>
                    </a:p>
                  </a:txBody>
                  <a:tcPr marL="7021" marR="7021" marT="7021" marB="0" anchor="b"/>
                </a:tc>
                <a:extLst>
                  <a:ext uri="{0D108BD9-81ED-4DB2-BD59-A6C34878D82A}">
                    <a16:rowId xmlns:a16="http://schemas.microsoft.com/office/drawing/2014/main" val="3404688017"/>
                  </a:ext>
                </a:extLst>
              </a:tr>
              <a:tr h="167140">
                <a:tc>
                  <a:txBody>
                    <a:bodyPr/>
                    <a:lstStyle/>
                    <a:p>
                      <a:pPr algn="l" fontAlgn="b"/>
                      <a:r>
                        <a:rPr lang="en-US" sz="1100" u="none" strike="noStrike">
                          <a:effectLst/>
                        </a:rPr>
                        <a:t>MO</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4125738278"/>
                  </a:ext>
                </a:extLst>
              </a:tr>
              <a:tr h="167140">
                <a:tc>
                  <a:txBody>
                    <a:bodyPr/>
                    <a:lstStyle/>
                    <a:p>
                      <a:pPr algn="l" fontAlgn="b"/>
                      <a:r>
                        <a:rPr lang="en-US" sz="1100" u="none" strike="noStrike">
                          <a:effectLst/>
                        </a:rPr>
                        <a:t>NC</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2900521629"/>
                  </a:ext>
                </a:extLst>
              </a:tr>
              <a:tr h="167140">
                <a:tc>
                  <a:txBody>
                    <a:bodyPr/>
                    <a:lstStyle/>
                    <a:p>
                      <a:pPr algn="l" fontAlgn="b"/>
                      <a:r>
                        <a:rPr lang="en-US" sz="1100" u="none" strike="noStrike">
                          <a:effectLst/>
                        </a:rPr>
                        <a:t>NJ</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444153968"/>
                  </a:ext>
                </a:extLst>
              </a:tr>
              <a:tr h="167140">
                <a:tc>
                  <a:txBody>
                    <a:bodyPr/>
                    <a:lstStyle/>
                    <a:p>
                      <a:pPr algn="l" fontAlgn="b"/>
                      <a:r>
                        <a:rPr lang="en-US" sz="1100" u="none" strike="noStrike">
                          <a:effectLst/>
                        </a:rPr>
                        <a:t>NY</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656957408"/>
                  </a:ext>
                </a:extLst>
              </a:tr>
              <a:tr h="167140">
                <a:tc>
                  <a:txBody>
                    <a:bodyPr/>
                    <a:lstStyle/>
                    <a:p>
                      <a:pPr algn="l" fontAlgn="b"/>
                      <a:r>
                        <a:rPr lang="en-US" sz="1100" u="none" strike="noStrike" dirty="0">
                          <a:effectLst/>
                        </a:rPr>
                        <a:t>OH</a:t>
                      </a:r>
                      <a:endParaRPr lang="en-US" sz="1100" b="0" i="0" u="none" strike="noStrike" dirty="0">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4.6</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672803192"/>
                  </a:ext>
                </a:extLst>
              </a:tr>
              <a:tr h="167140">
                <a:tc>
                  <a:txBody>
                    <a:bodyPr/>
                    <a:lstStyle/>
                    <a:p>
                      <a:pPr algn="l" fontAlgn="b"/>
                      <a:r>
                        <a:rPr lang="en-US" sz="1100" u="none" strike="noStrike">
                          <a:effectLst/>
                        </a:rPr>
                        <a:t>OK</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6.7</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199302558"/>
                  </a:ext>
                </a:extLst>
              </a:tr>
              <a:tr h="167140">
                <a:tc>
                  <a:txBody>
                    <a:bodyPr/>
                    <a:lstStyle/>
                    <a:p>
                      <a:pPr algn="l" fontAlgn="b"/>
                      <a:r>
                        <a:rPr lang="en-US" sz="1100" u="none" strike="noStrike">
                          <a:effectLst/>
                        </a:rPr>
                        <a:t>OR</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5.6</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488515196"/>
                  </a:ext>
                </a:extLst>
              </a:tr>
              <a:tr h="167140">
                <a:tc>
                  <a:txBody>
                    <a:bodyPr/>
                    <a:lstStyle/>
                    <a:p>
                      <a:pPr algn="l" fontAlgn="b"/>
                      <a:r>
                        <a:rPr lang="en-US" sz="1100" u="none" strike="noStrike">
                          <a:effectLst/>
                        </a:rPr>
                        <a:t>PA</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4.2</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931727654"/>
                  </a:ext>
                </a:extLst>
              </a:tr>
              <a:tr h="167140">
                <a:tc>
                  <a:txBody>
                    <a:bodyPr/>
                    <a:lstStyle/>
                    <a:p>
                      <a:pPr algn="l" fontAlgn="b"/>
                      <a:r>
                        <a:rPr lang="en-US" sz="1100" u="none" strike="noStrike">
                          <a:effectLst/>
                        </a:rPr>
                        <a:t>SC</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5.0</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126608228"/>
                  </a:ext>
                </a:extLst>
              </a:tr>
              <a:tr h="167140">
                <a:tc>
                  <a:txBody>
                    <a:bodyPr/>
                    <a:lstStyle/>
                    <a:p>
                      <a:pPr algn="l" fontAlgn="b"/>
                      <a:r>
                        <a:rPr lang="en-US" sz="1100" u="none" strike="noStrike">
                          <a:effectLst/>
                        </a:rPr>
                        <a:t>TN</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4.8</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3247740843"/>
                  </a:ext>
                </a:extLst>
              </a:tr>
              <a:tr h="167140">
                <a:tc>
                  <a:txBody>
                    <a:bodyPr/>
                    <a:lstStyle/>
                    <a:p>
                      <a:pPr algn="l" fontAlgn="b"/>
                      <a:r>
                        <a:rPr lang="en-US" sz="1100" u="none" strike="noStrike">
                          <a:effectLst/>
                        </a:rPr>
                        <a:t>TX</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6.3</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2743891188"/>
                  </a:ext>
                </a:extLst>
              </a:tr>
              <a:tr h="167140">
                <a:tc>
                  <a:txBody>
                    <a:bodyPr/>
                    <a:lstStyle/>
                    <a:p>
                      <a:pPr algn="l" fontAlgn="b"/>
                      <a:r>
                        <a:rPr lang="en-US" sz="1100" u="none" strike="noStrike">
                          <a:effectLst/>
                        </a:rPr>
                        <a:t>VA</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5.7</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2424668351"/>
                  </a:ext>
                </a:extLst>
              </a:tr>
              <a:tr h="167140">
                <a:tc>
                  <a:txBody>
                    <a:bodyPr/>
                    <a:lstStyle/>
                    <a:p>
                      <a:pPr algn="l" fontAlgn="b"/>
                      <a:r>
                        <a:rPr lang="en-US" sz="1100" u="none" strike="noStrike">
                          <a:effectLst/>
                        </a:rPr>
                        <a:t>WA</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085081427"/>
                  </a:ext>
                </a:extLst>
              </a:tr>
              <a:tr h="167140">
                <a:tc>
                  <a:txBody>
                    <a:bodyPr/>
                    <a:lstStyle/>
                    <a:p>
                      <a:pPr algn="l" fontAlgn="b"/>
                      <a:r>
                        <a:rPr lang="en-US" sz="1100" u="none" strike="noStrike">
                          <a:effectLst/>
                        </a:rPr>
                        <a:t>WI</a:t>
                      </a:r>
                      <a:endParaRPr lang="en-US" sz="1100" b="0" i="0" u="none" strike="noStrike">
                        <a:solidFill>
                          <a:srgbClr val="000000"/>
                        </a:solidFill>
                        <a:effectLst/>
                        <a:latin typeface="Calibri" panose="020F0502020204030204" pitchFamily="34" charset="0"/>
                      </a:endParaRPr>
                    </a:p>
                  </a:txBody>
                  <a:tcPr marL="7021" marR="7021" marT="7021" marB="0" anchor="b"/>
                </a:tc>
                <a:tc>
                  <a:txBody>
                    <a:bodyPr/>
                    <a:lstStyle/>
                    <a:p>
                      <a:pPr algn="r" fontAlgn="b"/>
                      <a:r>
                        <a:rPr lang="en-US" sz="1100" u="none" strike="noStrike" dirty="0">
                          <a:effectLst/>
                        </a:rPr>
                        <a:t>6.2</a:t>
                      </a:r>
                      <a:endParaRPr lang="en-US" sz="1100" b="0" i="0" u="none" strike="noStrike" dirty="0">
                        <a:solidFill>
                          <a:srgbClr val="000000"/>
                        </a:solidFill>
                        <a:effectLst/>
                        <a:latin typeface="Calibri" panose="020F0502020204030204" pitchFamily="34" charset="0"/>
                      </a:endParaRPr>
                    </a:p>
                  </a:txBody>
                  <a:tcPr marL="7021" marR="7021" marT="7021" marB="0" anchor="b"/>
                </a:tc>
                <a:extLst>
                  <a:ext uri="{0D108BD9-81ED-4DB2-BD59-A6C34878D82A}">
                    <a16:rowId xmlns:a16="http://schemas.microsoft.com/office/drawing/2014/main" val="1990468156"/>
                  </a:ext>
                </a:extLst>
              </a:tr>
            </a:tbl>
          </a:graphicData>
        </a:graphic>
      </p:graphicFrame>
    </p:spTree>
    <p:extLst>
      <p:ext uri="{BB962C8B-B14F-4D97-AF65-F5344CB8AC3E}">
        <p14:creationId xmlns:p14="http://schemas.microsoft.com/office/powerpoint/2010/main" val="2373682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A9FED-E624-AC48-9061-0C08B8750BE3}"/>
              </a:ext>
            </a:extLst>
          </p:cNvPr>
          <p:cNvSpPr>
            <a:spLocks noGrp="1"/>
          </p:cNvSpPr>
          <p:nvPr>
            <p:ph type="title"/>
          </p:nvPr>
        </p:nvSpPr>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t>PC Investment &amp; Hospitalizations </a:t>
            </a:r>
          </a:p>
        </p:txBody>
      </p:sp>
      <p:pic>
        <p:nvPicPr>
          <p:cNvPr id="4" name="Content Placeholder 3">
            <a:extLst>
              <a:ext uri="{FF2B5EF4-FFF2-40B4-BE49-F238E27FC236}">
                <a16:creationId xmlns:a16="http://schemas.microsoft.com/office/drawing/2014/main" id="{5C885407-3F24-D643-8046-E8D706E57A4E}"/>
              </a:ext>
            </a:extLst>
          </p:cNvPr>
          <p:cNvPicPr>
            <a:picLocks noGrp="1" noChangeAspect="1"/>
          </p:cNvPicPr>
          <p:nvPr>
            <p:ph sz="half" idx="1"/>
          </p:nvPr>
        </p:nvPicPr>
        <p:blipFill>
          <a:blip r:embed="rId3"/>
          <a:stretch>
            <a:fillRect/>
          </a:stretch>
        </p:blipFill>
        <p:spPr>
          <a:xfrm>
            <a:off x="685800" y="1188198"/>
            <a:ext cx="7302993" cy="3857796"/>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A102F2D-D977-4649-9916-6BD0DC575D06}"/>
              </a:ext>
            </a:extLst>
          </p:cNvPr>
          <p:cNvSpPr txBox="1"/>
          <p:nvPr/>
        </p:nvSpPr>
        <p:spPr>
          <a:xfrm>
            <a:off x="3665840" y="5305596"/>
            <a:ext cx="4794421" cy="230832"/>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900" dirty="0">
                <a:solidFill>
                  <a:schemeClr val="bg1"/>
                </a:solidFill>
              </a:rPr>
              <a:t>Data source:  Investing in Primary Care (PCC 2019 Evidence Report)</a:t>
            </a:r>
          </a:p>
        </p:txBody>
      </p:sp>
    </p:spTree>
    <p:extLst>
      <p:ext uri="{BB962C8B-B14F-4D97-AF65-F5344CB8AC3E}">
        <p14:creationId xmlns:p14="http://schemas.microsoft.com/office/powerpoint/2010/main" val="1050753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9DBD3FB-5406-4B4F-9851-BBB734113F8F}"/>
              </a:ext>
            </a:extLst>
          </p:cNvPr>
          <p:cNvSpPr/>
          <p:nvPr/>
        </p:nvSpPr>
        <p:spPr>
          <a:xfrm>
            <a:off x="7200865" y="857251"/>
            <a:ext cx="1997622" cy="3275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en-US" dirty="0"/>
          </a:p>
        </p:txBody>
      </p:sp>
      <p:sp>
        <p:nvSpPr>
          <p:cNvPr id="23" name="Rectangle 22">
            <a:extLst>
              <a:ext uri="{FF2B5EF4-FFF2-40B4-BE49-F238E27FC236}">
                <a16:creationId xmlns:a16="http://schemas.microsoft.com/office/drawing/2014/main" id="{91374DBC-76A2-461A-9053-77131D9A42A0}"/>
              </a:ext>
            </a:extLst>
          </p:cNvPr>
          <p:cNvSpPr/>
          <p:nvPr/>
        </p:nvSpPr>
        <p:spPr>
          <a:xfrm>
            <a:off x="46023" y="4040718"/>
            <a:ext cx="9194800" cy="2138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endParaRPr lang="en-US" dirty="0"/>
          </a:p>
        </p:txBody>
      </p:sp>
      <p:sp>
        <p:nvSpPr>
          <p:cNvPr id="4" name="Title 3">
            <a:extLst>
              <a:ext uri="{FF2B5EF4-FFF2-40B4-BE49-F238E27FC236}">
                <a16:creationId xmlns:a16="http://schemas.microsoft.com/office/drawing/2014/main" id="{C677B973-9F9A-2A40-BF39-56D34AA3AF84}"/>
              </a:ext>
            </a:extLst>
          </p:cNvPr>
          <p:cNvSpPr>
            <a:spLocks noGrp="1"/>
          </p:cNvSpPr>
          <p:nvPr>
            <p:ph type="title"/>
          </p:nvPr>
        </p:nvSpPr>
        <p:spPr>
          <a:xfrm>
            <a:off x="891376" y="1213866"/>
            <a:ext cx="6351825" cy="704089"/>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200" dirty="0">
                <a:latin typeface="Levenim MT" panose="02010502060101010101" pitchFamily="2" charset="-79"/>
                <a:cs typeface="Levenim MT" panose="02010502060101010101" pitchFamily="2" charset="-79"/>
              </a:rPr>
              <a:t>Momentum: PC Investment </a:t>
            </a:r>
          </a:p>
        </p:txBody>
      </p:sp>
      <p:sp>
        <p:nvSpPr>
          <p:cNvPr id="5" name="Content Placeholder 4">
            <a:extLst>
              <a:ext uri="{FF2B5EF4-FFF2-40B4-BE49-F238E27FC236}">
                <a16:creationId xmlns:a16="http://schemas.microsoft.com/office/drawing/2014/main" id="{AF05B8E2-5AF0-F540-8EF9-E6D2EE98FA58}"/>
              </a:ext>
            </a:extLst>
          </p:cNvPr>
          <p:cNvSpPr>
            <a:spLocks noGrp="1"/>
          </p:cNvSpPr>
          <p:nvPr>
            <p:ph sz="half" idx="1"/>
          </p:nvPr>
        </p:nvSpPr>
        <p:spPr>
          <a:xfrm>
            <a:off x="256341" y="2101424"/>
            <a:ext cx="6944524" cy="3451007"/>
          </a:xfr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200" dirty="0">
                <a:latin typeface="Levenim MT" panose="02010502060101010101" pitchFamily="2" charset="-79"/>
                <a:cs typeface="Levenim MT" panose="02010502060101010101" pitchFamily="2" charset="-79"/>
              </a:rPr>
              <a:t>13 states have introduced/passed legislation</a:t>
            </a:r>
          </a:p>
          <a:p>
            <a:r>
              <a:rPr lang="en-US" sz="2200" dirty="0">
                <a:latin typeface="Levenim MT" panose="02010502060101010101" pitchFamily="2" charset="-79"/>
                <a:cs typeface="Levenim MT" panose="02010502060101010101" pitchFamily="2" charset="-79"/>
              </a:rPr>
              <a:t>6 states passed legislation/regulation in 2019 – CO, DE, VT, ME, WA and WV – focused on reporting primary care spending levels to achieve more comprehensive PC </a:t>
            </a:r>
          </a:p>
          <a:p>
            <a:endParaRPr lang="en-US" sz="2400" dirty="0">
              <a:latin typeface="Levenim MT" panose="02010502060101010101" pitchFamily="2" charset="-79"/>
              <a:cs typeface="Levenim MT" panose="02010502060101010101" pitchFamily="2" charset="-79"/>
            </a:endParaRPr>
          </a:p>
          <a:p>
            <a:r>
              <a:rPr lang="en-US" sz="2400" dirty="0">
                <a:solidFill>
                  <a:srgbClr val="006794"/>
                </a:solidFill>
                <a:latin typeface="Levenim MT" panose="02010502060101010101" pitchFamily="2" charset="-79"/>
                <a:cs typeface="Levenim MT" panose="02010502060101010101" pitchFamily="2" charset="-79"/>
              </a:rPr>
              <a:t>5 states set targets for primary care spending</a:t>
            </a:r>
          </a:p>
          <a:p>
            <a:endParaRPr lang="en-US" sz="2200" dirty="0">
              <a:latin typeface="Levenim MT" panose="02010502060101010101" pitchFamily="2" charset="-79"/>
              <a:cs typeface="Levenim MT" panose="02010502060101010101" pitchFamily="2" charset="-79"/>
            </a:endParaRPr>
          </a:p>
          <a:p>
            <a:endParaRPr lang="en-US" sz="2400" dirty="0">
              <a:latin typeface="Levenim MT" panose="02010502060101010101" pitchFamily="2" charset="-79"/>
              <a:cs typeface="Levenim MT" panose="02010502060101010101" pitchFamily="2" charset="-79"/>
            </a:endParaRPr>
          </a:p>
        </p:txBody>
      </p:sp>
      <p:pic>
        <p:nvPicPr>
          <p:cNvPr id="6" name="Picture 6" descr="Image result for oregon icon">
            <a:extLst>
              <a:ext uri="{FF2B5EF4-FFF2-40B4-BE49-F238E27FC236}">
                <a16:creationId xmlns:a16="http://schemas.microsoft.com/office/drawing/2014/main" id="{6C5A8739-AD9E-462B-8393-2504B5193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081" y="4396955"/>
            <a:ext cx="1935659" cy="19356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rhode island icon">
            <a:extLst>
              <a:ext uri="{FF2B5EF4-FFF2-40B4-BE49-F238E27FC236}">
                <a16:creationId xmlns:a16="http://schemas.microsoft.com/office/drawing/2014/main" id="{FBA2CF33-6761-4243-8AD8-37E75183F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111" y="1896612"/>
            <a:ext cx="1962238" cy="19622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onnecticut black icon">
            <a:extLst>
              <a:ext uri="{FF2B5EF4-FFF2-40B4-BE49-F238E27FC236}">
                <a16:creationId xmlns:a16="http://schemas.microsoft.com/office/drawing/2014/main" id="{6A83A3A8-34C4-4D5E-929C-5872FE8BF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87925">
            <a:off x="2806233" y="4296951"/>
            <a:ext cx="2080585" cy="20805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F436E8A-27AF-4B95-86D1-D351B03F008F}"/>
              </a:ext>
            </a:extLst>
          </p:cNvPr>
          <p:cNvSpPr txBox="1"/>
          <p:nvPr/>
        </p:nvSpPr>
        <p:spPr>
          <a:xfrm>
            <a:off x="3610702" y="4829999"/>
            <a:ext cx="772766" cy="523220"/>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800" dirty="0">
                <a:solidFill>
                  <a:schemeClr val="bg1"/>
                </a:solidFill>
                <a:latin typeface="+mj-lt"/>
              </a:rPr>
              <a:t>CT</a:t>
            </a:r>
            <a:endParaRPr lang="en-US" sz="2400" dirty="0">
              <a:solidFill>
                <a:schemeClr val="bg1"/>
              </a:solidFill>
              <a:latin typeface="+mj-lt"/>
            </a:endParaRPr>
          </a:p>
        </p:txBody>
      </p:sp>
      <p:sp>
        <p:nvSpPr>
          <p:cNvPr id="3" name="Rectangle 2">
            <a:extLst>
              <a:ext uri="{FF2B5EF4-FFF2-40B4-BE49-F238E27FC236}">
                <a16:creationId xmlns:a16="http://schemas.microsoft.com/office/drawing/2014/main" id="{4ADD024A-2364-4067-8AF6-073A7EABE967}"/>
              </a:ext>
            </a:extLst>
          </p:cNvPr>
          <p:cNvSpPr/>
          <p:nvPr/>
        </p:nvSpPr>
        <p:spPr>
          <a:xfrm>
            <a:off x="701615" y="4132339"/>
            <a:ext cx="6661881" cy="320088"/>
          </a:xfrm>
          <a:prstGeom prst="rect">
            <a:avLst/>
          </a:prstGeom>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nSpc>
                <a:spcPct val="90000"/>
              </a:lnSpc>
              <a:spcBef>
                <a:spcPts val="750"/>
              </a:spcBef>
            </a:pPr>
            <a:r>
              <a:rPr lang="en-US" sz="1600" dirty="0">
                <a:solidFill>
                  <a:schemeClr val="bg1"/>
                </a:solidFill>
                <a:latin typeface="Levenim MT" panose="02010502060101010101" pitchFamily="2" charset="-79"/>
                <a:cs typeface="Levenim MT" panose="02010502060101010101" pitchFamily="2" charset="-79"/>
              </a:rPr>
              <a:t> </a:t>
            </a:r>
          </a:p>
        </p:txBody>
      </p:sp>
      <p:pic>
        <p:nvPicPr>
          <p:cNvPr id="11" name="Picture 10" descr="A close up of a logo&#10;&#10;Description automatically generated">
            <a:extLst>
              <a:ext uri="{FF2B5EF4-FFF2-40B4-BE49-F238E27FC236}">
                <a16:creationId xmlns:a16="http://schemas.microsoft.com/office/drawing/2014/main" id="{F9E81655-7BA0-412A-8C39-DB67295FAB30}"/>
              </a:ext>
            </a:extLst>
          </p:cNvPr>
          <p:cNvPicPr>
            <a:picLocks noChangeAspect="1"/>
          </p:cNvPicPr>
          <p:nvPr/>
        </p:nvPicPr>
        <p:blipFill>
          <a:blip r:embed="rId6"/>
          <a:stretch>
            <a:fillRect/>
          </a:stretch>
        </p:blipFill>
        <p:spPr>
          <a:xfrm>
            <a:off x="7614322" y="4040718"/>
            <a:ext cx="1447013" cy="2217644"/>
          </a:xfrm>
          <a:prstGeom prst="rect">
            <a:avLst/>
          </a:prstGeom>
        </p:spPr>
      </p:pic>
      <p:pic>
        <p:nvPicPr>
          <p:cNvPr id="13" name="Picture 12" descr="A close up of a logo&#10;&#10;Description automatically generated">
            <a:extLst>
              <a:ext uri="{FF2B5EF4-FFF2-40B4-BE49-F238E27FC236}">
                <a16:creationId xmlns:a16="http://schemas.microsoft.com/office/drawing/2014/main" id="{CAA49299-4250-44F8-A659-78050DE0B5DE}"/>
              </a:ext>
            </a:extLst>
          </p:cNvPr>
          <p:cNvPicPr>
            <a:picLocks noChangeAspect="1"/>
          </p:cNvPicPr>
          <p:nvPr/>
        </p:nvPicPr>
        <p:blipFill>
          <a:blip r:embed="rId7"/>
          <a:stretch>
            <a:fillRect/>
          </a:stretch>
        </p:blipFill>
        <p:spPr>
          <a:xfrm>
            <a:off x="5313199" y="4680343"/>
            <a:ext cx="1978961" cy="1483757"/>
          </a:xfrm>
          <a:prstGeom prst="rect">
            <a:avLst/>
          </a:prstGeom>
        </p:spPr>
      </p:pic>
      <p:sp>
        <p:nvSpPr>
          <p:cNvPr id="14" name="TextBox 13">
            <a:extLst>
              <a:ext uri="{FF2B5EF4-FFF2-40B4-BE49-F238E27FC236}">
                <a16:creationId xmlns:a16="http://schemas.microsoft.com/office/drawing/2014/main" id="{12AA328C-D0F0-46F1-A42D-C8D21FF2898D}"/>
              </a:ext>
            </a:extLst>
          </p:cNvPr>
          <p:cNvSpPr txBox="1"/>
          <p:nvPr/>
        </p:nvSpPr>
        <p:spPr>
          <a:xfrm>
            <a:off x="6290797" y="4816932"/>
            <a:ext cx="974642" cy="1169551"/>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1400" dirty="0">
                <a:solidFill>
                  <a:schemeClr val="bg1"/>
                </a:solidFill>
                <a:latin typeface="Levenim MT" panose="02010502060101010101" pitchFamily="2" charset="-79"/>
                <a:cs typeface="Levenim MT" panose="02010502060101010101" pitchFamily="2" charset="-79"/>
              </a:rPr>
              <a:t>+1% in both 2021, 2022 &amp; revisit</a:t>
            </a:r>
            <a:endParaRPr lang="en-US" dirty="0">
              <a:solidFill>
                <a:schemeClr val="bg1"/>
              </a:solidFill>
            </a:endParaRPr>
          </a:p>
        </p:txBody>
      </p:sp>
      <p:sp>
        <p:nvSpPr>
          <p:cNvPr id="15" name="TextBox 14">
            <a:extLst>
              <a:ext uri="{FF2B5EF4-FFF2-40B4-BE49-F238E27FC236}">
                <a16:creationId xmlns:a16="http://schemas.microsoft.com/office/drawing/2014/main" id="{BAC506D6-E982-402A-9476-38D2C54696E9}"/>
              </a:ext>
            </a:extLst>
          </p:cNvPr>
          <p:cNvSpPr txBox="1"/>
          <p:nvPr/>
        </p:nvSpPr>
        <p:spPr>
          <a:xfrm>
            <a:off x="3232833" y="5272438"/>
            <a:ext cx="974642" cy="369332"/>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chemeClr val="bg1"/>
                </a:solidFill>
                <a:latin typeface="Levenim MT" panose="02010502060101010101" pitchFamily="2" charset="-79"/>
                <a:cs typeface="Levenim MT" panose="02010502060101010101" pitchFamily="2" charset="-79"/>
              </a:rPr>
              <a:t>10%</a:t>
            </a:r>
            <a:endParaRPr lang="en-US" dirty="0">
              <a:solidFill>
                <a:schemeClr val="bg1"/>
              </a:solidFill>
            </a:endParaRPr>
          </a:p>
        </p:txBody>
      </p:sp>
      <p:sp>
        <p:nvSpPr>
          <p:cNvPr id="17" name="TextBox 16">
            <a:extLst>
              <a:ext uri="{FF2B5EF4-FFF2-40B4-BE49-F238E27FC236}">
                <a16:creationId xmlns:a16="http://schemas.microsoft.com/office/drawing/2014/main" id="{120AEF01-DAE1-453A-9C32-39FB39945B00}"/>
              </a:ext>
            </a:extLst>
          </p:cNvPr>
          <p:cNvSpPr txBox="1"/>
          <p:nvPr/>
        </p:nvSpPr>
        <p:spPr>
          <a:xfrm>
            <a:off x="1935100" y="5022756"/>
            <a:ext cx="974642" cy="369332"/>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latin typeface="Levenim MT" panose="02010502060101010101" pitchFamily="2" charset="-79"/>
                <a:cs typeface="Levenim MT" panose="02010502060101010101" pitchFamily="2" charset="-79"/>
              </a:rPr>
              <a:t>12%</a:t>
            </a:r>
            <a:endParaRPr lang="en-US" dirty="0"/>
          </a:p>
        </p:txBody>
      </p:sp>
      <p:sp>
        <p:nvSpPr>
          <p:cNvPr id="19" name="TextBox 18">
            <a:extLst>
              <a:ext uri="{FF2B5EF4-FFF2-40B4-BE49-F238E27FC236}">
                <a16:creationId xmlns:a16="http://schemas.microsoft.com/office/drawing/2014/main" id="{42F1289E-1A9A-4303-9AB8-0DE0F4B853B7}"/>
              </a:ext>
            </a:extLst>
          </p:cNvPr>
          <p:cNvSpPr txBox="1"/>
          <p:nvPr/>
        </p:nvSpPr>
        <p:spPr>
          <a:xfrm>
            <a:off x="8073544" y="5591806"/>
            <a:ext cx="974642" cy="369332"/>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chemeClr val="bg1"/>
                </a:solidFill>
                <a:latin typeface="Levenim MT" panose="02010502060101010101" pitchFamily="2" charset="-79"/>
                <a:cs typeface="Levenim MT" panose="02010502060101010101" pitchFamily="2" charset="-79"/>
              </a:rPr>
              <a:t>12%</a:t>
            </a:r>
            <a:endParaRPr lang="en-US" dirty="0">
              <a:solidFill>
                <a:schemeClr val="bg1"/>
              </a:solidFill>
            </a:endParaRPr>
          </a:p>
        </p:txBody>
      </p:sp>
      <p:sp>
        <p:nvSpPr>
          <p:cNvPr id="21" name="TextBox 20">
            <a:extLst>
              <a:ext uri="{FF2B5EF4-FFF2-40B4-BE49-F238E27FC236}">
                <a16:creationId xmlns:a16="http://schemas.microsoft.com/office/drawing/2014/main" id="{6EF6451F-D7E6-4E5B-B244-FE9A287CA669}"/>
              </a:ext>
            </a:extLst>
          </p:cNvPr>
          <p:cNvSpPr txBox="1"/>
          <p:nvPr/>
        </p:nvSpPr>
        <p:spPr>
          <a:xfrm>
            <a:off x="5417449" y="5072396"/>
            <a:ext cx="1178220" cy="584775"/>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3200" dirty="0">
                <a:solidFill>
                  <a:schemeClr val="bg1"/>
                </a:solidFill>
                <a:latin typeface="+mj-lt"/>
              </a:rPr>
              <a:t>CO</a:t>
            </a: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0524D692-4539-474F-B304-EE3F01C534FB}"/>
              </a:ext>
            </a:extLst>
          </p:cNvPr>
          <p:cNvSpPr txBox="1"/>
          <p:nvPr/>
        </p:nvSpPr>
        <p:spPr>
          <a:xfrm>
            <a:off x="7323964" y="1993532"/>
            <a:ext cx="974642" cy="369332"/>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chemeClr val="bg1"/>
                </a:solidFill>
                <a:latin typeface="Levenim MT" panose="02010502060101010101" pitchFamily="2" charset="-79"/>
                <a:cs typeface="Levenim MT" panose="02010502060101010101" pitchFamily="2" charset="-79"/>
              </a:rPr>
              <a:t>10.7%</a:t>
            </a:r>
            <a:endParaRPr lang="en-US" dirty="0">
              <a:solidFill>
                <a:schemeClr val="bg1"/>
              </a:solidFill>
            </a:endParaRPr>
          </a:p>
        </p:txBody>
      </p:sp>
    </p:spTree>
    <p:extLst>
      <p:ext uri="{BB962C8B-B14F-4D97-AF65-F5344CB8AC3E}">
        <p14:creationId xmlns:p14="http://schemas.microsoft.com/office/powerpoint/2010/main" val="152217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4C9D-2461-4713-AC37-F45F32CB1218}"/>
              </a:ext>
            </a:extLst>
          </p:cNvPr>
          <p:cNvSpPr>
            <a:spLocks noGrp="1"/>
          </p:cNvSpPr>
          <p:nvPr>
            <p:ph type="title"/>
          </p:nvPr>
        </p:nvSpPr>
        <p:spPr>
          <a:xfrm>
            <a:off x="838200" y="925431"/>
            <a:ext cx="7239000" cy="1285529"/>
          </a:xfrm>
        </p:spPr>
        <p:txBody>
          <a:bodyPr>
            <a:noAutofit/>
          </a:bodyPr>
          <a:lstStyle/>
          <a:p>
            <a:r>
              <a:rPr lang="en-US" sz="2025" dirty="0"/>
              <a:t>Where do people go for their respiratory illness? Primary care, and hospital care for COVID-Like Illness</a:t>
            </a:r>
          </a:p>
        </p:txBody>
      </p:sp>
      <p:graphicFrame>
        <p:nvGraphicFramePr>
          <p:cNvPr id="10" name="Content Placeholder 9">
            <a:extLst>
              <a:ext uri="{FF2B5EF4-FFF2-40B4-BE49-F238E27FC236}">
                <a16:creationId xmlns:a16="http://schemas.microsoft.com/office/drawing/2014/main" id="{866D0DE5-58A3-4A01-A881-F14ADA06FF47}"/>
              </a:ext>
            </a:extLst>
          </p:cNvPr>
          <p:cNvGraphicFramePr>
            <a:graphicFrameLocks noGrp="1"/>
          </p:cNvGraphicFramePr>
          <p:nvPr>
            <p:ph idx="1"/>
            <p:extLst>
              <p:ext uri="{D42A27DB-BD31-4B8C-83A1-F6EECF244321}">
                <p14:modId xmlns:p14="http://schemas.microsoft.com/office/powerpoint/2010/main" val="1088693747"/>
              </p:ext>
            </p:extLst>
          </p:nvPr>
        </p:nvGraphicFramePr>
        <p:xfrm>
          <a:off x="1023938" y="2346960"/>
          <a:ext cx="7053262" cy="3124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8337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C36F7E3-03C2-604B-9477-D36295BB5DF2}"/>
              </a:ext>
            </a:extLst>
          </p:cNvPr>
          <p:cNvSpPr>
            <a:spLocks noGrp="1"/>
          </p:cNvSpPr>
          <p:nvPr>
            <p:ph sz="half" idx="2"/>
          </p:nvPr>
        </p:nvSpPr>
        <p:spPr>
          <a:xfrm>
            <a:off x="4862886" y="2349166"/>
            <a:ext cx="3429000" cy="3121274"/>
          </a:xfr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indent="0">
              <a:buNone/>
            </a:pPr>
            <a:r>
              <a:rPr lang="en-US" sz="3000" b="1" dirty="0">
                <a:solidFill>
                  <a:schemeClr val="accent5">
                    <a:lumMod val="60000"/>
                    <a:lumOff val="40000"/>
                  </a:schemeClr>
                </a:solidFill>
              </a:rPr>
              <a:t>86% </a:t>
            </a:r>
            <a:r>
              <a:rPr lang="en-US" dirty="0"/>
              <a:t>report higher levels of patient mental health concerns</a:t>
            </a:r>
          </a:p>
          <a:p>
            <a:pPr indent="0">
              <a:buNone/>
            </a:pPr>
            <a:r>
              <a:rPr lang="en-US" sz="3000" b="1" dirty="0">
                <a:solidFill>
                  <a:schemeClr val="accent5">
                    <a:lumMod val="60000"/>
                    <a:lumOff val="40000"/>
                  </a:schemeClr>
                </a:solidFill>
              </a:rPr>
              <a:t>40% </a:t>
            </a:r>
            <a:r>
              <a:rPr lang="en-US" dirty="0"/>
              <a:t>see an increase in patient substance use </a:t>
            </a:r>
          </a:p>
          <a:p>
            <a:pPr indent="0">
              <a:buNone/>
            </a:pPr>
            <a:r>
              <a:rPr lang="en-US" sz="3000" b="1" dirty="0">
                <a:solidFill>
                  <a:schemeClr val="accent5">
                    <a:lumMod val="60000"/>
                    <a:lumOff val="40000"/>
                  </a:schemeClr>
                </a:solidFill>
              </a:rPr>
              <a:t>57% </a:t>
            </a:r>
            <a:r>
              <a:rPr lang="en-US" dirty="0"/>
              <a:t>see an overall reduction in patient self care </a:t>
            </a:r>
          </a:p>
          <a:p>
            <a:pPr indent="0">
              <a:buNone/>
            </a:pPr>
            <a:r>
              <a:rPr lang="en-US" sz="3000" b="1" dirty="0">
                <a:solidFill>
                  <a:schemeClr val="accent5">
                    <a:lumMod val="60000"/>
                    <a:lumOff val="40000"/>
                  </a:schemeClr>
                </a:solidFill>
              </a:rPr>
              <a:t>34% </a:t>
            </a:r>
            <a:r>
              <a:rPr lang="en-US" dirty="0"/>
              <a:t>see higher levels of food insecurity across patients</a:t>
            </a:r>
          </a:p>
          <a:p>
            <a:endParaRPr lang="en-US" dirty="0"/>
          </a:p>
        </p:txBody>
      </p:sp>
      <p:sp>
        <p:nvSpPr>
          <p:cNvPr id="4" name="Title 3">
            <a:extLst>
              <a:ext uri="{FF2B5EF4-FFF2-40B4-BE49-F238E27FC236}">
                <a16:creationId xmlns:a16="http://schemas.microsoft.com/office/drawing/2014/main" id="{447515D8-F2F3-A042-AEEE-95D96E08CD41}"/>
              </a:ext>
            </a:extLst>
          </p:cNvPr>
          <p:cNvSpPr>
            <a:spLocks noGrp="1"/>
          </p:cNvSpPr>
          <p:nvPr>
            <p:ph type="title"/>
          </p:nvPr>
        </p:nvSpPr>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800" dirty="0"/>
              <a:t>COVID-19: PC PRACTICE FINANCES &amp; PATIENT HEALTH DECLINE  </a:t>
            </a:r>
          </a:p>
        </p:txBody>
      </p:sp>
      <p:sp>
        <p:nvSpPr>
          <p:cNvPr id="6" name="Content Placeholder 5">
            <a:extLst>
              <a:ext uri="{FF2B5EF4-FFF2-40B4-BE49-F238E27FC236}">
                <a16:creationId xmlns:a16="http://schemas.microsoft.com/office/drawing/2014/main" id="{FD39BB33-7C6A-7E42-BF56-5546DE94D879}"/>
              </a:ext>
            </a:extLst>
          </p:cNvPr>
          <p:cNvSpPr>
            <a:spLocks noGrp="1"/>
          </p:cNvSpPr>
          <p:nvPr>
            <p:ph sz="half" idx="1"/>
          </p:nvPr>
        </p:nvSpPr>
        <p:spPr>
          <a:xfrm>
            <a:off x="862386" y="2349166"/>
            <a:ext cx="3429000" cy="2776997"/>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indent="0">
              <a:buNone/>
            </a:pPr>
            <a:r>
              <a:rPr lang="en-US" sz="3200" b="1" dirty="0">
                <a:solidFill>
                  <a:schemeClr val="accent5">
                    <a:lumMod val="60000"/>
                    <a:lumOff val="40000"/>
                  </a:schemeClr>
                </a:solidFill>
              </a:rPr>
              <a:t>48% </a:t>
            </a:r>
            <a:r>
              <a:rPr lang="en-US" dirty="0"/>
              <a:t>report in-person volume 30-50% below normal</a:t>
            </a:r>
          </a:p>
          <a:p>
            <a:pPr indent="0">
              <a:buNone/>
            </a:pPr>
            <a:r>
              <a:rPr lang="en-US" sz="3200" b="1" dirty="0">
                <a:solidFill>
                  <a:schemeClr val="accent5">
                    <a:lumMod val="60000"/>
                    <a:lumOff val="40000"/>
                  </a:schemeClr>
                </a:solidFill>
              </a:rPr>
              <a:t>26% </a:t>
            </a:r>
            <a:r>
              <a:rPr lang="en-US" dirty="0"/>
              <a:t>report their previous pandemic financial support has run out or is about to  </a:t>
            </a:r>
          </a:p>
          <a:p>
            <a:pPr indent="0">
              <a:buNone/>
            </a:pPr>
            <a:r>
              <a:rPr lang="en-US" sz="3200" b="1" dirty="0">
                <a:solidFill>
                  <a:schemeClr val="accent5">
                    <a:lumMod val="60000"/>
                    <a:lumOff val="40000"/>
                  </a:schemeClr>
                </a:solidFill>
              </a:rPr>
              <a:t>18% </a:t>
            </a:r>
            <a:r>
              <a:rPr lang="en-US" dirty="0"/>
              <a:t>report insurers pulled back on telehealth </a:t>
            </a:r>
          </a:p>
        </p:txBody>
      </p:sp>
      <p:sp>
        <p:nvSpPr>
          <p:cNvPr id="3" name="TextBox 2">
            <a:extLst>
              <a:ext uri="{FF2B5EF4-FFF2-40B4-BE49-F238E27FC236}">
                <a16:creationId xmlns:a16="http://schemas.microsoft.com/office/drawing/2014/main" id="{0F93ED04-B0E5-445A-90B6-429D37AC1790}"/>
              </a:ext>
            </a:extLst>
          </p:cNvPr>
          <p:cNvSpPr txBox="1"/>
          <p:nvPr/>
        </p:nvSpPr>
        <p:spPr>
          <a:xfrm>
            <a:off x="2010008" y="5489006"/>
            <a:ext cx="2852879" cy="369332"/>
          </a:xfrm>
          <a:prstGeom prst="rect">
            <a:avLst/>
          </a:prstGeom>
          <a:noFill/>
        </p:spPr>
        <p:txBody>
          <a:bodyPr wrap="square" rtlCol="0">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900" dirty="0">
                <a:solidFill>
                  <a:schemeClr val="bg1"/>
                </a:solidFill>
              </a:rPr>
              <a:t>Source:  Larry A. Green Center Primary Care COVID-19 Survey (thepcc.org/</a:t>
            </a:r>
            <a:r>
              <a:rPr lang="en-US" sz="900" dirty="0" err="1">
                <a:solidFill>
                  <a:schemeClr val="bg1"/>
                </a:solidFill>
              </a:rPr>
              <a:t>covid</a:t>
            </a:r>
            <a:r>
              <a:rPr lang="en-US" sz="900" dirty="0">
                <a:solidFill>
                  <a:schemeClr val="bg1"/>
                </a:solidFill>
              </a:rPr>
              <a:t>)</a:t>
            </a:r>
          </a:p>
        </p:txBody>
      </p:sp>
    </p:spTree>
    <p:extLst>
      <p:ext uri="{BB962C8B-B14F-4D97-AF65-F5344CB8AC3E}">
        <p14:creationId xmlns:p14="http://schemas.microsoft.com/office/powerpoint/2010/main" val="2063242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FC61-E842-4ACC-874E-3B3A3F3112DC}"/>
              </a:ext>
            </a:extLst>
          </p:cNvPr>
          <p:cNvSpPr>
            <a:spLocks noGrp="1"/>
          </p:cNvSpPr>
          <p:nvPr>
            <p:ph type="title"/>
          </p:nvPr>
        </p:nvSpPr>
        <p:spPr>
          <a:xfrm>
            <a:off x="474378" y="2633088"/>
            <a:ext cx="6396060" cy="892232"/>
          </a:xfrm>
        </p:spPr>
        <p:txBody>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4400" dirty="0"/>
              <a:t>Discussion </a:t>
            </a:r>
          </a:p>
        </p:txBody>
      </p:sp>
      <p:sp>
        <p:nvSpPr>
          <p:cNvPr id="3" name="Text Placeholder 2">
            <a:extLst>
              <a:ext uri="{FF2B5EF4-FFF2-40B4-BE49-F238E27FC236}">
                <a16:creationId xmlns:a16="http://schemas.microsoft.com/office/drawing/2014/main" id="{23A83413-DEBE-45AA-8988-FE1631FE1D42}"/>
              </a:ext>
            </a:extLst>
          </p:cNvPr>
          <p:cNvSpPr>
            <a:spLocks noGrp="1"/>
          </p:cNvSpPr>
          <p:nvPr>
            <p:ph type="body" sz="quarter" idx="10"/>
          </p:nvPr>
        </p:nvSpPr>
        <p:spPr>
          <a:xfrm>
            <a:off x="526417" y="4323083"/>
            <a:ext cx="6396060" cy="1068997"/>
          </a:xfrm>
        </p:spPr>
        <p:txBody>
          <a:bodyPr>
            <a:normAutofit fontScale="92500" lnSpcReduction="10000"/>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t>Ann Greiner, President and CEO</a:t>
            </a:r>
          </a:p>
          <a:p>
            <a:pPr marL="285743" indent="-285743">
              <a:buFont typeface="Arial" panose="020B0604020202020204" pitchFamily="34" charset="0"/>
              <a:buChar char="•"/>
            </a:pPr>
            <a:r>
              <a:rPr lang="en-US" b="1" dirty="0"/>
              <a:t>agreiner@thepcc.org</a:t>
            </a:r>
          </a:p>
          <a:p>
            <a:pPr marL="285743" indent="-285743">
              <a:buFont typeface="Arial" panose="020B0604020202020204" pitchFamily="34" charset="0"/>
              <a:buChar char="•"/>
            </a:pPr>
            <a:r>
              <a:rPr lang="en-US" b="1" dirty="0"/>
              <a:t>202 417-2062</a:t>
            </a:r>
          </a:p>
          <a:p>
            <a:pPr marL="285743" indent="-285743">
              <a:buFont typeface="Arial" panose="020B0604020202020204" pitchFamily="34" charset="0"/>
              <a:buChar char="•"/>
            </a:pPr>
            <a:r>
              <a:rPr lang="en-US" b="1" dirty="0"/>
              <a:t>@agreiner1</a:t>
            </a:r>
          </a:p>
          <a:p>
            <a:pPr marL="285743" indent="-285743">
              <a:buFont typeface="Arial" panose="020B0604020202020204" pitchFamily="34" charset="0"/>
              <a:buChar char="•"/>
            </a:pPr>
            <a:r>
              <a:rPr lang="en-US" b="1" dirty="0"/>
              <a:t>www.thepcc.org</a:t>
            </a:r>
          </a:p>
          <a:p>
            <a:endParaRPr lang="en-US" sz="2800" dirty="0"/>
          </a:p>
        </p:txBody>
      </p:sp>
    </p:spTree>
    <p:extLst>
      <p:ext uri="{BB962C8B-B14F-4D97-AF65-F5344CB8AC3E}">
        <p14:creationId xmlns:p14="http://schemas.microsoft.com/office/powerpoint/2010/main" val="27491245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BDAD19-B07F-4614-9710-9326C0D59527}"/>
              </a:ext>
            </a:extLst>
          </p:cNvPr>
          <p:cNvSpPr/>
          <p:nvPr/>
        </p:nvSpPr>
        <p:spPr>
          <a:xfrm>
            <a:off x="457200" y="2800350"/>
            <a:ext cx="8001000" cy="142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700" b="1" dirty="0">
                <a:solidFill>
                  <a:srgbClr val="49789D"/>
                </a:solidFill>
              </a:rPr>
              <a:t>Time to Invest in Primary Care Research: Findings from an Independent </a:t>
            </a:r>
          </a:p>
          <a:p>
            <a:pPr algn="ctr"/>
            <a:r>
              <a:rPr lang="en-US" sz="2700" b="1" dirty="0">
                <a:solidFill>
                  <a:srgbClr val="49789D"/>
                </a:solidFill>
              </a:rPr>
              <a:t>Congressionally Mandated Study</a:t>
            </a:r>
            <a:endParaRPr lang="en-US" sz="2700" b="1" dirty="0">
              <a:solidFill>
                <a:srgbClr val="49789D"/>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9102303-F932-5546-B3FA-7AF2FA7F0C58}"/>
              </a:ext>
            </a:extLst>
          </p:cNvPr>
          <p:cNvPicPr>
            <a:picLocks noChangeAspect="1"/>
          </p:cNvPicPr>
          <p:nvPr/>
        </p:nvPicPr>
        <p:blipFill>
          <a:blip r:embed="rId3"/>
          <a:stretch>
            <a:fillRect/>
          </a:stretch>
        </p:blipFill>
        <p:spPr>
          <a:xfrm>
            <a:off x="6057900" y="6159979"/>
            <a:ext cx="914400" cy="431321"/>
          </a:xfrm>
          <a:prstGeom prst="rect">
            <a:avLst/>
          </a:prstGeom>
        </p:spPr>
      </p:pic>
      <p:pic>
        <p:nvPicPr>
          <p:cNvPr id="6" name="Picture 5">
            <a:extLst>
              <a:ext uri="{FF2B5EF4-FFF2-40B4-BE49-F238E27FC236}">
                <a16:creationId xmlns:a16="http://schemas.microsoft.com/office/drawing/2014/main" id="{02226D1E-921D-3246-A121-E539E8913762}"/>
              </a:ext>
            </a:extLst>
          </p:cNvPr>
          <p:cNvPicPr>
            <a:picLocks noChangeAspect="1"/>
          </p:cNvPicPr>
          <p:nvPr/>
        </p:nvPicPr>
        <p:blipFill>
          <a:blip r:embed="rId4"/>
          <a:stretch>
            <a:fillRect/>
          </a:stretch>
        </p:blipFill>
        <p:spPr>
          <a:xfrm>
            <a:off x="2686050" y="6198037"/>
            <a:ext cx="1485900" cy="450413"/>
          </a:xfrm>
          <a:prstGeom prst="rect">
            <a:avLst/>
          </a:prstGeom>
        </p:spPr>
      </p:pic>
      <p:pic>
        <p:nvPicPr>
          <p:cNvPr id="8" name="Picture 7">
            <a:extLst>
              <a:ext uri="{FF2B5EF4-FFF2-40B4-BE49-F238E27FC236}">
                <a16:creationId xmlns:a16="http://schemas.microsoft.com/office/drawing/2014/main" id="{B9B7C000-19FE-FA46-AF69-8EEEB90B3473}"/>
              </a:ext>
            </a:extLst>
          </p:cNvPr>
          <p:cNvPicPr>
            <a:picLocks noChangeAspect="1"/>
          </p:cNvPicPr>
          <p:nvPr/>
        </p:nvPicPr>
        <p:blipFill>
          <a:blip r:embed="rId5"/>
          <a:stretch>
            <a:fillRect/>
          </a:stretch>
        </p:blipFill>
        <p:spPr>
          <a:xfrm>
            <a:off x="7258050" y="6248400"/>
            <a:ext cx="1552575" cy="279035"/>
          </a:xfrm>
          <a:prstGeom prst="rect">
            <a:avLst/>
          </a:prstGeom>
        </p:spPr>
      </p:pic>
      <p:pic>
        <p:nvPicPr>
          <p:cNvPr id="10" name="Picture 9">
            <a:extLst>
              <a:ext uri="{FF2B5EF4-FFF2-40B4-BE49-F238E27FC236}">
                <a16:creationId xmlns:a16="http://schemas.microsoft.com/office/drawing/2014/main" id="{12AA7F98-CFE3-2445-9086-C076AC31106A}"/>
              </a:ext>
            </a:extLst>
          </p:cNvPr>
          <p:cNvPicPr>
            <a:picLocks noChangeAspect="1"/>
          </p:cNvPicPr>
          <p:nvPr/>
        </p:nvPicPr>
        <p:blipFill>
          <a:blip r:embed="rId6"/>
          <a:stretch>
            <a:fillRect/>
          </a:stretch>
        </p:blipFill>
        <p:spPr>
          <a:xfrm>
            <a:off x="4400550" y="6134100"/>
            <a:ext cx="1485900" cy="550333"/>
          </a:xfrm>
          <a:prstGeom prst="rect">
            <a:avLst/>
          </a:prstGeom>
        </p:spPr>
      </p:pic>
    </p:spTree>
    <p:extLst>
      <p:ext uri="{BB962C8B-B14F-4D97-AF65-F5344CB8AC3E}">
        <p14:creationId xmlns:p14="http://schemas.microsoft.com/office/powerpoint/2010/main" val="153343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Xenon\hprn\Asthma Projects\Community Asthma Integration and Resources\Caring for Colorado submission\Engagement Diagram_CommAIR_Final_resiz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40" y="609600"/>
            <a:ext cx="6764948" cy="4745527"/>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descr="C:\Users\zittleml\Desktop\Wrong T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917" y="3671541"/>
            <a:ext cx="791475" cy="791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9800" y="5410200"/>
            <a:ext cx="5864400" cy="300082"/>
          </a:xfrm>
          <a:prstGeom prst="rect">
            <a:avLst/>
          </a:prstGeom>
        </p:spPr>
        <p:txBody>
          <a:bodyPr wrap="square">
            <a:spAutoFit/>
          </a:bodyPr>
          <a:lstStyle/>
          <a:p>
            <a:pPr algn="ctr"/>
            <a:r>
              <a:rPr lang="en-US" sz="1350" i="1" dirty="0">
                <a:latin typeface="Times New Roman" charset="0"/>
              </a:rPr>
              <a:t>Each year in eastern Colorado, there are 50 fewer hospitalizations due to asthma </a:t>
            </a:r>
          </a:p>
        </p:txBody>
      </p:sp>
    </p:spTree>
    <p:extLst>
      <p:ext uri="{BB962C8B-B14F-4D97-AF65-F5344CB8AC3E}">
        <p14:creationId xmlns:p14="http://schemas.microsoft.com/office/powerpoint/2010/main" val="1207884157"/>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90600" y="907576"/>
            <a:ext cx="5325497"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Exhibit 2. Asthma Hospitalizations in Eastern Colorado </a:t>
            </a:r>
          </a:p>
          <a:p>
            <a:pPr eaLnBrk="0" fontAlgn="base" hangingPunct="0">
              <a:spcBef>
                <a:spcPct val="0"/>
              </a:spcBef>
              <a:spcAft>
                <a:spcPct val="0"/>
              </a:spcAft>
            </a:pPr>
            <a:r>
              <a:rPr lang="en-US" alt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During and After Asthma toolkits</a:t>
            </a:r>
            <a:endParaRPr lang="en-US" altLang="en-US" sz="1350" dirty="0">
              <a:latin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64034211"/>
              </p:ext>
            </p:extLst>
          </p:nvPr>
        </p:nvGraphicFramePr>
        <p:xfrm>
          <a:off x="1143000" y="2119972"/>
          <a:ext cx="6014326" cy="351882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66800" y="1911530"/>
            <a:ext cx="6324600" cy="37272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1525628" y="5638800"/>
            <a:ext cx="5266488" cy="577081"/>
          </a:xfrm>
          <a:prstGeom prst="rect">
            <a:avLst/>
          </a:prstGeom>
          <a:noFill/>
        </p:spPr>
        <p:txBody>
          <a:bodyPr wrap="square" rtlCol="0">
            <a:spAutoFit/>
          </a:bodyPr>
          <a:lstStyle/>
          <a:p>
            <a:pPr lvl="0"/>
            <a:r>
              <a:rPr lang="en-US" sz="900" dirty="0">
                <a:latin typeface="Times New Roman" panose="02020603050405020304" pitchFamily="18" charset="0"/>
                <a:cs typeface="Times New Roman" panose="02020603050405020304" pitchFamily="18" charset="0"/>
              </a:rPr>
              <a:t>Data from Colorado Dept. of Public Health and Environment:  </a:t>
            </a:r>
            <a:r>
              <a:rPr lang="en-US" sz="900" u="sng" dirty="0">
                <a:latin typeface="Times New Roman" panose="02020603050405020304" pitchFamily="18" charset="0"/>
                <a:cs typeface="Times New Roman" panose="02020603050405020304" pitchFamily="18" charset="0"/>
                <a:hlinkClick r:id="rId4"/>
              </a:rPr>
              <a:t>http://www.cdphe.state.co.us/Health/Asthma.aspx</a:t>
            </a:r>
            <a:r>
              <a:rPr lang="en-US" sz="900" dirty="0">
                <a:latin typeface="Times New Roman" panose="02020603050405020304" pitchFamily="18" charset="0"/>
                <a:cs typeface="Times New Roman" panose="02020603050405020304" pitchFamily="18" charset="0"/>
              </a:rPr>
              <a:t>  accessed February 2014.</a:t>
            </a:r>
          </a:p>
          <a:p>
            <a:endParaRPr lang="en-US" sz="1350" dirty="0"/>
          </a:p>
        </p:txBody>
      </p:sp>
      <p:sp>
        <p:nvSpPr>
          <p:cNvPr id="2" name="TextBox 1">
            <a:extLst>
              <a:ext uri="{FF2B5EF4-FFF2-40B4-BE49-F238E27FC236}">
                <a16:creationId xmlns:a16="http://schemas.microsoft.com/office/drawing/2014/main" id="{794B87AE-B1A5-4C12-AD1C-4F9BD51386CA}"/>
              </a:ext>
            </a:extLst>
          </p:cNvPr>
          <p:cNvSpPr txBox="1"/>
          <p:nvPr/>
        </p:nvSpPr>
        <p:spPr>
          <a:xfrm>
            <a:off x="4524082" y="2144606"/>
            <a:ext cx="3163529" cy="923330"/>
          </a:xfrm>
          <a:prstGeom prst="rect">
            <a:avLst/>
          </a:prstGeom>
          <a:noFill/>
        </p:spPr>
        <p:txBody>
          <a:bodyPr wrap="square" rtlCol="0">
            <a:spAutoFit/>
          </a:bodyPr>
          <a:lstStyle/>
          <a:p>
            <a:r>
              <a:rPr lang="en-US" sz="1350" dirty="0"/>
              <a:t>40% increase use of inhaled corticosteroids</a:t>
            </a:r>
          </a:p>
          <a:p>
            <a:r>
              <a:rPr lang="en-US" sz="1350" dirty="0"/>
              <a:t>53% increase in asthma action plans</a:t>
            </a:r>
          </a:p>
          <a:p>
            <a:r>
              <a:rPr lang="en-US" sz="1350" dirty="0"/>
              <a:t>79% increase in use of spirometry</a:t>
            </a:r>
          </a:p>
        </p:txBody>
      </p:sp>
    </p:spTree>
    <p:extLst>
      <p:ext uri="{BB962C8B-B14F-4D97-AF65-F5344CB8AC3E}">
        <p14:creationId xmlns:p14="http://schemas.microsoft.com/office/powerpoint/2010/main" val="22097789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C269E5-E3F9-4C85-9B32-FCF91D2B67B0}"/>
              </a:ext>
            </a:extLst>
          </p:cNvPr>
          <p:cNvSpPr txBox="1"/>
          <p:nvPr/>
        </p:nvSpPr>
        <p:spPr>
          <a:xfrm>
            <a:off x="1341120" y="910777"/>
            <a:ext cx="6019800" cy="646331"/>
          </a:xfrm>
          <a:prstGeom prst="rect">
            <a:avLst/>
          </a:prstGeom>
          <a:noFill/>
        </p:spPr>
        <p:txBody>
          <a:bodyPr wrap="square" rtlCol="0">
            <a:spAutoFit/>
          </a:bodyPr>
          <a:lstStyle/>
          <a:p>
            <a:pPr algn="ctr"/>
            <a:r>
              <a:rPr lang="en-US" b="1" dirty="0">
                <a:latin typeface="Avenir Next Medium"/>
              </a:rPr>
              <a:t>Implementing Medication Assisted Treatment in </a:t>
            </a:r>
          </a:p>
          <a:p>
            <a:pPr algn="ctr"/>
            <a:r>
              <a:rPr lang="en-US" b="1" dirty="0">
                <a:latin typeface="Avenir Next Medium"/>
              </a:rPr>
              <a:t>Rural Primary Care 2015-2020. </a:t>
            </a:r>
          </a:p>
        </p:txBody>
      </p:sp>
      <p:grpSp>
        <p:nvGrpSpPr>
          <p:cNvPr id="12" name="Group 11">
            <a:extLst>
              <a:ext uri="{FF2B5EF4-FFF2-40B4-BE49-F238E27FC236}">
                <a16:creationId xmlns:a16="http://schemas.microsoft.com/office/drawing/2014/main" id="{54B04B15-4830-456F-9966-7433163A98A9}"/>
              </a:ext>
            </a:extLst>
          </p:cNvPr>
          <p:cNvGrpSpPr/>
          <p:nvPr/>
        </p:nvGrpSpPr>
        <p:grpSpPr>
          <a:xfrm>
            <a:off x="1371600" y="1922971"/>
            <a:ext cx="6172200" cy="3792029"/>
            <a:chOff x="513347" y="1788424"/>
            <a:chExt cx="5979578" cy="4211323"/>
          </a:xfrm>
        </p:grpSpPr>
        <p:graphicFrame>
          <p:nvGraphicFramePr>
            <p:cNvPr id="7" name="Chart 6">
              <a:extLst>
                <a:ext uri="{FF2B5EF4-FFF2-40B4-BE49-F238E27FC236}">
                  <a16:creationId xmlns:a16="http://schemas.microsoft.com/office/drawing/2014/main" id="{1132BBC6-F3F4-42B9-807C-A9AE2CBCDCEE}"/>
                </a:ext>
              </a:extLst>
            </p:cNvPr>
            <p:cNvGraphicFramePr>
              <a:graphicFrameLocks/>
            </p:cNvGraphicFramePr>
            <p:nvPr/>
          </p:nvGraphicFramePr>
          <p:xfrm>
            <a:off x="513347" y="1788424"/>
            <a:ext cx="5979578" cy="421132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59AC6C44-74E7-4752-A6D0-8D97F1071DEA}"/>
                </a:ext>
              </a:extLst>
            </p:cNvPr>
            <p:cNvCxnSpPr>
              <a:cxnSpLocks/>
            </p:cNvCxnSpPr>
            <p:nvPr/>
          </p:nvCxnSpPr>
          <p:spPr bwMode="auto">
            <a:xfrm>
              <a:off x="3561931" y="2213811"/>
              <a:ext cx="0" cy="3020720"/>
            </a:xfrm>
            <a:prstGeom prst="line">
              <a:avLst/>
            </a:prstGeom>
            <a:solidFill>
              <a:schemeClr val="accent1"/>
            </a:solidFill>
            <a:ln w="19050" cap="flat" cmpd="sng" algn="ctr">
              <a:solidFill>
                <a:srgbClr val="0070C0"/>
              </a:solidFill>
              <a:prstDash val="sysDash"/>
              <a:round/>
              <a:headEnd type="none" w="med" len="med"/>
              <a:tailEnd type="none" w="med" len="med"/>
            </a:ln>
            <a:effectLst/>
          </p:spPr>
        </p:cxnSp>
        <p:sp>
          <p:nvSpPr>
            <p:cNvPr id="10" name="TextBox 9">
              <a:extLst>
                <a:ext uri="{FF2B5EF4-FFF2-40B4-BE49-F238E27FC236}">
                  <a16:creationId xmlns:a16="http://schemas.microsoft.com/office/drawing/2014/main" id="{6266B875-9809-413B-B413-EACC968D781D}"/>
                </a:ext>
              </a:extLst>
            </p:cNvPr>
            <p:cNvSpPr txBox="1"/>
            <p:nvPr/>
          </p:nvSpPr>
          <p:spPr>
            <a:xfrm>
              <a:off x="3085875" y="1871445"/>
              <a:ext cx="1920422" cy="861775"/>
            </a:xfrm>
            <a:prstGeom prst="rect">
              <a:avLst/>
            </a:prstGeom>
            <a:noFill/>
          </p:spPr>
          <p:txBody>
            <a:bodyPr wrap="square" rtlCol="0">
              <a:spAutoFit/>
            </a:bodyPr>
            <a:lstStyle/>
            <a:p>
              <a:r>
                <a:rPr lang="en-US" b="1" i="1" dirty="0">
                  <a:solidFill>
                    <a:srgbClr val="0062AC"/>
                  </a:solidFill>
                  <a:latin typeface="Calibri" panose="020F0502020204030204" pitchFamily="34" charset="0"/>
                  <a:cs typeface="Calibri" panose="020F0502020204030204" pitchFamily="34" charset="0"/>
                </a:rPr>
                <a:t>IT MATTTRs™</a:t>
              </a:r>
            </a:p>
          </p:txBody>
        </p:sp>
      </p:grpSp>
    </p:spTree>
    <p:extLst>
      <p:ext uri="{BB962C8B-B14F-4D97-AF65-F5344CB8AC3E}">
        <p14:creationId xmlns:p14="http://schemas.microsoft.com/office/powerpoint/2010/main" val="4239610791"/>
      </p:ext>
    </p:extLst>
  </p:cSld>
  <p:clrMapOvr>
    <a:masterClrMapping/>
  </p:clrMapOvr>
</p:sld>
</file>

<file path=ppt/theme/_rels/theme12.xml.rels><?xml version="1.0" encoding="UTF-8" standalone="yes"?>
<Relationships xmlns="http://schemas.openxmlformats.org/package/2006/relationships"><Relationship Id="rId1" Type="http://schemas.openxmlformats.org/officeDocument/2006/relationships/image" Target="../media/image12.jpeg"/></Relationships>
</file>

<file path=ppt/theme/_rels/theme14.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ALTH CARE 16x9 FranklinGothic Simplified Style" id="{4D146E74-4E7E-794C-A7C9-48D499267660}" vid="{203824C4-BAB6-4147-B312-06124490F36F}"/>
    </a:ext>
  </a:extLst>
</a:theme>
</file>

<file path=ppt/theme/theme11.xml><?xml version="1.0" encoding="utf-8"?>
<a:theme xmlns:a="http://schemas.openxmlformats.org/drawingml/2006/main" name="Master Blue">
  <a:themeElements>
    <a:clrScheme name="pcc">
      <a:dk1>
        <a:srgbClr val="000000"/>
      </a:dk1>
      <a:lt1>
        <a:srgbClr val="FFFFFF"/>
      </a:lt1>
      <a:dk2>
        <a:srgbClr val="333F48"/>
      </a:dk2>
      <a:lt2>
        <a:srgbClr val="CDEEF0"/>
      </a:lt2>
      <a:accent1>
        <a:srgbClr val="0076A8"/>
      </a:accent1>
      <a:accent2>
        <a:srgbClr val="88C8B6"/>
      </a:accent2>
      <a:accent3>
        <a:srgbClr val="B83A4B"/>
      </a:accent3>
      <a:accent4>
        <a:srgbClr val="E56954"/>
      </a:accent4>
      <a:accent5>
        <a:srgbClr val="ECF166"/>
      </a:accent5>
      <a:accent6>
        <a:srgbClr val="333F48"/>
      </a:accent6>
      <a:hlink>
        <a:srgbClr val="0076A8"/>
      </a:hlink>
      <a:folHlink>
        <a:srgbClr val="88C8B6"/>
      </a:folHlink>
    </a:clrScheme>
    <a:fontScheme name="pcc">
      <a:majorFont>
        <a:latin typeface="Montserrat Bold"/>
        <a:ea typeface=""/>
        <a:cs typeface=""/>
      </a:majorFont>
      <a:minorFont>
        <a:latin typeface="Montserrat Regula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c-powerpoint-template" id="{3695B66F-359B-43EE-8CCF-A59DB9FDC741}" vid="{B4AB5724-F430-41DF-B770-E035CC8F42C4}"/>
    </a:ext>
  </a:extLst>
</a:theme>
</file>

<file path=ppt/theme/theme1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1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1507</TotalTime>
  <Words>6624</Words>
  <Application>Microsoft Office PowerPoint</Application>
  <PresentationFormat>On-screen Show (4:3)</PresentationFormat>
  <Paragraphs>641</Paragraphs>
  <Slides>62</Slides>
  <Notes>48</Notes>
  <HiddenSlides>0</HiddenSlides>
  <MMClips>0</MMClips>
  <ScaleCrop>false</ScaleCrop>
  <HeadingPairs>
    <vt:vector size="6" baseType="variant">
      <vt:variant>
        <vt:lpstr>Fonts Used</vt:lpstr>
      </vt:variant>
      <vt:variant>
        <vt:i4>20</vt:i4>
      </vt:variant>
      <vt:variant>
        <vt:lpstr>Theme</vt:lpstr>
      </vt:variant>
      <vt:variant>
        <vt:i4>14</vt:i4>
      </vt:variant>
      <vt:variant>
        <vt:lpstr>Slide Titles</vt:lpstr>
      </vt:variant>
      <vt:variant>
        <vt:i4>62</vt:i4>
      </vt:variant>
    </vt:vector>
  </HeadingPairs>
  <TitlesOfParts>
    <vt:vector size="96" baseType="lpstr">
      <vt:lpstr>Arial</vt:lpstr>
      <vt:lpstr>Avenir Next Medium</vt:lpstr>
      <vt:lpstr>Calibri</vt:lpstr>
      <vt:lpstr>Calibri Light</vt:lpstr>
      <vt:lpstr>Corbel</vt:lpstr>
      <vt:lpstr>Franklin Gothic Book</vt:lpstr>
      <vt:lpstr>Franklin Gothic Medium</vt:lpstr>
      <vt:lpstr>Futura Std Book</vt:lpstr>
      <vt:lpstr>Futura Std Medium</vt:lpstr>
      <vt:lpstr>Helvetica Neue LT Std 47 Light </vt:lpstr>
      <vt:lpstr>Helvetica Neue LT Std 67 Medium</vt:lpstr>
      <vt:lpstr>InterFace</vt:lpstr>
      <vt:lpstr>Levenim MT</vt:lpstr>
      <vt:lpstr>Montserrat Bold</vt:lpstr>
      <vt:lpstr>Montserrat Regular</vt:lpstr>
      <vt:lpstr>Times New Roman</vt:lpstr>
      <vt:lpstr>Tw Cen MT</vt:lpstr>
      <vt:lpstr>Tw Cen MT Condensed</vt:lpstr>
      <vt:lpstr>Wingdings</vt:lpstr>
      <vt:lpstr>Wingdings 3</vt:lpstr>
      <vt:lpstr>Office Theme</vt:lpstr>
      <vt:lpstr>Default Design</vt:lpstr>
      <vt:lpstr>Default Design</vt:lpstr>
      <vt:lpstr>Default Design</vt:lpstr>
      <vt:lpstr>Default Design</vt:lpstr>
      <vt:lpstr>Default Design</vt:lpstr>
      <vt:lpstr>Default Design</vt:lpstr>
      <vt:lpstr>Default Design</vt:lpstr>
      <vt:lpstr>Office Theme</vt:lpstr>
      <vt:lpstr>2_Office Theme</vt:lpstr>
      <vt:lpstr>Master Blue</vt:lpstr>
      <vt:lpstr>Integral</vt:lpstr>
      <vt:lpstr>1_Office Theme</vt:lpstr>
      <vt:lpstr>Banded</vt:lpstr>
      <vt:lpstr>PowerPoint Presentation</vt:lpstr>
      <vt:lpstr>Primary Care Research</vt:lpstr>
      <vt:lpstr>Why this study on PC Research?</vt:lpstr>
      <vt:lpstr>PowerPoint Presentation</vt:lpstr>
      <vt:lpstr>PowerPoint Presentation</vt:lpstr>
      <vt:lpstr>Where do people go for their respiratory illness? Primary care, and hospital care for COVID-Like Illness</vt:lpstr>
      <vt:lpstr>PowerPoint Presentation</vt:lpstr>
      <vt:lpstr>PowerPoint Presentation</vt:lpstr>
      <vt:lpstr>PowerPoint Presentation</vt:lpstr>
      <vt:lpstr>PowerPoint Presentation</vt:lpstr>
      <vt:lpstr>What did the study find?</vt:lpstr>
      <vt:lpstr>PowerPoint Presentation</vt:lpstr>
      <vt:lpstr>COVID-19 and Primary Care Research</vt:lpstr>
      <vt:lpstr>$5 million is a start.</vt:lpstr>
      <vt:lpstr>PowerPoint Presentation</vt:lpstr>
      <vt:lpstr>A Congressionally Mandated Assessment of Federally Funded Primary Care Research:   Findings from the Health Services and  Primary Care Research Study</vt:lpstr>
      <vt:lpstr>In 2018, Congress authorized an independent assessment of federally funded health services research (HSR) and primary care research (PCR)</vt:lpstr>
      <vt:lpstr>We used data collected through multiple methods to assess the federal HSR and PCR enterprise</vt:lpstr>
      <vt:lpstr>Although HSR and PCR overlap, PCR is a distinct field</vt:lpstr>
      <vt:lpstr>The study’s definition of PCR incorporated several commonly accepted concepts of primary care</vt:lpstr>
      <vt:lpstr>Eight federal agencies fund PCR</vt:lpstr>
      <vt:lpstr>NIH funded the largest number of PCR projects</vt:lpstr>
      <vt:lpstr>AHRQ and CMS dedicated the largest portions of  their portfolios to PCR</vt:lpstr>
      <vt:lpstr>The research portfolios of AHRQ and NIH both have a broad scope but different research objectives</vt:lpstr>
      <vt:lpstr>Overlap in agency PCR portfolios was less of a concern than prioritization and coordination</vt:lpstr>
      <vt:lpstr>We identified two overarching research gaps in PCR</vt:lpstr>
      <vt:lpstr>We proposed three recommendations specific to  federally funded PCR</vt:lpstr>
      <vt:lpstr>We reviewed three options for Congress to create  a funded hub for federal PCR</vt:lpstr>
      <vt:lpstr>PowerPoint Presentation</vt:lpstr>
      <vt:lpstr>PowerPoint Presentation</vt:lpstr>
      <vt:lpstr>Society of General internal medicine</vt:lpstr>
      <vt:lpstr>SGIM Mission &amp; vision</vt:lpstr>
      <vt:lpstr>Goals</vt:lpstr>
      <vt:lpstr>Difference Between Primary Care Research (PCR) and Health Services Research (HSR)</vt:lpstr>
      <vt:lpstr>Difference Between Primary Care Research (PCR) and Health Services Research (HSR)</vt:lpstr>
      <vt:lpstr>Need For Primary Care Research (PCR) </vt:lpstr>
      <vt:lpstr>Examples of primary care research (PCR): Innovative ways to provide primary care</vt:lpstr>
      <vt:lpstr>An Effectiveness Evaluation Of A Primary Care–embedded Clinical Pharmacist–led Intervention Among Blacks With Diabetes </vt:lpstr>
      <vt:lpstr>Randomized Trial Of Reverse Co-located Integrated Care On Persons With Severe, Persistent Mental Illness In Southern Texas</vt:lpstr>
      <vt:lpstr>Effectiveness Of Advance Care Planning Group Visits Among Older Adults In Primary Care</vt:lpstr>
      <vt:lpstr>Example of primary care research (PCR): impact of primary care on “output” domains</vt:lpstr>
      <vt:lpstr>Quality And Experience Of Outpatient Care In The United States For Adults With Or Without Primary Care</vt:lpstr>
      <vt:lpstr>PowerPoint Presentation</vt:lpstr>
      <vt:lpstr>PowerPoint Presentation</vt:lpstr>
      <vt:lpstr>Primary Care Research: Neglected &amp; Functionally Homeless </vt:lpstr>
      <vt:lpstr>Summary: All NIH Grants - Results</vt:lpstr>
      <vt:lpstr>Not improving (as 2016, 2019 Studies of NIH Funding confirm)</vt:lpstr>
      <vt:lpstr>Committees - Results</vt:lpstr>
      <vt:lpstr>PowerPoint Presentation</vt:lpstr>
      <vt:lpstr>Perspectives - Results</vt:lpstr>
      <vt:lpstr>Summary</vt:lpstr>
      <vt:lpstr>PowerPoint Presentation</vt:lpstr>
      <vt:lpstr>Time to Invest in Primary Care Research </vt:lpstr>
      <vt:lpstr>Primary Care Collaborative</vt:lpstr>
      <vt:lpstr>PC Spend: US 6% vs OECD 14%</vt:lpstr>
      <vt:lpstr>        Life Expectancy at Birth: 1980 – 2017; OECD Average = 80.7 </vt:lpstr>
      <vt:lpstr>PowerPoint Presentation</vt:lpstr>
      <vt:lpstr>PC Investment &amp; Hospitalizations </vt:lpstr>
      <vt:lpstr>Momentum: PC Investment </vt:lpstr>
      <vt:lpstr>COVID-19: PC PRACTICE FINANCES &amp; PATIENT HEALTH DECLINE  </vt:lpstr>
      <vt:lpstr>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Boman</dc:creator>
  <cp:lastModifiedBy>STFM_Staff2</cp:lastModifiedBy>
  <cp:revision>46</cp:revision>
  <dcterms:created xsi:type="dcterms:W3CDTF">2019-05-08T20:06:18Z</dcterms:created>
  <dcterms:modified xsi:type="dcterms:W3CDTF">2020-09-25T19:40:09Z</dcterms:modified>
</cp:coreProperties>
</file>